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59" r:id="rId4"/>
    <p:sldId id="260" r:id="rId5"/>
    <p:sldId id="262" r:id="rId6"/>
    <p:sldId id="269" r:id="rId7"/>
    <p:sldId id="266" r:id="rId8"/>
    <p:sldId id="267" r:id="rId9"/>
    <p:sldId id="263" r:id="rId10"/>
    <p:sldId id="264" r:id="rId11"/>
    <p:sldId id="268" r:id="rId12"/>
    <p:sldId id="270" r:id="rId13"/>
    <p:sldId id="271" r:id="rId14"/>
    <p:sldId id="272" r:id="rId15"/>
    <p:sldId id="273" r:id="rId16"/>
    <p:sldId id="257" r:id="rId17"/>
    <p:sldId id="258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9"/>
    <p:restoredTop sz="94577"/>
  </p:normalViewPr>
  <p:slideViewPr>
    <p:cSldViewPr snapToGrid="0">
      <p:cViewPr varScale="1">
        <p:scale>
          <a:sx n="105" d="100"/>
          <a:sy n="105" d="100"/>
        </p:scale>
        <p:origin x="1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2F504-8CB4-8643-BED9-E6B3042F077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B8ED5-617A-3040-80D0-A157CFD22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6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B8ED5-617A-3040-80D0-A157CFD222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7657-654E-C52E-7E96-601669452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163F1-BD34-AFBD-72BB-34A1A4894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AC56C-2874-00DF-CCB2-E7A178AA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1D5B-260D-CE4A-B82B-D8843BEC4A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15BF1-A04C-78CE-AC05-94876587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939EA-71F2-0CED-44C2-2F85E6E5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CEA2-BE54-CE4C-8562-11BB8EE26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7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E1BA1-768F-43BA-A917-FAC1CDBF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3E658-6ACD-5F68-6275-1D121D6E3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7C4E8-0C80-CB8C-B805-E1107A9D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1D5B-260D-CE4A-B82B-D8843BEC4A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7A756-C35B-E2EC-8EE8-C5286AF0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175F3-7BD3-C59A-8425-EC88DF19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CEA2-BE54-CE4C-8562-11BB8EE26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3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CEEAF-3751-9AB1-FB18-B529746E7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67DFD-BF60-C0B3-092A-E198CCA3B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8B403-0E5A-B218-A99A-5F808146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1D5B-260D-CE4A-B82B-D8843BEC4A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A1B8C-CBCB-6104-098E-3FAABAA2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6B51B-DBF4-F38C-8F02-FE54BC8A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CEA2-BE54-CE4C-8562-11BB8EE26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5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3333-555E-5827-5AF4-E5088809D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E35AB-C0FE-38A0-2A30-AB91E8F7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CA7FD-4376-E723-2336-2807CDDB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1D5B-260D-CE4A-B82B-D8843BEC4A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4FEE7-346D-2158-F698-F13E5FF8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4DE1F-F01A-2400-03CF-E081F847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CEA2-BE54-CE4C-8562-11BB8EE26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8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F931-9CFC-C875-DE23-86C6CCCA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087F8-B4D1-52AB-CEEF-8E23A3E8D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DA00-2C6C-A2DE-ADBE-5B52FE67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1D5B-260D-CE4A-B82B-D8843BEC4A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A7CBA-5765-DC55-6E58-610193D3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017A7-8027-ED06-88FF-B13E5509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CEA2-BE54-CE4C-8562-11BB8EE26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2A04-8094-6B10-06FA-B2C6BA87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B5758-8947-D02A-3297-388C35162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9DED2-02EA-FAB8-98FB-91CC31D52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64992-5E81-462D-57FB-4AA0E5A4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1D5B-260D-CE4A-B82B-D8843BEC4A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32E7A-D791-824C-762B-9565FBE3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C4E8-E80C-A0E9-37FA-AA197CEA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CEA2-BE54-CE4C-8562-11BB8EE26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2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2819-3A1D-5469-6035-3C1A4082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48F25-DB60-21AB-854C-A85E83375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720DF-BDB2-DAD4-ACF2-C7C95A52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8F44C-A61B-F764-2419-E2C04F32C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7B6FE-226B-8D83-D4DE-D1286AEF7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DAD5A-A2BC-7281-362E-C2203DE0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1D5B-260D-CE4A-B82B-D8843BEC4A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77282A-BEF2-3FA6-18E5-26BA2F4E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387B62-E69D-281C-9C60-E93A8F7F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CEA2-BE54-CE4C-8562-11BB8EE26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3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F8D9E-6311-FA43-5469-4813B4B3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E9623-C786-B0BF-6EA1-D966C53E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1D5B-260D-CE4A-B82B-D8843BEC4A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5AA06-7048-C96E-C2A0-31F2A2D04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ED812-79CB-C9CD-5E6E-32B4BD87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CEA2-BE54-CE4C-8562-11BB8EE26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C08D2-1F12-4981-10E9-F24DAC10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1D5B-260D-CE4A-B82B-D8843BEC4A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2CDAA-C953-1737-8DE0-78F5F8C6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93806-AFAE-914F-4CD1-4F0716DA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CEA2-BE54-CE4C-8562-11BB8EE26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4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C04D-BB7C-4CD9-7E38-42D4C1DE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85A7-A462-EB96-0068-B08825DF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FD698-48A1-B253-C72B-D5E9BCEA1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4A148-AB9D-A5DB-D410-14412E79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1D5B-260D-CE4A-B82B-D8843BEC4A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60A1A-F938-F292-E187-18BD5CD2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B5680-891A-D561-361A-50315616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CEA2-BE54-CE4C-8562-11BB8EE26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3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CC5E-6BEB-246D-4159-8A0122EB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094978-C3C2-FD72-FE55-B71C0A3B4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C678D-E9FD-F834-ED60-E045D78C1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43B88-6C59-5303-CAE2-7CF984D6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1D5B-260D-CE4A-B82B-D8843BEC4A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6DF61-F6B1-E901-E267-98C45A01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CE6EF-EB33-CC0B-99F4-92C24913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CEA2-BE54-CE4C-8562-11BB8EE26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6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AB15C5-394F-CFF8-DEE6-EB7DE483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4BF89-7BF8-5306-70BA-DD5445BE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F96CF-48FD-E2D6-1ABB-A27A9FE39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81D5B-260D-CE4A-B82B-D8843BEC4A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4EBDB-1743-CFE0-0172-0868A0C4C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B45E4-0193-4097-BB60-0D64E9FE5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4CEA2-BE54-CE4C-8562-11BB8EE26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4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0ACA-B051-E2A6-918C-44EA6DA41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510258"/>
            <a:ext cx="5561938" cy="2513516"/>
          </a:xfrm>
        </p:spPr>
        <p:txBody>
          <a:bodyPr>
            <a:normAutofit fontScale="90000"/>
          </a:bodyPr>
          <a:lstStyle/>
          <a:p>
            <a:r>
              <a:rPr lang="en-US" sz="5100" dirty="0"/>
              <a:t>Consortium Harmonized Analysis Plan (HAP)</a:t>
            </a:r>
            <a:br>
              <a:rPr lang="en-US" sz="5100" dirty="0"/>
            </a:br>
            <a:r>
              <a:rPr lang="en-US" sz="5100" dirty="0" err="1"/>
              <a:t>HeLTI</a:t>
            </a:r>
            <a:endParaRPr lang="en-US" sz="5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661DF-980C-7EC9-BCCC-D6EFD691A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3554287"/>
            <a:ext cx="5561938" cy="1534587"/>
          </a:xfrm>
        </p:spPr>
        <p:txBody>
          <a:bodyPr>
            <a:normAutofit/>
          </a:bodyPr>
          <a:lstStyle/>
          <a:p>
            <a:r>
              <a:rPr lang="en-US" dirty="0"/>
              <a:t>W Fraser MD</a:t>
            </a:r>
          </a:p>
          <a:p>
            <a:r>
              <a:rPr lang="en-US" dirty="0"/>
              <a:t>April 2023</a:t>
            </a:r>
          </a:p>
          <a:p>
            <a:r>
              <a:rPr lang="en-US" dirty="0"/>
              <a:t>Cape Town, SA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4C3BB08-6F29-E992-3662-EF614888A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492" y="183937"/>
            <a:ext cx="2571639" cy="1583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27D4E7-469E-EF8E-B0FC-85672A46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33" y="5739330"/>
            <a:ext cx="8036934" cy="111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88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9E38-D27E-34CC-66E3-DFF0CC39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‘Complexity related’ questions: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A31B0-C8CF-398A-834A-8F3CAF392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the components of the intervention work alone and in combination to produce effects?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and why does the implementation of the intervention vary across contexts?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How does the system change when the intervention is introduced?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What are the effects (anticipated and unanticipated) which follow from this system change?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effects change over time? (Changes may relate to biological, ecological, epidemiological or social factors)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explains how effectiveness of the intervention changes over time?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factors enable or inhibit implementation of interventions?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changes in processes and outcomes follow the introduction of this system change?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87901-C8AC-DF09-EAD7-5CB4F3DF4BE7}"/>
              </a:ext>
            </a:extLst>
          </p:cNvPr>
          <p:cNvSpPr txBox="1"/>
          <p:nvPr/>
        </p:nvSpPr>
        <p:spPr>
          <a:xfrm>
            <a:off x="1140311" y="5665569"/>
            <a:ext cx="10582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REF: </a:t>
            </a:r>
            <a:r>
              <a:rPr lang="en-CA" sz="1400" dirty="0">
                <a:effectLst/>
                <a:latin typeface="HelveticaNeueLTStd"/>
                <a:ea typeface="Calibri" panose="020F0502020204030204" pitchFamily="34" charset="0"/>
                <a:cs typeface="Times New Roman" panose="02020603050405020304" pitchFamily="18" charset="0"/>
              </a:rPr>
              <a:t>Booth A, Noyes J, </a:t>
            </a:r>
            <a:r>
              <a:rPr lang="en-CA" sz="1400" dirty="0" err="1">
                <a:effectLst/>
                <a:latin typeface="HelveticaNeueLTStd"/>
                <a:ea typeface="Calibri" panose="020F0502020204030204" pitchFamily="34" charset="0"/>
                <a:cs typeface="Times New Roman" panose="02020603050405020304" pitchFamily="18" charset="0"/>
              </a:rPr>
              <a:t>Flemming</a:t>
            </a:r>
            <a:r>
              <a:rPr lang="en-CA" sz="1400" dirty="0">
                <a:effectLst/>
                <a:latin typeface="HelveticaNeueLTStd"/>
                <a:ea typeface="Calibri" panose="020F0502020204030204" pitchFamily="34" charset="0"/>
                <a:cs typeface="Times New Roman" panose="02020603050405020304" pitchFamily="18" charset="0"/>
              </a:rPr>
              <a:t> K, et al. Formulating questions to explore</a:t>
            </a:r>
            <a:br>
              <a:rPr lang="en-CA" sz="1400" dirty="0">
                <a:effectLst/>
                <a:latin typeface="HelveticaNeueLTSt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400" dirty="0">
                <a:effectLst/>
                <a:latin typeface="HelveticaNeueLTStd"/>
                <a:ea typeface="Calibri" panose="020F0502020204030204" pitchFamily="34" charset="0"/>
                <a:cs typeface="Times New Roman" panose="02020603050405020304" pitchFamily="18" charset="0"/>
              </a:rPr>
              <a:t>complex interventions within qualitative evidence synthesis. BMJ Glob Health 2019;</a:t>
            </a:r>
            <a:r>
              <a:rPr lang="en-CA" sz="1400" b="1" dirty="0">
                <a:effectLst/>
                <a:latin typeface="HelveticaNeueLTStd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CA" sz="1400" dirty="0">
                <a:effectLst/>
                <a:latin typeface="HelveticaNeueLTStd"/>
                <a:ea typeface="Calibri" panose="020F0502020204030204" pitchFamily="34" charset="0"/>
                <a:cs typeface="Times New Roman" panose="02020603050405020304" pitchFamily="18" charset="0"/>
              </a:rPr>
              <a:t>:e001107. doi:10.1136/ bmjgh-2018</a:t>
            </a:r>
            <a:r>
              <a:rPr lang="en-CA" sz="1800" dirty="0">
                <a:effectLst/>
                <a:latin typeface="HelveticaNeueLTStd"/>
                <a:ea typeface="Calibri" panose="020F0502020204030204" pitchFamily="34" charset="0"/>
                <a:cs typeface="Times New Roman" panose="02020603050405020304" pitchFamily="18" charset="0"/>
              </a:rPr>
              <a:t>-001107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3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662E-8981-4FC7-9038-D086D74A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Prioritizing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27AD-291D-B3A2-B4EA-8049BDC3D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involving stakeholders - WHO</a:t>
            </a:r>
          </a:p>
          <a:p>
            <a:pPr lvl="1"/>
            <a:r>
              <a:rPr lang="en-US" dirty="0"/>
              <a:t>Networks of </a:t>
            </a:r>
            <a:r>
              <a:rPr lang="en-US" dirty="0" err="1"/>
              <a:t>HeLTI</a:t>
            </a:r>
            <a:r>
              <a:rPr lang="en-US" dirty="0"/>
              <a:t> researchers</a:t>
            </a:r>
          </a:p>
          <a:p>
            <a:pPr lvl="1"/>
            <a:r>
              <a:rPr lang="en-US" dirty="0"/>
              <a:t>Health </a:t>
            </a:r>
            <a:r>
              <a:rPr lang="en-US" dirty="0" err="1"/>
              <a:t>programme</a:t>
            </a:r>
            <a:r>
              <a:rPr lang="en-US" dirty="0"/>
              <a:t> deciders (hospital and clinics administrators, regional / provincial/national deciders)</a:t>
            </a:r>
          </a:p>
          <a:p>
            <a:pPr lvl="1"/>
            <a:r>
              <a:rPr lang="en-US" dirty="0"/>
              <a:t>Clients (women of reproductive age, partners, families)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Each group may have their different priority knowledge gaps, with some expected overlaps, </a:t>
            </a:r>
            <a:r>
              <a:rPr lang="en-US" sz="2800" dirty="0" err="1"/>
              <a:t>ie</a:t>
            </a:r>
            <a:r>
              <a:rPr lang="en-US" sz="2800" dirty="0"/>
              <a:t>. </a:t>
            </a:r>
            <a:r>
              <a:rPr lang="en-US" sz="2800" dirty="0" err="1"/>
              <a:t>Programme</a:t>
            </a:r>
            <a:r>
              <a:rPr lang="en-US" sz="2800" dirty="0"/>
              <a:t> cost/benefit analysis may a higher priority for Health </a:t>
            </a:r>
            <a:r>
              <a:rPr lang="en-US" sz="2800" dirty="0" err="1"/>
              <a:t>programme</a:t>
            </a:r>
            <a:r>
              <a:rPr lang="en-US" sz="2800" dirty="0"/>
              <a:t> deciders that to clients.  </a:t>
            </a:r>
          </a:p>
        </p:txBody>
      </p:sp>
    </p:spTree>
    <p:extLst>
      <p:ext uri="{BB962C8B-B14F-4D97-AF65-F5344CB8AC3E}">
        <p14:creationId xmlns:p14="http://schemas.microsoft.com/office/powerpoint/2010/main" val="421539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5FE2-DDBD-8D88-DFDC-EA562B1F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involving prioritizing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D95B8-509B-17DF-D834-A195FAF0C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Delphi groups</a:t>
            </a:r>
          </a:p>
          <a:p>
            <a:r>
              <a:rPr lang="en-US" dirty="0"/>
              <a:t>Surveys </a:t>
            </a:r>
          </a:p>
          <a:p>
            <a:r>
              <a:rPr lang="en-US" dirty="0"/>
              <a:t>Informal consultations</a:t>
            </a:r>
          </a:p>
          <a:p>
            <a:r>
              <a:rPr lang="en-US" dirty="0"/>
              <a:t>Collaboration with existing groups with expertise in priority setting : </a:t>
            </a:r>
            <a:r>
              <a:rPr lang="en-US" dirty="0" err="1"/>
              <a:t>ie</a:t>
            </a:r>
            <a:r>
              <a:rPr lang="en-US" dirty="0"/>
              <a:t>. James Lind Alliance – NIHR (UK) (Client and clinician priorities)</a:t>
            </a:r>
          </a:p>
        </p:txBody>
      </p:sp>
    </p:spTree>
    <p:extLst>
      <p:ext uri="{BB962C8B-B14F-4D97-AF65-F5344CB8AC3E}">
        <p14:creationId xmlns:p14="http://schemas.microsoft.com/office/powerpoint/2010/main" val="213063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A6113C-B001-9BE8-9E1C-9DEE807F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551"/>
            <a:ext cx="12649856" cy="66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4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8BD0-D372-3959-3E3A-4FAAA6CCE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</a:t>
            </a:r>
            <a:r>
              <a:rPr lang="en-US"/>
              <a:t>Working Groups </a:t>
            </a:r>
            <a:r>
              <a:rPr lang="en-US" dirty="0"/>
              <a:t>in prioritizing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EBD60-93C8-C834-8EBE-03040DD0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Child Development</a:t>
            </a:r>
          </a:p>
          <a:p>
            <a:r>
              <a:rPr lang="en-US" dirty="0"/>
              <a:t>Biospecimens and Basic Science Research</a:t>
            </a:r>
          </a:p>
          <a:p>
            <a:r>
              <a:rPr lang="en-US" dirty="0"/>
              <a:t>Adversity</a:t>
            </a:r>
          </a:p>
          <a:p>
            <a:r>
              <a:rPr lang="en-US" dirty="0"/>
              <a:t>Genotyping</a:t>
            </a:r>
          </a:p>
          <a:p>
            <a:r>
              <a:rPr lang="en-US" dirty="0"/>
              <a:t>Microbiome</a:t>
            </a:r>
          </a:p>
        </p:txBody>
      </p:sp>
    </p:spTree>
    <p:extLst>
      <p:ext uri="{BB962C8B-B14F-4D97-AF65-F5344CB8AC3E}">
        <p14:creationId xmlns:p14="http://schemas.microsoft.com/office/powerpoint/2010/main" val="2916013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A583D8-B8CC-4B82-A368-AEFEDF8C8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920" y="2235200"/>
            <a:ext cx="9144000" cy="2387600"/>
          </a:xfrm>
        </p:spPr>
        <p:txBody>
          <a:bodyPr>
            <a:normAutofit/>
          </a:bodyPr>
          <a:lstStyle/>
          <a:p>
            <a:r>
              <a:rPr lang="fr-CA" sz="4800" b="1" dirty="0"/>
              <a:t>Data </a:t>
            </a:r>
            <a:r>
              <a:rPr lang="fr-CA" sz="4800" b="1" dirty="0" err="1"/>
              <a:t>access</a:t>
            </a:r>
            <a:r>
              <a:rPr lang="fr-CA" sz="4800" b="1" dirty="0"/>
              <a:t> </a:t>
            </a:r>
            <a:r>
              <a:rPr lang="fr-CA" sz="4800" b="1" dirty="0" err="1"/>
              <a:t>mechanisms</a:t>
            </a:r>
            <a:br>
              <a:rPr lang="fr-CA" sz="4800" b="1" dirty="0"/>
            </a:br>
            <a:r>
              <a:rPr lang="fr-CA" sz="4800" b="1" dirty="0" err="1"/>
              <a:t>SCHeLTI</a:t>
            </a:r>
            <a:r>
              <a:rPr lang="fr-CA" sz="4800" b="1" dirty="0"/>
              <a:t> </a:t>
            </a:r>
            <a:r>
              <a:rPr lang="fr-CA" sz="4800" b="1" dirty="0" err="1"/>
              <a:t>project</a:t>
            </a:r>
            <a:r>
              <a:rPr lang="fr-CA" sz="4800" b="1" dirty="0"/>
              <a:t> 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5C2FB03-4D6D-49A9-A087-B5871CED39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0650" y="625123"/>
            <a:ext cx="1831430" cy="16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0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99DB034-AED9-448F-BC9F-B35AABBD2D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20" y="1046480"/>
            <a:ext cx="8300720" cy="5029200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CC2507E-62D1-45CB-A4CC-64034DBE0334}"/>
              </a:ext>
            </a:extLst>
          </p:cNvPr>
          <p:cNvSpPr txBox="1"/>
          <p:nvPr/>
        </p:nvSpPr>
        <p:spPr>
          <a:xfrm>
            <a:off x="3820160" y="182880"/>
            <a:ext cx="542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accent1"/>
                </a:solidFill>
              </a:rPr>
              <a:t>DATA </a:t>
            </a:r>
            <a:r>
              <a:rPr lang="fr-CA" sz="2000" b="1" dirty="0" err="1">
                <a:solidFill>
                  <a:schemeClr val="accent1"/>
                </a:solidFill>
              </a:rPr>
              <a:t>access</a:t>
            </a:r>
            <a:r>
              <a:rPr lang="fr-CA" sz="2000" b="1" dirty="0">
                <a:solidFill>
                  <a:schemeClr val="accent1"/>
                </a:solidFill>
              </a:rPr>
              <a:t> process for </a:t>
            </a:r>
            <a:r>
              <a:rPr lang="fr-CA" sz="2000" b="1" dirty="0" err="1">
                <a:solidFill>
                  <a:schemeClr val="accent1"/>
                </a:solidFill>
              </a:rPr>
              <a:t>SCHeLTI</a:t>
            </a:r>
            <a:r>
              <a:rPr lang="fr-CA" sz="2000" b="1" dirty="0">
                <a:solidFill>
                  <a:schemeClr val="accent1"/>
                </a:solidFill>
              </a:rPr>
              <a:t> </a:t>
            </a:r>
            <a:r>
              <a:rPr lang="fr-CA" sz="2000" b="1" dirty="0" err="1">
                <a:solidFill>
                  <a:schemeClr val="accent1"/>
                </a:solidFill>
              </a:rPr>
              <a:t>researchers</a:t>
            </a:r>
            <a:r>
              <a:rPr lang="fr-CA" sz="20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BEBC3897-A1D4-4C1B-A957-7F69918F9C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10" y="136525"/>
            <a:ext cx="986369" cy="91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04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59FFB5F-23E3-4D99-B8A1-7A1B71FDAEF9}"/>
              </a:ext>
            </a:extLst>
          </p:cNvPr>
          <p:cNvGrpSpPr/>
          <p:nvPr/>
        </p:nvGrpSpPr>
        <p:grpSpPr>
          <a:xfrm>
            <a:off x="2184401" y="416560"/>
            <a:ext cx="7213600" cy="6106160"/>
            <a:chOff x="1254429" y="144619"/>
            <a:chExt cx="7188531" cy="693331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96A6252-FBAC-417B-9292-79AEF0DFE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4596" y="144619"/>
              <a:ext cx="6278364" cy="3674816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E3A69007-E844-4442-B045-797AF9214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4429" y="3799115"/>
              <a:ext cx="5156532" cy="3278815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4238E9F-3A02-4104-8AFC-B30D7C32779E}"/>
              </a:ext>
            </a:extLst>
          </p:cNvPr>
          <p:cNvSpPr/>
          <p:nvPr/>
        </p:nvSpPr>
        <p:spPr>
          <a:xfrm>
            <a:off x="134558" y="6625257"/>
            <a:ext cx="119228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* *Once regulatory approval has been given for the sharing of individual patient data with Non Chinese applicants, the </a:t>
            </a:r>
            <a:r>
              <a:rPr lang="en-CA" sz="1000" b="1" dirty="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denominalized</a:t>
            </a:r>
            <a:r>
              <a:rPr lang="en-CA" sz="10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dataset containing individual patient data will be encrypted and sent to the applicant</a:t>
            </a:r>
            <a:endParaRPr lang="fr-CA" sz="1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231DF4-07FA-4B43-8EB3-0515C86C5E5A}"/>
              </a:ext>
            </a:extLst>
          </p:cNvPr>
          <p:cNvSpPr txBox="1"/>
          <p:nvPr/>
        </p:nvSpPr>
        <p:spPr>
          <a:xfrm>
            <a:off x="2996883" y="-21789"/>
            <a:ext cx="8165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chemeClr val="accent1"/>
                </a:solidFill>
              </a:rPr>
              <a:t>DATA </a:t>
            </a:r>
            <a:r>
              <a:rPr lang="fr-CA" sz="2000" b="1" dirty="0" err="1">
                <a:solidFill>
                  <a:schemeClr val="accent1"/>
                </a:solidFill>
              </a:rPr>
              <a:t>access</a:t>
            </a:r>
            <a:r>
              <a:rPr lang="fr-CA" sz="2000" b="1" dirty="0">
                <a:solidFill>
                  <a:schemeClr val="accent1"/>
                </a:solidFill>
              </a:rPr>
              <a:t> process for </a:t>
            </a:r>
            <a:r>
              <a:rPr lang="fr-CA" sz="2000" b="1" dirty="0" err="1">
                <a:solidFill>
                  <a:schemeClr val="accent1"/>
                </a:solidFill>
              </a:rPr>
              <a:t>other</a:t>
            </a:r>
            <a:r>
              <a:rPr lang="fr-CA" sz="2000" b="1" dirty="0">
                <a:solidFill>
                  <a:schemeClr val="accent1"/>
                </a:solidFill>
              </a:rPr>
              <a:t> </a:t>
            </a:r>
            <a:r>
              <a:rPr lang="fr-CA" sz="2000" b="1" dirty="0" err="1">
                <a:solidFill>
                  <a:schemeClr val="accent1"/>
                </a:solidFill>
              </a:rPr>
              <a:t>than</a:t>
            </a:r>
            <a:r>
              <a:rPr lang="fr-CA" sz="2000" b="1" dirty="0">
                <a:solidFill>
                  <a:schemeClr val="accent1"/>
                </a:solidFill>
              </a:rPr>
              <a:t> </a:t>
            </a:r>
            <a:r>
              <a:rPr lang="fr-CA" sz="2000" b="1" dirty="0" err="1">
                <a:solidFill>
                  <a:schemeClr val="accent1"/>
                </a:solidFill>
              </a:rPr>
              <a:t>SCHeLTI</a:t>
            </a:r>
            <a:r>
              <a:rPr lang="fr-CA" sz="2000" b="1" dirty="0">
                <a:solidFill>
                  <a:schemeClr val="accent1"/>
                </a:solidFill>
              </a:rPr>
              <a:t> </a:t>
            </a:r>
            <a:r>
              <a:rPr lang="fr-CA" sz="2000" b="1" dirty="0" err="1">
                <a:solidFill>
                  <a:schemeClr val="accent1"/>
                </a:solidFill>
              </a:rPr>
              <a:t>researchers</a:t>
            </a:r>
            <a:r>
              <a:rPr lang="fr-CA" sz="20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8706A051-AF50-425A-9827-9C624EB253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10" y="136525"/>
            <a:ext cx="986369" cy="91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41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C281D26-4A8E-4998-B621-1B6E9F08E481}"/>
              </a:ext>
            </a:extLst>
          </p:cNvPr>
          <p:cNvGraphicFramePr>
            <a:graphicFrameLocks noGrp="1"/>
          </p:cNvGraphicFramePr>
          <p:nvPr/>
        </p:nvGraphicFramePr>
        <p:xfrm>
          <a:off x="1264920" y="3974562"/>
          <a:ext cx="10515599" cy="2883438"/>
        </p:xfrm>
        <a:graphic>
          <a:graphicData uri="http://schemas.openxmlformats.org/drawingml/2006/table">
            <a:tbl>
              <a:tblPr/>
              <a:tblGrid>
                <a:gridCol w="1499032">
                  <a:extLst>
                    <a:ext uri="{9D8B030D-6E8A-4147-A177-3AD203B41FA5}">
                      <a16:colId xmlns:a16="http://schemas.microsoft.com/office/drawing/2014/main" val="2754114933"/>
                    </a:ext>
                  </a:extLst>
                </a:gridCol>
                <a:gridCol w="1957691">
                  <a:extLst>
                    <a:ext uri="{9D8B030D-6E8A-4147-A177-3AD203B41FA5}">
                      <a16:colId xmlns:a16="http://schemas.microsoft.com/office/drawing/2014/main" val="51706687"/>
                    </a:ext>
                  </a:extLst>
                </a:gridCol>
                <a:gridCol w="1968878">
                  <a:extLst>
                    <a:ext uri="{9D8B030D-6E8A-4147-A177-3AD203B41FA5}">
                      <a16:colId xmlns:a16="http://schemas.microsoft.com/office/drawing/2014/main" val="3813488307"/>
                    </a:ext>
                  </a:extLst>
                </a:gridCol>
                <a:gridCol w="3803515">
                  <a:extLst>
                    <a:ext uri="{9D8B030D-6E8A-4147-A177-3AD203B41FA5}">
                      <a16:colId xmlns:a16="http://schemas.microsoft.com/office/drawing/2014/main" val="3010190318"/>
                    </a:ext>
                  </a:extLst>
                </a:gridCol>
                <a:gridCol w="1286483">
                  <a:extLst>
                    <a:ext uri="{9D8B030D-6E8A-4147-A177-3AD203B41FA5}">
                      <a16:colId xmlns:a16="http://schemas.microsoft.com/office/drawing/2014/main" val="2208262694"/>
                    </a:ext>
                  </a:extLst>
                </a:gridCol>
              </a:tblGrid>
              <a:tr h="811044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  <a:r>
                        <a:rPr lang="fr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fr-CA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  <a:endParaRPr lang="fr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 of </a:t>
                      </a:r>
                      <a:r>
                        <a:rPr lang="fr-CA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</a:t>
                      </a:r>
                      <a:r>
                        <a:rPr lang="fr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fr-CA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  <a:endParaRPr lang="fr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PC=Preconception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PG=Pregnancy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CH1=Early childhood period (0- &lt;3y)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CH2=Infancy period (3y-5y)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 of analysis (ex. linear regression, logistic regression, survival analysis, repeated measures analysis, etc.). Details on the proposed research question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Statement of interest for this domain of analysis (names)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289394"/>
                  </a:ext>
                </a:extLst>
              </a:tr>
              <a:tr h="324417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Maternal Cardiometabolic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Weight/BMI variation in preconception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 and </a:t>
                      </a:r>
                      <a:r>
                        <a:rPr lang="fr-C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</a:t>
                      </a:r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PG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3039"/>
                  </a:ext>
                </a:extLst>
              </a:tr>
              <a:tr h="324417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Maternal Cardiometabolic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Pregnancy weight gain (Conformity  or not with IOM Guidelines)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519145"/>
                  </a:ext>
                </a:extLst>
              </a:tr>
              <a:tr h="324417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Maternal Cardiometabolic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Gestational Diabetes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Hypertensive disorders of pregnancy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78773"/>
                  </a:ext>
                </a:extLst>
              </a:tr>
              <a:tr h="162209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Maternal Cardiometabolic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pressure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PC, PG, CH1, CH2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069552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Maternal Lifestyle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Diet and related variables (DQI, FFQ, etc.)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PC, PG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782672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DF5FFD6-8AAD-448E-BE48-C4D87AAEF0BC}"/>
              </a:ext>
            </a:extLst>
          </p:cNvPr>
          <p:cNvGraphicFramePr>
            <a:graphicFrameLocks noGrp="1"/>
          </p:cNvGraphicFramePr>
          <p:nvPr/>
        </p:nvGraphicFramePr>
        <p:xfrm>
          <a:off x="320041" y="619760"/>
          <a:ext cx="8011160" cy="3234604"/>
        </p:xfrm>
        <a:graphic>
          <a:graphicData uri="http://schemas.openxmlformats.org/drawingml/2006/table">
            <a:tbl>
              <a:tblPr/>
              <a:tblGrid>
                <a:gridCol w="1862292">
                  <a:extLst>
                    <a:ext uri="{9D8B030D-6E8A-4147-A177-3AD203B41FA5}">
                      <a16:colId xmlns:a16="http://schemas.microsoft.com/office/drawing/2014/main" val="3351665747"/>
                    </a:ext>
                  </a:extLst>
                </a:gridCol>
                <a:gridCol w="3074434">
                  <a:extLst>
                    <a:ext uri="{9D8B030D-6E8A-4147-A177-3AD203B41FA5}">
                      <a16:colId xmlns:a16="http://schemas.microsoft.com/office/drawing/2014/main" val="413494647"/>
                    </a:ext>
                  </a:extLst>
                </a:gridCol>
                <a:gridCol w="3074434">
                  <a:extLst>
                    <a:ext uri="{9D8B030D-6E8A-4147-A177-3AD203B41FA5}">
                      <a16:colId xmlns:a16="http://schemas.microsoft.com/office/drawing/2014/main" val="3805129035"/>
                    </a:ext>
                  </a:extLst>
                </a:gridCol>
              </a:tblGrid>
              <a:tr h="49232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Domains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Researcher implicated in the development of the  sections of the CRFs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017512"/>
                  </a:ext>
                </a:extLst>
              </a:tr>
              <a:tr h="68351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Mother–child</a:t>
                      </a:r>
                      <a:br>
                        <a:rPr lang="en-C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Attachment (observational/questionnaire)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C, Herba, L Booij, Fraser, Xu Jiang, Guanghai Wang, ZC Luo, Ouyang F.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8108"/>
                  </a:ext>
                </a:extLst>
              </a:tr>
              <a:tr h="34108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C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  <a:br>
                        <a:rPr lang="en-C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neurocognitive</a:t>
                      </a:r>
                      <a:br>
                        <a:rPr lang="en-C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Ages and Stages questionnaire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660746"/>
                  </a:ext>
                </a:extLst>
              </a:tr>
              <a:tr h="377452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Neurodevelopment (Wechsler)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606464"/>
                  </a:ext>
                </a:extLst>
              </a:tr>
              <a:tr h="355571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Executive function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399927"/>
                  </a:ext>
                </a:extLst>
              </a:tr>
              <a:tr h="432156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Development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337994"/>
                  </a:ext>
                </a:extLst>
              </a:tr>
              <a:tr h="552503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Temperament/behaviour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97994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434892C-C683-40EC-87D1-27C4E77BA729}"/>
              </a:ext>
            </a:extLst>
          </p:cNvPr>
          <p:cNvSpPr txBox="1"/>
          <p:nvPr/>
        </p:nvSpPr>
        <p:spPr>
          <a:xfrm>
            <a:off x="2956560" y="-171397"/>
            <a:ext cx="744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accent1"/>
                </a:solidFill>
              </a:rPr>
              <a:t>Spreadsheet</a:t>
            </a:r>
            <a:r>
              <a:rPr lang="fr-CA" sz="3600" b="1" dirty="0">
                <a:solidFill>
                  <a:schemeClr val="accent1"/>
                </a:solidFill>
              </a:rPr>
              <a:t> of the </a:t>
            </a:r>
            <a:r>
              <a:rPr lang="fr-CA" sz="3600" b="1" dirty="0" err="1">
                <a:solidFill>
                  <a:schemeClr val="accent1"/>
                </a:solidFill>
              </a:rPr>
              <a:t>Domains</a:t>
            </a:r>
            <a:r>
              <a:rPr lang="fr-CA" sz="3600" b="1" dirty="0">
                <a:solidFill>
                  <a:schemeClr val="accent1"/>
                </a:solidFill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398731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B7F4-6DF8-FBFA-4C9A-8CE8B916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Trials are linked by our shared overarching objectives: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A2BCC-8D4B-3584-524F-6E71F4F94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assess, in different contexts, the effects of cumulative impact, health behavioral interventions on childhood </a:t>
            </a: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development, with the principal outcomes being childhood obesity/body composition at age 5. </a:t>
            </a:r>
          </a:p>
          <a:p>
            <a:r>
              <a:rPr lang="en-CA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To better understand the modifiable risk factors and their underlying mechanisms leading to childhood obesity, to make cross country comparisons,  to validate find across countries and to identify sources of heterogeneity.  </a:t>
            </a:r>
          </a:p>
          <a:p>
            <a:r>
              <a:rPr lang="en-CA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To create unique biobanks that will allow exploration of biological mechanisms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195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602F-8CD1-E477-A3C1-EEC33172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Harmonization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14BAF-2B0B-DF54-9701-62D1D3157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Harmonized Protocols (for both phases 1 and 2)</a:t>
            </a:r>
          </a:p>
          <a:p>
            <a:r>
              <a:rPr lang="en-US" dirty="0"/>
              <a:t>Interventions targeting common domains</a:t>
            </a:r>
          </a:p>
          <a:p>
            <a:pPr lvl="1"/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nutrition </a:t>
            </a:r>
          </a:p>
          <a:p>
            <a:pPr lvl="1"/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maternal physical and mental health </a:t>
            </a:r>
          </a:p>
          <a:p>
            <a:pPr lvl="1"/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parenting skills and child development</a:t>
            </a:r>
          </a:p>
          <a:p>
            <a:pPr lvl="1"/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home and social environment.</a:t>
            </a:r>
            <a:endParaRPr lang="en-US" dirty="0"/>
          </a:p>
          <a:p>
            <a:r>
              <a:rPr lang="en-US" dirty="0"/>
              <a:t>Measures : harmonized outcomes and co-variables</a:t>
            </a:r>
          </a:p>
          <a:p>
            <a:r>
              <a:rPr lang="en-US" dirty="0"/>
              <a:t>Consortium Harmonized Analysis Plan (HAP)</a:t>
            </a:r>
          </a:p>
          <a:p>
            <a:pPr lvl="1"/>
            <a:r>
              <a:rPr lang="en-US" dirty="0"/>
              <a:t>Harmonized approach to analyses of individual trial results</a:t>
            </a:r>
          </a:p>
          <a:p>
            <a:pPr lvl="1"/>
            <a:r>
              <a:rPr lang="en-US" dirty="0"/>
              <a:t>Consortium-wide approach to sharing of data for cross trial comparative and validation studies.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6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E4B4-9551-AF01-5CC4-34E8D9F1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Country-Specific Analyses Protocols: </a:t>
            </a:r>
            <a:br>
              <a:rPr lang="en-US" dirty="0"/>
            </a:br>
            <a:r>
              <a:rPr lang="en-US" dirty="0"/>
              <a:t>‘Hierarchical approach’ shared across the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B6AC0-B62F-20A5-4E94-234708E4E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trial will develop/publish </a:t>
            </a: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analysis protocol including: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 pragmatic or ITT analysis for their primary outcome</a:t>
            </a:r>
          </a:p>
          <a:p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harmonized, 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prespecified secondary outcomes, with correction of alpha for multiple comparisons, </a:t>
            </a:r>
          </a:p>
          <a:p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all other secondary analyses, both in country-specific and across trials, to be considered as exploratory or hypotheses generating.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7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1AC3-CCDB-2A75-5BAB-C9064040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6" y="500062"/>
            <a:ext cx="10515600" cy="1619194"/>
          </a:xfrm>
        </p:spPr>
        <p:txBody>
          <a:bodyPr>
            <a:normAutofit fontScale="90000"/>
          </a:bodyPr>
          <a:lstStyle/>
          <a:p>
            <a:r>
              <a:rPr lang="en-US" dirty="0"/>
              <a:t>Data on treatment allocation status available sequentially, at end of each phase of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9BB1-5D26-33D5-8DF4-756CF5A59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8962"/>
            <a:ext cx="10515600" cy="4351338"/>
          </a:xfrm>
        </p:spPr>
        <p:txBody>
          <a:bodyPr>
            <a:normAutofit/>
          </a:bodyPr>
          <a:lstStyle/>
          <a:p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Preconception phase</a:t>
            </a:r>
          </a:p>
          <a:p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Pregnancy Phase</a:t>
            </a:r>
          </a:p>
          <a:p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Postnatal Phase (birth to 2 years)</a:t>
            </a:r>
          </a:p>
          <a:p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Childhood phase  (5 years)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1D102-AE60-468A-6542-A4F00922F473}"/>
              </a:ext>
            </a:extLst>
          </p:cNvPr>
          <p:cNvSpPr txBox="1"/>
          <p:nvPr/>
        </p:nvSpPr>
        <p:spPr>
          <a:xfrm>
            <a:off x="838200" y="5626249"/>
            <a:ext cx="8798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 Analyses conducted on phase-specific intermediate outcomes will be considered as </a:t>
            </a:r>
          </a:p>
          <a:p>
            <a:r>
              <a:rPr lang="en-US" b="1" dirty="0"/>
              <a:t>exploratory or hypotheses generating  </a:t>
            </a:r>
          </a:p>
        </p:txBody>
      </p:sp>
    </p:spTree>
    <p:extLst>
      <p:ext uri="{BB962C8B-B14F-4D97-AF65-F5344CB8AC3E}">
        <p14:creationId xmlns:p14="http://schemas.microsoft.com/office/powerpoint/2010/main" val="318887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C60FA-FEE8-B79B-E6FD-DE0464535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>
          <a:xfrm>
            <a:off x="456817" y="64273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5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9A00-7BC2-B89E-FEA6-A2C2B2B4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358414"/>
            <a:ext cx="11601226" cy="635499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in cross-trial analyses: Design differences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EA976-F2DD-ACF6-C8D0-E4509CF97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5755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C04F32-5D77-339E-752E-9EDA44E88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>
            <a:extLst>
              <a:ext uri="{FF2B5EF4-FFF2-40B4-BE49-F238E27FC236}">
                <a16:creationId xmlns:a16="http://schemas.microsoft.com/office/drawing/2014/main" id="{B1970BD9-9508-9E6A-3613-E9E22538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5" y="948592"/>
            <a:ext cx="11601226" cy="590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8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8A5A-5D2A-9D96-9294-9B0D1D37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design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4467F-0880-2870-A8C3-41AEAE2B4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careful selection of groups for comparisons is essential</a:t>
            </a:r>
          </a:p>
          <a:p>
            <a:r>
              <a:rPr lang="en-US" dirty="0"/>
              <a:t>For meta-analyses (cross-country comparisons), differences in variance structures between simple and cluster randomization require special statistical approaches</a:t>
            </a:r>
          </a:p>
          <a:p>
            <a:pPr lvl="2"/>
            <a:r>
              <a:rPr lang="en-US" dirty="0"/>
              <a:t>Individual patient data (IPD) (pooled) metanalyses are not recommended in this context </a:t>
            </a:r>
          </a:p>
          <a:p>
            <a:r>
              <a:rPr lang="en-US" dirty="0"/>
              <a:t>The preferred approach to meta-analyses across trials is to generate summary point estimates based on summary data from individual trials, and established methods to generate confidence intervals </a:t>
            </a:r>
          </a:p>
          <a:p>
            <a:r>
              <a:rPr lang="en-US" dirty="0"/>
              <a:t>Data sharing across trials will </a:t>
            </a:r>
            <a:r>
              <a:rPr lang="en-US" b="1" dirty="0"/>
              <a:t>greatly</a:t>
            </a:r>
            <a:r>
              <a:rPr lang="en-US" dirty="0"/>
              <a:t> facilitate meta-analyses, permitting rigorous adjustment for confounders in each dataset. </a:t>
            </a:r>
          </a:p>
        </p:txBody>
      </p:sp>
    </p:spTree>
    <p:extLst>
      <p:ext uri="{BB962C8B-B14F-4D97-AF65-F5344CB8AC3E}">
        <p14:creationId xmlns:p14="http://schemas.microsoft.com/office/powerpoint/2010/main" val="285804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3D22-49CC-0E0B-890A-06630F54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versus Complex trials: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4DDDD-B3CC-A36F-9816-A90B57EB3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17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’Classical’ or hierarchical approach </a:t>
            </a:r>
          </a:p>
          <a:p>
            <a:pPr lvl="1"/>
            <a:r>
              <a:rPr lang="en-US" dirty="0"/>
              <a:t>Goal is to minimize bias in estimating effects of the intervention on primary outcome</a:t>
            </a:r>
          </a:p>
          <a:p>
            <a:pPr lvl="1"/>
            <a:r>
              <a:rPr lang="en-US" dirty="0"/>
              <a:t> Best suited to trials of simple interventions 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Trials of complex interventions justify the inclusion in the analysis of ‘complexity related questions’;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Health administrators must make decisions as to whether or not to implement interventions, in which populations, and in which settings;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It may be necessary to base decisions on less than ‘perfect’ evidence; </a:t>
            </a:r>
            <a:r>
              <a:rPr lang="en-US" sz="2400" dirty="0" err="1"/>
              <a:t>ie</a:t>
            </a:r>
            <a:r>
              <a:rPr lang="en-US" sz="2400" dirty="0"/>
              <a:t>. evidence that is generated in simple (drug) trials </a:t>
            </a:r>
          </a:p>
        </p:txBody>
      </p:sp>
    </p:spTree>
    <p:extLst>
      <p:ext uri="{BB962C8B-B14F-4D97-AF65-F5344CB8AC3E}">
        <p14:creationId xmlns:p14="http://schemas.microsoft.com/office/powerpoint/2010/main" val="25950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1061</Words>
  <Application>Microsoft Macintosh PowerPoint</Application>
  <PresentationFormat>Widescreen</PresentationFormat>
  <Paragraphs>124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HelveticaNeueLTStd</vt:lpstr>
      <vt:lpstr>Office Theme</vt:lpstr>
      <vt:lpstr>Consortium Harmonized Analysis Plan (HAP) HeLTI</vt:lpstr>
      <vt:lpstr>Trials are linked by our shared overarching objectives: </vt:lpstr>
      <vt:lpstr>Background: Harmonization Efforts</vt:lpstr>
      <vt:lpstr>Country-Specific Analyses Protocols:  ‘Hierarchical approach’ shared across the trials</vt:lpstr>
      <vt:lpstr>Data on treatment allocation status available sequentially, at end of each phase of follow-up</vt:lpstr>
      <vt:lpstr>PowerPoint Presentation</vt:lpstr>
      <vt:lpstr>Challenges in cross-trial analyses: Design differences </vt:lpstr>
      <vt:lpstr>Impacts of design differences</vt:lpstr>
      <vt:lpstr>Simple versus Complex trials: </vt:lpstr>
      <vt:lpstr>‘Complexity related’ questions: Examples</vt:lpstr>
      <vt:lpstr>Approaches to Prioritizing questions:</vt:lpstr>
      <vt:lpstr>Approaches to involving prioritizing research questions</vt:lpstr>
      <vt:lpstr>PowerPoint Presentation</vt:lpstr>
      <vt:lpstr>Importance of Working Groups in prioritizing questions</vt:lpstr>
      <vt:lpstr>Data access mechanisms SCHeLTI project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Consortium Harmonized Analysis Plan (HAP) HeLTI</dc:title>
  <dc:creator>William Fraser</dc:creator>
  <cp:lastModifiedBy>Victoria De Luca</cp:lastModifiedBy>
  <cp:revision>10</cp:revision>
  <dcterms:created xsi:type="dcterms:W3CDTF">2023-04-15T18:41:13Z</dcterms:created>
  <dcterms:modified xsi:type="dcterms:W3CDTF">2023-05-12T00:07:25Z</dcterms:modified>
</cp:coreProperties>
</file>