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2" r:id="rId1"/>
  </p:sldMasterIdLst>
  <p:notesMasterIdLst>
    <p:notesMasterId r:id="rId17"/>
  </p:notesMasterIdLst>
  <p:sldIdLst>
    <p:sldId id="378" r:id="rId2"/>
    <p:sldId id="353" r:id="rId3"/>
    <p:sldId id="352" r:id="rId4"/>
    <p:sldId id="362" r:id="rId5"/>
    <p:sldId id="364" r:id="rId6"/>
    <p:sldId id="375" r:id="rId7"/>
    <p:sldId id="372" r:id="rId8"/>
    <p:sldId id="373" r:id="rId9"/>
    <p:sldId id="374" r:id="rId10"/>
    <p:sldId id="355" r:id="rId11"/>
    <p:sldId id="376" r:id="rId12"/>
    <p:sldId id="278" r:id="rId13"/>
    <p:sldId id="359" r:id="rId14"/>
    <p:sldId id="377" r:id="rId15"/>
    <p:sldId id="36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F8E4"/>
    <a:srgbClr val="E7F7FA"/>
    <a:srgbClr val="009DC8"/>
    <a:srgbClr val="D167A8"/>
    <a:srgbClr val="E46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3"/>
    <p:restoredTop sz="59789"/>
  </p:normalViewPr>
  <p:slideViewPr>
    <p:cSldViewPr snapToGrid="0">
      <p:cViewPr varScale="1">
        <p:scale>
          <a:sx n="71" d="100"/>
          <a:sy n="71" d="100"/>
        </p:scale>
        <p:origin x="21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inda/Documents/Heltidocs/helti%20stats%20surve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inda/Documents/Heltidocs/helti%20stats%20survey_v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inda/Documents/Heltidocs/helti%20stats%20survey_v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Sheet1!$B$34</c:f>
              <c:strCache>
                <c:ptCount val="1"/>
                <c:pt idx="0">
                  <c:v>Type of research</c:v>
                </c:pt>
              </c:strCache>
            </c:strRef>
          </c:tx>
          <c:spPr>
            <a:solidFill>
              <a:srgbClr val="009DC8"/>
            </a:solidFill>
            <a:ln>
              <a:noFill/>
            </a:ln>
            <a:effectLst/>
          </c:spPr>
          <c:invertIfNegative val="0"/>
          <c:cat>
            <c:strRef>
              <c:f>Sheet1!$B$35:$B$39</c:f>
              <c:strCache>
                <c:ptCount val="5"/>
                <c:pt idx="0">
                  <c:v>Clinical research</c:v>
                </c:pt>
                <c:pt idx="1">
                  <c:v>Population health</c:v>
                </c:pt>
                <c:pt idx="2">
                  <c:v>Health systems</c:v>
                </c:pt>
                <c:pt idx="3">
                  <c:v>Biomedical research</c:v>
                </c:pt>
                <c:pt idx="4">
                  <c:v>Other</c:v>
                </c:pt>
              </c:strCache>
            </c:strRef>
          </c:cat>
          <c:val>
            <c:numRef>
              <c:f>Sheet1!$D$35:$D$39</c:f>
              <c:numCache>
                <c:formatCode>General</c:formatCode>
                <c:ptCount val="5"/>
                <c:pt idx="0">
                  <c:v>36.799999999999997</c:v>
                </c:pt>
                <c:pt idx="1">
                  <c:v>42.1</c:v>
                </c:pt>
                <c:pt idx="2">
                  <c:v>5.3</c:v>
                </c:pt>
                <c:pt idx="3">
                  <c:v>5.3</c:v>
                </c:pt>
                <c:pt idx="4">
                  <c:v>10.5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E8-6647-8A8A-EEEEF81842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24787184"/>
        <c:axId val="821034544"/>
      </c:barChart>
      <c:catAx>
        <c:axId val="1224787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821034544"/>
        <c:crosses val="autoZero"/>
        <c:auto val="1"/>
        <c:lblAlgn val="ctr"/>
        <c:lblOffset val="100"/>
        <c:noMultiLvlLbl val="0"/>
      </c:catAx>
      <c:valAx>
        <c:axId val="821034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224787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Sheet1!$F$66</c:f>
              <c:strCache>
                <c:ptCount val="1"/>
                <c:pt idx="0">
                  <c:v>No answer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Sheet1!$C$67:$C$75</c:f>
              <c:strCache>
                <c:ptCount val="9"/>
                <c:pt idx="0">
                  <c:v>Online networking</c:v>
                </c:pt>
                <c:pt idx="1">
                  <c:v>Short-term exchanges</c:v>
                </c:pt>
                <c:pt idx="2">
                  <c:v>International summer school</c:v>
                </c:pt>
                <c:pt idx="3">
                  <c:v>Online peer-reviewed courses</c:v>
                </c:pt>
                <c:pt idx="4">
                  <c:v>Interactive online platform</c:v>
                </c:pt>
                <c:pt idx="5">
                  <c:v>Website with resources</c:v>
                </c:pt>
                <c:pt idx="6">
                  <c:v>Informal mentorship</c:v>
                </c:pt>
                <c:pt idx="7">
                  <c:v>Formal mentorship</c:v>
                </c:pt>
                <c:pt idx="8">
                  <c:v>Webinars</c:v>
                </c:pt>
              </c:strCache>
            </c:strRef>
          </c:cat>
          <c:val>
            <c:numRef>
              <c:f>Sheet1!$F$67:$F$75</c:f>
              <c:numCache>
                <c:formatCode>General</c:formatCode>
                <c:ptCount val="9"/>
                <c:pt idx="0">
                  <c:v>13.333333333333334</c:v>
                </c:pt>
                <c:pt idx="1">
                  <c:v>13.333333333333334</c:v>
                </c:pt>
                <c:pt idx="2">
                  <c:v>13.333333333333334</c:v>
                </c:pt>
                <c:pt idx="3">
                  <c:v>13.333333333333334</c:v>
                </c:pt>
                <c:pt idx="4">
                  <c:v>13.333333333333334</c:v>
                </c:pt>
                <c:pt idx="5">
                  <c:v>13.333333333333334</c:v>
                </c:pt>
                <c:pt idx="6">
                  <c:v>13.333333333333334</c:v>
                </c:pt>
                <c:pt idx="7">
                  <c:v>13.333333333333334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82-DD48-93EF-3E7C780CCD20}"/>
            </c:ext>
          </c:extLst>
        </c:ser>
        <c:ser>
          <c:idx val="1"/>
          <c:order val="1"/>
          <c:tx>
            <c:strRef>
              <c:f>Sheet1!$G$66</c:f>
              <c:strCache>
                <c:ptCount val="1"/>
                <c:pt idx="0">
                  <c:v>Not interested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Sheet1!$C$67:$C$75</c:f>
              <c:strCache>
                <c:ptCount val="9"/>
                <c:pt idx="0">
                  <c:v>Online networking</c:v>
                </c:pt>
                <c:pt idx="1">
                  <c:v>Short-term exchanges</c:v>
                </c:pt>
                <c:pt idx="2">
                  <c:v>International summer school</c:v>
                </c:pt>
                <c:pt idx="3">
                  <c:v>Online peer-reviewed courses</c:v>
                </c:pt>
                <c:pt idx="4">
                  <c:v>Interactive online platform</c:v>
                </c:pt>
                <c:pt idx="5">
                  <c:v>Website with resources</c:v>
                </c:pt>
                <c:pt idx="6">
                  <c:v>Informal mentorship</c:v>
                </c:pt>
                <c:pt idx="7">
                  <c:v>Formal mentorship</c:v>
                </c:pt>
                <c:pt idx="8">
                  <c:v>Webinars</c:v>
                </c:pt>
              </c:strCache>
            </c:strRef>
          </c:cat>
          <c:val>
            <c:numRef>
              <c:f>Sheet1!$G$67:$G$75</c:f>
              <c:numCache>
                <c:formatCode>General</c:formatCode>
                <c:ptCount val="9"/>
                <c:pt idx="0">
                  <c:v>13.333333333333334</c:v>
                </c:pt>
                <c:pt idx="2">
                  <c:v>13.333333333333334</c:v>
                </c:pt>
                <c:pt idx="3">
                  <c:v>13.333333333333334</c:v>
                </c:pt>
                <c:pt idx="4">
                  <c:v>6.666666666666667</c:v>
                </c:pt>
                <c:pt idx="5">
                  <c:v>6.666666666666667</c:v>
                </c:pt>
                <c:pt idx="7">
                  <c:v>26.666666666666668</c:v>
                </c:pt>
                <c:pt idx="8">
                  <c:v>6.666666666666667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82-DD48-93EF-3E7C780CCD20}"/>
            </c:ext>
          </c:extLst>
        </c:ser>
        <c:ser>
          <c:idx val="2"/>
          <c:order val="2"/>
          <c:tx>
            <c:strRef>
              <c:f>Sheet1!$H$66</c:f>
              <c:strCache>
                <c:ptCount val="1"/>
                <c:pt idx="0">
                  <c:v>Somewhat interested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Sheet1!$C$67:$C$75</c:f>
              <c:strCache>
                <c:ptCount val="9"/>
                <c:pt idx="0">
                  <c:v>Online networking</c:v>
                </c:pt>
                <c:pt idx="1">
                  <c:v>Short-term exchanges</c:v>
                </c:pt>
                <c:pt idx="2">
                  <c:v>International summer school</c:v>
                </c:pt>
                <c:pt idx="3">
                  <c:v>Online peer-reviewed courses</c:v>
                </c:pt>
                <c:pt idx="4">
                  <c:v>Interactive online platform</c:v>
                </c:pt>
                <c:pt idx="5">
                  <c:v>Website with resources</c:v>
                </c:pt>
                <c:pt idx="6">
                  <c:v>Informal mentorship</c:v>
                </c:pt>
                <c:pt idx="7">
                  <c:v>Formal mentorship</c:v>
                </c:pt>
                <c:pt idx="8">
                  <c:v>Webinars</c:v>
                </c:pt>
              </c:strCache>
            </c:strRef>
          </c:cat>
          <c:val>
            <c:numRef>
              <c:f>Sheet1!$H$67:$H$75</c:f>
              <c:numCache>
                <c:formatCode>General</c:formatCode>
                <c:ptCount val="9"/>
                <c:pt idx="0">
                  <c:v>46.666666666666664</c:v>
                </c:pt>
                <c:pt idx="1">
                  <c:v>26.666666666666668</c:v>
                </c:pt>
                <c:pt idx="2">
                  <c:v>13.333333333333334</c:v>
                </c:pt>
                <c:pt idx="3">
                  <c:v>20</c:v>
                </c:pt>
                <c:pt idx="4">
                  <c:v>40</c:v>
                </c:pt>
                <c:pt idx="5">
                  <c:v>6.666666666666667</c:v>
                </c:pt>
                <c:pt idx="6">
                  <c:v>40</c:v>
                </c:pt>
                <c:pt idx="7">
                  <c:v>20</c:v>
                </c:pt>
                <c:pt idx="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82-DD48-93EF-3E7C780CCD20}"/>
            </c:ext>
          </c:extLst>
        </c:ser>
        <c:ser>
          <c:idx val="3"/>
          <c:order val="3"/>
          <c:tx>
            <c:strRef>
              <c:f>Sheet1!$I$66</c:f>
              <c:strCache>
                <c:ptCount val="1"/>
                <c:pt idx="0">
                  <c:v>Very interested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Sheet1!$C$67:$C$75</c:f>
              <c:strCache>
                <c:ptCount val="9"/>
                <c:pt idx="0">
                  <c:v>Online networking</c:v>
                </c:pt>
                <c:pt idx="1">
                  <c:v>Short-term exchanges</c:v>
                </c:pt>
                <c:pt idx="2">
                  <c:v>International summer school</c:v>
                </c:pt>
                <c:pt idx="3">
                  <c:v>Online peer-reviewed courses</c:v>
                </c:pt>
                <c:pt idx="4">
                  <c:v>Interactive online platform</c:v>
                </c:pt>
                <c:pt idx="5">
                  <c:v>Website with resources</c:v>
                </c:pt>
                <c:pt idx="6">
                  <c:v>Informal mentorship</c:v>
                </c:pt>
                <c:pt idx="7">
                  <c:v>Formal mentorship</c:v>
                </c:pt>
                <c:pt idx="8">
                  <c:v>Webinars</c:v>
                </c:pt>
              </c:strCache>
            </c:strRef>
          </c:cat>
          <c:val>
            <c:numRef>
              <c:f>Sheet1!$I$67:$I$75</c:f>
              <c:numCache>
                <c:formatCode>General</c:formatCode>
                <c:ptCount val="9"/>
                <c:pt idx="0">
                  <c:v>26.666666666666668</c:v>
                </c:pt>
                <c:pt idx="1">
                  <c:v>60</c:v>
                </c:pt>
                <c:pt idx="2">
                  <c:v>60</c:v>
                </c:pt>
                <c:pt idx="3">
                  <c:v>53.333333333333336</c:v>
                </c:pt>
                <c:pt idx="4">
                  <c:v>40</c:v>
                </c:pt>
                <c:pt idx="5">
                  <c:v>73.333333333333329</c:v>
                </c:pt>
                <c:pt idx="6">
                  <c:v>46.666666666666664</c:v>
                </c:pt>
                <c:pt idx="7">
                  <c:v>40</c:v>
                </c:pt>
                <c:pt idx="8">
                  <c:v>73.333333333333329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82-DD48-93EF-3E7C780CCD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07371056"/>
        <c:axId val="1307372784"/>
      </c:barChart>
      <c:catAx>
        <c:axId val="1307371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307372784"/>
        <c:crosses val="autoZero"/>
        <c:auto val="1"/>
        <c:lblAlgn val="ctr"/>
        <c:lblOffset val="100"/>
        <c:noMultiLvlLbl val="0"/>
      </c:catAx>
      <c:valAx>
        <c:axId val="1307372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30737105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Sheet1!$F$80</c:f>
              <c:strCache>
                <c:ptCount val="1"/>
                <c:pt idx="0">
                  <c:v>No answer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Sheet1!$C$81:$C$89</c:f>
              <c:strCache>
                <c:ptCount val="9"/>
                <c:pt idx="0">
                  <c:v>Online networking</c:v>
                </c:pt>
                <c:pt idx="1">
                  <c:v>Short-term exchanges</c:v>
                </c:pt>
                <c:pt idx="2">
                  <c:v>International summer school</c:v>
                </c:pt>
                <c:pt idx="3">
                  <c:v>Online peer-reviewed courses</c:v>
                </c:pt>
                <c:pt idx="4">
                  <c:v>Interactive online platform</c:v>
                </c:pt>
                <c:pt idx="5">
                  <c:v>Website with resources</c:v>
                </c:pt>
                <c:pt idx="6">
                  <c:v>Informal mentorship</c:v>
                </c:pt>
                <c:pt idx="7">
                  <c:v>Formal mentorship</c:v>
                </c:pt>
                <c:pt idx="8">
                  <c:v>Webinars</c:v>
                </c:pt>
              </c:strCache>
            </c:strRef>
          </c:cat>
          <c:val>
            <c:numRef>
              <c:f>Sheet1!$F$81:$F$89</c:f>
              <c:numCache>
                <c:formatCode>General</c:formatCode>
                <c:ptCount val="9"/>
                <c:pt idx="0">
                  <c:v>13.636363636363635</c:v>
                </c:pt>
                <c:pt idx="1">
                  <c:v>15.789473684210526</c:v>
                </c:pt>
                <c:pt idx="2">
                  <c:v>15.789473684210526</c:v>
                </c:pt>
                <c:pt idx="3">
                  <c:v>15</c:v>
                </c:pt>
                <c:pt idx="4">
                  <c:v>15</c:v>
                </c:pt>
                <c:pt idx="5">
                  <c:v>15.789473684210526</c:v>
                </c:pt>
                <c:pt idx="6">
                  <c:v>18.75</c:v>
                </c:pt>
                <c:pt idx="7">
                  <c:v>15.789473684210526</c:v>
                </c:pt>
                <c:pt idx="8">
                  <c:v>17.647058823529413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A9-5E4A-B216-9BE9F6169172}"/>
            </c:ext>
          </c:extLst>
        </c:ser>
        <c:ser>
          <c:idx val="1"/>
          <c:order val="1"/>
          <c:tx>
            <c:strRef>
              <c:f>Sheet1!$G$80</c:f>
              <c:strCache>
                <c:ptCount val="1"/>
                <c:pt idx="0">
                  <c:v>Very unlikely or unlikely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Sheet1!$C$81:$C$89</c:f>
              <c:strCache>
                <c:ptCount val="9"/>
                <c:pt idx="0">
                  <c:v>Online networking</c:v>
                </c:pt>
                <c:pt idx="1">
                  <c:v>Short-term exchanges</c:v>
                </c:pt>
                <c:pt idx="2">
                  <c:v>International summer school</c:v>
                </c:pt>
                <c:pt idx="3">
                  <c:v>Online peer-reviewed courses</c:v>
                </c:pt>
                <c:pt idx="4">
                  <c:v>Interactive online platform</c:v>
                </c:pt>
                <c:pt idx="5">
                  <c:v>Website with resources</c:v>
                </c:pt>
                <c:pt idx="6">
                  <c:v>Informal mentorship</c:v>
                </c:pt>
                <c:pt idx="7">
                  <c:v>Formal mentorship</c:v>
                </c:pt>
                <c:pt idx="8">
                  <c:v>Webinars</c:v>
                </c:pt>
              </c:strCache>
            </c:strRef>
          </c:cat>
          <c:val>
            <c:numRef>
              <c:f>Sheet1!$G$81:$G$89</c:f>
              <c:numCache>
                <c:formatCode>General</c:formatCode>
                <c:ptCount val="9"/>
                <c:pt idx="0">
                  <c:v>27.27272727272727</c:v>
                </c:pt>
                <c:pt idx="1">
                  <c:v>15.789473684210526</c:v>
                </c:pt>
                <c:pt idx="2">
                  <c:v>15.789473684210526</c:v>
                </c:pt>
                <c:pt idx="3">
                  <c:v>25</c:v>
                </c:pt>
                <c:pt idx="4">
                  <c:v>30</c:v>
                </c:pt>
                <c:pt idx="5">
                  <c:v>15.789473684210526</c:v>
                </c:pt>
                <c:pt idx="6">
                  <c:v>0</c:v>
                </c:pt>
                <c:pt idx="7">
                  <c:v>26.315789473684209</c:v>
                </c:pt>
                <c:pt idx="8">
                  <c:v>23.52941176470588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A9-5E4A-B216-9BE9F6169172}"/>
            </c:ext>
          </c:extLst>
        </c:ser>
        <c:ser>
          <c:idx val="3"/>
          <c:order val="2"/>
          <c:tx>
            <c:strRef>
              <c:f>Sheet1!$K$80</c:f>
              <c:strCache>
                <c:ptCount val="1"/>
                <c:pt idx="0">
                  <c:v>Likely-Very likely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Sheet1!$K$81:$K$89</c:f>
              <c:numCache>
                <c:formatCode>General</c:formatCode>
                <c:ptCount val="9"/>
                <c:pt idx="0">
                  <c:v>59.090909090909086</c:v>
                </c:pt>
                <c:pt idx="1">
                  <c:v>68.421052631578945</c:v>
                </c:pt>
                <c:pt idx="2">
                  <c:v>68.421052631578945</c:v>
                </c:pt>
                <c:pt idx="3">
                  <c:v>60</c:v>
                </c:pt>
                <c:pt idx="4">
                  <c:v>55</c:v>
                </c:pt>
                <c:pt idx="5">
                  <c:v>68.421052631578945</c:v>
                </c:pt>
                <c:pt idx="6">
                  <c:v>81.25</c:v>
                </c:pt>
                <c:pt idx="7">
                  <c:v>57.89473684210526</c:v>
                </c:pt>
                <c:pt idx="8">
                  <c:v>58.823529411764703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A9-5E4A-B216-9BE9F61691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07371056"/>
        <c:axId val="1307372784"/>
      </c:barChart>
      <c:catAx>
        <c:axId val="1307371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307372784"/>
        <c:crosses val="autoZero"/>
        <c:auto val="1"/>
        <c:lblAlgn val="ctr"/>
        <c:lblOffset val="100"/>
        <c:noMultiLvlLbl val="0"/>
      </c:catAx>
      <c:valAx>
        <c:axId val="1307372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30737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Sheet1!$B$112</c:f>
              <c:strCache>
                <c:ptCount val="1"/>
                <c:pt idx="0">
                  <c:v>Activity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Sheet1!$B$113:$B$121</c:f>
              <c:strCache>
                <c:ptCount val="9"/>
                <c:pt idx="0">
                  <c:v>Virtual social events (e.g. game nights, meet up events)</c:v>
                </c:pt>
                <c:pt idx="1">
                  <c:v>Trainee/ECR mentorship program/Networking events</c:v>
                </c:pt>
                <c:pt idx="2">
                  <c:v>Through regular webinars (i.e., talks on research methods by Principal Investigators to trainees and ECRs)</c:v>
                </c:pt>
                <c:pt idx="3">
                  <c:v>Through regular webinars (i.e., trainees and ECRs presenting data)</c:v>
                </c:pt>
                <c:pt idx="4">
                  <c:v>Support strategies for women in science</c:v>
                </c:pt>
                <c:pt idx="5">
                  <c:v>Support strategies for trainees and ECRs from underrepresented groups</c:v>
                </c:pt>
                <c:pt idx="6">
                  <c:v>Soft skill traing seminars (e.g., writing grants and abstracts)</c:v>
                </c:pt>
                <c:pt idx="7">
                  <c:v>Online writing and data-analysis groups</c:v>
                </c:pt>
                <c:pt idx="8">
                  <c:v>Career panels</c:v>
                </c:pt>
              </c:strCache>
            </c:strRef>
          </c:cat>
          <c:val>
            <c:numRef>
              <c:f>Sheet1!$K$113:$K$121</c:f>
              <c:numCache>
                <c:formatCode>General</c:formatCode>
                <c:ptCount val="9"/>
                <c:pt idx="0">
                  <c:v>26.666666666666668</c:v>
                </c:pt>
                <c:pt idx="1">
                  <c:v>60</c:v>
                </c:pt>
                <c:pt idx="2">
                  <c:v>80</c:v>
                </c:pt>
                <c:pt idx="3">
                  <c:v>60</c:v>
                </c:pt>
                <c:pt idx="4">
                  <c:v>66.666666666666657</c:v>
                </c:pt>
                <c:pt idx="5">
                  <c:v>46.666666666666664</c:v>
                </c:pt>
                <c:pt idx="6">
                  <c:v>73.333333333333329</c:v>
                </c:pt>
                <c:pt idx="7">
                  <c:v>46.666666666666664</c:v>
                </c:pt>
                <c:pt idx="8">
                  <c:v>33.333333333333329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F4-FA4A-AF5F-CA10E519A0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88988848"/>
        <c:axId val="2052698464"/>
      </c:barChart>
      <c:catAx>
        <c:axId val="1988988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2052698464"/>
        <c:crosses val="autoZero"/>
        <c:auto val="1"/>
        <c:lblAlgn val="ctr"/>
        <c:lblOffset val="100"/>
        <c:noMultiLvlLbl val="0"/>
      </c:catAx>
      <c:valAx>
        <c:axId val="2052698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1988988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37F4F-5D7D-0948-BE48-FF8236C38B1A}" type="datetimeFigureOut">
              <a:rPr lang="en-US" smtClean="0"/>
              <a:t>5/11/23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26296-9BE3-A347-9624-9FB07CF0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36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key part of CB is recruitment and integration of ECRs. To do that  we provide training, network, and mentorship possibilities for ECR., to prepare them for leading </a:t>
            </a:r>
            <a:r>
              <a:rPr lang="en-CA" sz="1200" dirty="0" err="1">
                <a:effectLst/>
                <a:latin typeface="TimesNewRomanPSMT"/>
              </a:rPr>
              <a:t>furture</a:t>
            </a:r>
            <a:r>
              <a:rPr lang="en-CA" sz="1200" dirty="0">
                <a:effectLst/>
                <a:latin typeface="TimesNewRomanPSMT"/>
              </a:rPr>
              <a:t> </a:t>
            </a:r>
            <a:r>
              <a:rPr lang="en-CA" sz="1200" dirty="0" err="1">
                <a:effectLst/>
                <a:latin typeface="TimesNewRomanPSMT"/>
                <a:ea typeface="Times New Roman" panose="02020603050405020304" pitchFamily="18" charset="0"/>
              </a:rPr>
              <a:t>HeLTI</a:t>
            </a:r>
            <a:r>
              <a:rPr lang="en-CA" sz="1200" dirty="0">
                <a:effectLst/>
                <a:latin typeface="TimesNewRomanPSMT"/>
                <a:ea typeface="Times New Roman" panose="02020603050405020304" pitchFamily="18" charset="0"/>
              </a:rPr>
              <a:t> projects and spearhead upcoming grant applications, and enhance long-term sustainability,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effectLst/>
                <a:latin typeface="TimesNewRomanPSMT"/>
                <a:ea typeface="Times New Roman" panose="02020603050405020304" pitchFamily="18" charset="0"/>
              </a:rPr>
              <a:t>In the next few mins, we use the term ECR broadly .. This includes…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effectLst/>
              <a:latin typeface="TimesNewRomanPS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58 people number still growing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811F5-D695-425F-9514-867C3E6BC286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19292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majpr</a:t>
            </a:r>
            <a:r>
              <a:rPr lang="en-US" dirty="0"/>
              <a:t> </a:t>
            </a:r>
            <a:r>
              <a:rPr lang="en-US" dirty="0" err="1"/>
              <a:t>actvit</a:t>
            </a:r>
            <a:r>
              <a:rPr lang="en-US" dirty="0"/>
              <a:t> in terms of capacity building is website with resources. To do this, we are part of the global health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26296-9BE3-A347-9624-9FB07CF00B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81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effectLst/>
                <a:latin typeface="TimesNewRomanPSMT"/>
                <a:ea typeface="Times New Roman" panose="02020603050405020304" pitchFamily="18" charset="0"/>
              </a:rPr>
              <a:t>with training platforms on topics of interest to </a:t>
            </a:r>
            <a:r>
              <a:rPr lang="en-CA" sz="1800" dirty="0" err="1">
                <a:effectLst/>
                <a:latin typeface="TimesNewRomanPSMT"/>
                <a:ea typeface="Times New Roman" panose="02020603050405020304" pitchFamily="18" charset="0"/>
              </a:rPr>
              <a:t>HeLTI</a:t>
            </a:r>
            <a:r>
              <a:rPr lang="en-CA" sz="1800" dirty="0">
                <a:effectLst/>
                <a:latin typeface="TimesNewRomanPSMT"/>
                <a:ea typeface="Times New Roman" panose="02020603050405020304" pitchFamily="18" charset="0"/>
              </a:rPr>
              <a:t> members. Linkage with the Global Health Training Centre (hosted by TGHN) allows access to courses developed by international experts. We are finalizing the </a:t>
            </a:r>
            <a:r>
              <a:rPr lang="en-CA" sz="1800" dirty="0" err="1">
                <a:effectLst/>
                <a:latin typeface="TimesNewRomanPSMT"/>
                <a:ea typeface="Times New Roman" panose="02020603050405020304" pitchFamily="18" charset="0"/>
              </a:rPr>
              <a:t>HeLTI</a:t>
            </a:r>
            <a:r>
              <a:rPr lang="en-CA" sz="1800" dirty="0">
                <a:effectLst/>
                <a:latin typeface="TimesNewRomanPSMT"/>
                <a:ea typeface="Times New Roman" panose="02020603050405020304" pitchFamily="18" charset="0"/>
              </a:rPr>
              <a:t> Hub, which will support engagement, dissemination and training for </a:t>
            </a:r>
            <a:r>
              <a:rPr lang="en-CA" sz="1800" dirty="0" err="1">
                <a:effectLst/>
                <a:latin typeface="TimesNewRomanPSMT"/>
                <a:ea typeface="Times New Roman" panose="02020603050405020304" pitchFamily="18" charset="0"/>
              </a:rPr>
              <a:t>HeLTI</a:t>
            </a:r>
            <a:r>
              <a:rPr lang="en-CA" sz="1800" dirty="0">
                <a:effectLst/>
                <a:latin typeface="TimesNewRomanPSMT"/>
                <a:ea typeface="Times New Roman" panose="02020603050405020304" pitchFamily="18" charset="0"/>
              </a:rPr>
              <a:t> members and partners</a:t>
            </a:r>
            <a:r>
              <a:rPr lang="en-CA" sz="1800" b="1" dirty="0">
                <a:effectLst/>
                <a:latin typeface="TimesNewRomanPSMT"/>
                <a:ea typeface="Times New Roman" panose="02020603050405020304" pitchFamily="18" charset="0"/>
              </a:rPr>
              <a:t>. This platform will also allow </a:t>
            </a:r>
            <a:r>
              <a:rPr lang="en-CA" sz="1800" b="1" dirty="0" err="1">
                <a:effectLst/>
                <a:latin typeface="TimesNewRomanPSMT"/>
                <a:ea typeface="Times New Roman" panose="02020603050405020304" pitchFamily="18" charset="0"/>
              </a:rPr>
              <a:t>HeLTI</a:t>
            </a:r>
            <a:r>
              <a:rPr lang="en-CA" sz="1800" b="1" dirty="0">
                <a:effectLst/>
                <a:latin typeface="TimesNewRomanPSMT"/>
                <a:ea typeface="Times New Roman" panose="02020603050405020304" pitchFamily="18" charset="0"/>
              </a:rPr>
              <a:t> to exchange resources and knowledge and foster links with the larger TGHN network, thereby increasing visibility and impact of </a:t>
            </a:r>
            <a:r>
              <a:rPr lang="en-CA" sz="1800" b="1" dirty="0" err="1">
                <a:effectLst/>
                <a:latin typeface="TimesNewRomanPSMT"/>
                <a:ea typeface="Times New Roman" panose="02020603050405020304" pitchFamily="18" charset="0"/>
              </a:rPr>
              <a:t>HeLTI</a:t>
            </a:r>
            <a:r>
              <a:rPr lang="en-CA" sz="1800" b="1" dirty="0">
                <a:effectLst/>
                <a:latin typeface="TimesNewRomanPSMT"/>
                <a:ea typeface="Times New Roman" panose="02020603050405020304" pitchFamily="18" charset="0"/>
              </a:rPr>
              <a:t>. </a:t>
            </a:r>
            <a:endParaRPr lang="en-CA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26296-9BE3-A347-9624-9FB07CF00B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46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 been launched this week, and will continue to expand.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1" dirty="0">
                <a:effectLst/>
                <a:latin typeface="TimesNewRomanPSMT"/>
                <a:ea typeface="Times New Roman" panose="02020603050405020304" pitchFamily="18" charset="0"/>
              </a:rPr>
              <a:t>This platform will also allow </a:t>
            </a:r>
            <a:r>
              <a:rPr lang="en-CA" sz="1200" b="1" dirty="0" err="1">
                <a:effectLst/>
                <a:latin typeface="TimesNewRomanPSMT"/>
                <a:ea typeface="Times New Roman" panose="02020603050405020304" pitchFamily="18" charset="0"/>
              </a:rPr>
              <a:t>HeLTI</a:t>
            </a:r>
            <a:r>
              <a:rPr lang="en-CA" sz="1200" b="1" dirty="0">
                <a:effectLst/>
                <a:latin typeface="TimesNewRomanPSMT"/>
                <a:ea typeface="Times New Roman" panose="02020603050405020304" pitchFamily="18" charset="0"/>
              </a:rPr>
              <a:t> to exchange resources and knowledge and foster links with the larger TGHN network, thereby increasing visibility and impact of </a:t>
            </a:r>
            <a:r>
              <a:rPr lang="en-CA" sz="1200" b="1" dirty="0" err="1">
                <a:effectLst/>
                <a:latin typeface="TimesNewRomanPSMT"/>
                <a:ea typeface="Times New Roman" panose="02020603050405020304" pitchFamily="18" charset="0"/>
              </a:rPr>
              <a:t>HeLTI</a:t>
            </a:r>
            <a:r>
              <a:rPr lang="en-CA" sz="1200" b="1" dirty="0">
                <a:effectLst/>
                <a:latin typeface="TimesNewRomanPSMT"/>
                <a:ea typeface="Times New Roman" panose="02020603050405020304" pitchFamily="18" charset="0"/>
              </a:rPr>
              <a:t>. </a:t>
            </a:r>
            <a:endParaRPr lang="en-CA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26296-9BE3-A347-9624-9FB07CF00B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0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launch of the webinar and the </a:t>
            </a:r>
            <a:r>
              <a:rPr lang="en-US" dirty="0" err="1"/>
              <a:t>helti</a:t>
            </a:r>
            <a:r>
              <a:rPr lang="en-US" dirty="0"/>
              <a:t> hub are key activities to increase capacity. We further planning to continue engagement b ECR by creating other events, such as an event where ECR and </a:t>
            </a:r>
            <a:r>
              <a:rPr lang="en-US" dirty="0" err="1"/>
              <a:t>Pis</a:t>
            </a:r>
            <a:r>
              <a:rPr lang="en-US" dirty="0"/>
              <a:t> come together to develop initiatives and to promote further </a:t>
            </a:r>
            <a:r>
              <a:rPr lang="en-US" dirty="0" err="1"/>
              <a:t>mentosship</a:t>
            </a:r>
            <a:r>
              <a:rPr lang="en-US" dirty="0"/>
              <a:t>. We also are creating partnerships with other networks such as enrich and </a:t>
            </a:r>
            <a:r>
              <a:rPr lang="en-US" dirty="0" err="1"/>
              <a:t>dohad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In line with the results of the survey about the interests of ECR, I showed before, we are interested to develop formal exchanges and summer schools. But unlike other </a:t>
            </a:r>
            <a:r>
              <a:rPr lang="en-US" dirty="0" err="1"/>
              <a:t>actviteis</a:t>
            </a:r>
            <a:r>
              <a:rPr lang="en-US" dirty="0"/>
              <a:t> we do that at a slower speed,. We are still looking into the </a:t>
            </a:r>
            <a:r>
              <a:rPr lang="en-US" dirty="0" err="1"/>
              <a:t>feasialbilit</a:t>
            </a:r>
            <a:r>
              <a:rPr lang="en-US" dirty="0"/>
              <a:t> since funding has not yet been secured.</a:t>
            </a:r>
          </a:p>
          <a:p>
            <a:endParaRPr lang="en-US" dirty="0"/>
          </a:p>
          <a:p>
            <a:r>
              <a:rPr lang="en-US" dirty="0"/>
              <a:t>All in all, with these ECR activities, we hope to increase the number of and level of engagement of ECR, </a:t>
            </a:r>
          </a:p>
          <a:p>
            <a:r>
              <a:rPr lang="en-US" dirty="0"/>
              <a:t>Considering the amount of data and </a:t>
            </a:r>
            <a:r>
              <a:rPr lang="en-US" dirty="0" err="1"/>
              <a:t>biospecimc</a:t>
            </a:r>
            <a:r>
              <a:rPr lang="en-US" dirty="0"/>
              <a:t> available in the ears to come and other </a:t>
            </a:r>
            <a:r>
              <a:rPr lang="en-US" dirty="0" err="1"/>
              <a:t>psosobolities</a:t>
            </a:r>
            <a:r>
              <a:rPr lang="en-US" dirty="0"/>
              <a:t> </a:t>
            </a:r>
            <a:r>
              <a:rPr lang="en-US" dirty="0" err="1"/>
              <a:t>witin</a:t>
            </a:r>
            <a:r>
              <a:rPr lang="en-US" dirty="0"/>
              <a:t> </a:t>
            </a:r>
            <a:r>
              <a:rPr lang="en-US" dirty="0" err="1"/>
              <a:t>heltu</a:t>
            </a:r>
            <a:r>
              <a:rPr lang="en-US" dirty="0"/>
              <a:t> . this creates unique research possibilities for them, </a:t>
            </a:r>
          </a:p>
          <a:p>
            <a:r>
              <a:rPr lang="en-US" dirty="0"/>
              <a:t>With further capacity building we are also being able to promote sustainability and securing succession in the long run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26296-9BE3-A347-9624-9FB07CF00B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63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get a better sense </a:t>
            </a:r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ofwhat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tpe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o0f capacity building we need to do for ECR, 3 question are important here”</a:t>
            </a:r>
          </a:p>
          <a:p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developing </a:t>
            </a:r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capcait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building for ECR, 3 things are </a:t>
            </a:r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impoirnat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here</a:t>
            </a:r>
          </a:p>
          <a:p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HeLTI’s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1800" dirty="0">
                <a:solidFill>
                  <a:srgbClr val="39393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membership demographics, as well as the interests of early career researchers and trainees working on </a:t>
            </a:r>
            <a:r>
              <a:rPr lang="en-CA" sz="1800" dirty="0" err="1">
                <a:solidFill>
                  <a:srgbClr val="39393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HeLTI</a:t>
            </a:r>
            <a:r>
              <a:rPr lang="en-CA" sz="1800" dirty="0">
                <a:solidFill>
                  <a:srgbClr val="39393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-related projects, we developed an online survey, to discover how trainees and early career researchers (ECRs) would prefer to engage with </a:t>
            </a:r>
            <a:r>
              <a:rPr lang="en-CA" sz="1800" dirty="0" err="1">
                <a:solidFill>
                  <a:srgbClr val="39393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HeLTI</a:t>
            </a:r>
            <a:r>
              <a:rPr lang="en-CA" sz="1800" dirty="0">
                <a:solidFill>
                  <a:srgbClr val="39393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over the next 5 years. 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CA" sz="1800" dirty="0">
                <a:solidFill>
                  <a:srgbClr val="39393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n=15 – 28 depending on question 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CA" sz="1800" dirty="0">
                <a:solidFill>
                  <a:srgbClr val="39393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26296-9BE3-A347-9624-9FB07CF00B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84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N=15-28</a:t>
            </a:r>
          </a:p>
          <a:p>
            <a:endParaRPr lang="en-US" dirty="0"/>
          </a:p>
          <a:p>
            <a:r>
              <a:rPr lang="en-US" dirty="0"/>
              <a:t>You will find the details of the survey in the report. E.g. of particular interest for ECR were webinars., website with resources, international summer school and exchange programs.</a:t>
            </a:r>
          </a:p>
          <a:p>
            <a:r>
              <a:rPr lang="en-US" dirty="0"/>
              <a:t>Informal </a:t>
            </a:r>
            <a:r>
              <a:rPr lang="en-US" dirty="0" err="1"/>
              <a:t>membersbip</a:t>
            </a:r>
            <a:r>
              <a:rPr lang="en-US" dirty="0"/>
              <a:t>, website with resources, and exchange and intern summer school programs.</a:t>
            </a:r>
          </a:p>
          <a:p>
            <a:endParaRPr lang="en-US" dirty="0"/>
          </a:p>
          <a:p>
            <a:r>
              <a:rPr lang="en-US" dirty="0"/>
              <a:t>We had representation of </a:t>
            </a:r>
            <a:r>
              <a:rPr lang="en-US" dirty="0" err="1"/>
              <a:t>difernt</a:t>
            </a:r>
            <a:r>
              <a:rPr lang="en-US" dirty="0"/>
              <a:t> </a:t>
            </a:r>
            <a:r>
              <a:rPr lang="en-US" dirty="0" err="1"/>
              <a:t>coutnir</a:t>
            </a:r>
            <a:r>
              <a:rPr lang="en-US" dirty="0"/>
              <a:t> </a:t>
            </a:r>
          </a:p>
          <a:p>
            <a:r>
              <a:rPr lang="en-US" dirty="0"/>
              <a:t>40% </a:t>
            </a:r>
            <a:r>
              <a:rPr lang="en-US" dirty="0" err="1"/>
              <a:t>cnd</a:t>
            </a:r>
            <a:endParaRPr lang="en-US" dirty="0"/>
          </a:p>
          <a:p>
            <a:r>
              <a:rPr lang="en-US" dirty="0"/>
              <a:t>40% SA</a:t>
            </a:r>
          </a:p>
          <a:p>
            <a:r>
              <a:rPr lang="en-US" dirty="0"/>
              <a:t>13 </a:t>
            </a:r>
            <a:r>
              <a:rPr lang="en-US" dirty="0" err="1"/>
              <a:t>china</a:t>
            </a:r>
            <a:endParaRPr lang="en-US" dirty="0"/>
          </a:p>
          <a:p>
            <a:r>
              <a:rPr lang="en-US" dirty="0"/>
              <a:t>2 </a:t>
            </a:r>
            <a:r>
              <a:rPr lang="en-US" dirty="0" err="1"/>
              <a:t>india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60% Canada, SA,40% </a:t>
            </a:r>
            <a:r>
              <a:rPr lang="en-US" dirty="0" err="1"/>
              <a:t>india</a:t>
            </a:r>
            <a:r>
              <a:rPr lang="en-US" dirty="0"/>
              <a:t> and China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26296-9BE3-A347-9624-9FB07CF00B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57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you see what kind of activities</a:t>
            </a:r>
          </a:p>
          <a:p>
            <a:r>
              <a:rPr lang="en-US" dirty="0"/>
              <a:t>Vertically, the activities, </a:t>
            </a:r>
            <a:r>
              <a:rPr lang="en-US" dirty="0" err="1"/>
              <a:t>horinzontalu</a:t>
            </a:r>
            <a:r>
              <a:rPr lang="en-US" dirty="0"/>
              <a:t>, % of ECR that wants to see a certain act developed. </a:t>
            </a:r>
            <a:r>
              <a:rPr lang="en-US" dirty="0" err="1"/>
              <a:t>Fgreen</a:t>
            </a:r>
            <a:r>
              <a:rPr lang="en-US" dirty="0"/>
              <a:t> bare what they are most interested in.</a:t>
            </a:r>
          </a:p>
          <a:p>
            <a:r>
              <a:rPr lang="en-US" dirty="0"/>
              <a:t>ECR are </a:t>
            </a:r>
            <a:r>
              <a:rPr lang="en-US" dirty="0" err="1"/>
              <a:t>particularl</a:t>
            </a:r>
            <a:r>
              <a:rPr lang="en-US" dirty="0"/>
              <a:t> interested in webinars, website with resources, summer school and ST </a:t>
            </a:r>
            <a:r>
              <a:rPr lang="en-US" dirty="0" err="1"/>
              <a:t>exahnges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26296-9BE3-A347-9624-9FB07CF00B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61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26296-9BE3-A347-9624-9FB07CF00B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74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then used the answers of these 2 questions to know which </a:t>
            </a:r>
            <a:r>
              <a:rPr lang="en-US" dirty="0" err="1"/>
              <a:t>actuvitiwes</a:t>
            </a:r>
            <a:r>
              <a:rPr lang="en-US" dirty="0"/>
              <a:t> are of interest AND people are likely going to be engaged in. we did that b </a:t>
            </a:r>
            <a:r>
              <a:rPr lang="en-US" dirty="0" err="1"/>
              <a:t>compulting</a:t>
            </a:r>
            <a:r>
              <a:rPr lang="en-US" dirty="0"/>
              <a:t> a weighted summed score and based on the score ranked them in order of importance according to ECRs.</a:t>
            </a:r>
          </a:p>
          <a:p>
            <a:r>
              <a:rPr lang="en-US" dirty="0"/>
              <a:t>4 activities stood out and had almost equally high scores, so equally importance.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Obviously an ECR CB activity is only important when people say </a:t>
            </a:r>
            <a:r>
              <a:rPr lang="en-US" dirty="0" err="1"/>
              <a:t>theyt</a:t>
            </a:r>
            <a:r>
              <a:rPr lang="en-US" dirty="0"/>
              <a:t> are interested but also will be attending. </a:t>
            </a:r>
          </a:p>
          <a:p>
            <a:r>
              <a:rPr lang="en-US" dirty="0"/>
              <a:t>So we combine data from the previous 2 slides and then came up with a summed score, and raked them according to the ECRs preferences.</a:t>
            </a:r>
          </a:p>
          <a:p>
            <a:r>
              <a:rPr lang="en-US" dirty="0"/>
              <a:t>Rank 1-4 very close together, others less of interest compared to 1-4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webinars: mid career , connect </a:t>
            </a:r>
          </a:p>
          <a:p>
            <a:r>
              <a:rPr lang="en-US" dirty="0" err="1"/>
              <a:t>deligate</a:t>
            </a:r>
            <a:r>
              <a:rPr lang="en-US" dirty="0"/>
              <a:t> : </a:t>
            </a:r>
            <a:r>
              <a:rPr lang="en-US" dirty="0" err="1"/>
              <a:t>consorium</a:t>
            </a:r>
            <a:r>
              <a:rPr lang="en-US" dirty="0"/>
              <a:t> resources, websites/webinars, long -term: </a:t>
            </a:r>
            <a:r>
              <a:rPr lang="en-US" dirty="0" err="1"/>
              <a:t>exhange</a:t>
            </a:r>
            <a:r>
              <a:rPr lang="en-US" dirty="0"/>
              <a:t>/summer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bold; </a:t>
            </a:r>
          </a:p>
          <a:p>
            <a:endParaRPr lang="en-US" dirty="0"/>
          </a:p>
          <a:p>
            <a:r>
              <a:rPr lang="en-US" dirty="0" err="1"/>
              <a:t>checkmars</a:t>
            </a:r>
            <a:r>
              <a:rPr lang="en-US" dirty="0"/>
              <a:t> / </a:t>
            </a:r>
          </a:p>
          <a:p>
            <a:r>
              <a:rPr lang="en-US" dirty="0"/>
              <a:t>n </a:t>
            </a:r>
          </a:p>
          <a:p>
            <a:endParaRPr lang="en-US" dirty="0"/>
          </a:p>
          <a:p>
            <a:r>
              <a:rPr lang="en-US" dirty="0"/>
              <a:t>informal : build in , </a:t>
            </a:r>
            <a:r>
              <a:rPr lang="en-US" dirty="0" err="1"/>
              <a:t>copmntinues</a:t>
            </a:r>
            <a:r>
              <a:rPr lang="en-US" dirty="0"/>
              <a:t> to grow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26296-9BE3-A347-9624-9FB07CF00B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11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further asking about engagement strategies; they seem to value in particular information  coming from </a:t>
            </a:r>
            <a:r>
              <a:rPr lang="en-US" dirty="0" err="1"/>
              <a:t>Pis</a:t>
            </a:r>
            <a:r>
              <a:rPr lang="en-US" dirty="0"/>
              <a:t> and other senior researchers,</a:t>
            </a:r>
          </a:p>
          <a:p>
            <a:r>
              <a:rPr lang="en-US" dirty="0"/>
              <a:t>Support strategies for women in science and strategies for trainees and ECR from underrepresented groups is also important, something we have not yet tapped into in  terms of capacity building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26296-9BE3-A347-9624-9FB07CF00B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1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26296-9BE3-A347-9624-9FB07CF00B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91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key activities in terms of capacity building are the </a:t>
            </a:r>
            <a:r>
              <a:rPr lang="en-US" dirty="0" err="1"/>
              <a:t>montly</a:t>
            </a:r>
            <a:r>
              <a:rPr lang="en-US" dirty="0"/>
              <a:t> webinar series.</a:t>
            </a:r>
          </a:p>
          <a:p>
            <a:r>
              <a:rPr lang="en-US" dirty="0" err="1"/>
              <a:t>Initialy</a:t>
            </a:r>
            <a:r>
              <a:rPr lang="en-US" dirty="0"/>
              <a:t> the idea was that only ECR or mid career </a:t>
            </a:r>
            <a:r>
              <a:rPr lang="en-US" dirty="0" err="1"/>
              <a:t>woiuld</a:t>
            </a:r>
            <a:r>
              <a:rPr lang="en-US" dirty="0"/>
              <a:t> talk and present </a:t>
            </a:r>
            <a:r>
              <a:rPr lang="en-US" dirty="0" err="1"/>
              <a:t>theu</a:t>
            </a:r>
            <a:r>
              <a:rPr lang="en-US" dirty="0"/>
              <a:t> </a:t>
            </a:r>
            <a:r>
              <a:rPr lang="en-US" dirty="0" err="1"/>
              <a:t>rowkrl</a:t>
            </a:r>
            <a:r>
              <a:rPr lang="en-US" dirty="0"/>
              <a:t>, but what we have learned that they particular value talks from more senior researchers.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26296-9BE3-A347-9624-9FB07CF00B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59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3A7D-AE2A-D948-8C08-A7B1833AE373}" type="datetime1">
              <a:rPr lang="en-CA" smtClean="0"/>
              <a:t>2023-05-11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38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59A6-9CDE-604C-A77D-D0C8B5251145}" type="datetime1">
              <a:rPr lang="en-CA" smtClean="0"/>
              <a:t>2023-05-11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06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1BD9C-7A93-EA43-8FA2-0877E4EB00AC}" type="datetime1">
              <a:rPr lang="en-CA" smtClean="0"/>
              <a:t>2023-05-11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51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9A9E-1EC7-1A46-9A2A-03E84939D9DE}" type="datetime1">
              <a:rPr lang="en-CA" smtClean="0"/>
              <a:t>2023-05-11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9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87C6-DC5D-5940-91E7-DD1F999E374E}" type="datetime1">
              <a:rPr lang="en-CA" smtClean="0"/>
              <a:t>2023-05-11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3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D6E8-1F01-A645-B796-5EA69294A9FF}" type="datetime1">
              <a:rPr lang="en-CA" smtClean="0"/>
              <a:t>2023-05-11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5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C355-7EB5-034A-ABD5-3DF1E958C733}" type="datetime1">
              <a:rPr lang="en-CA" smtClean="0"/>
              <a:t>2023-05-11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23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A9954-CA90-1B46-8EA7-A60F3533B9B7}" type="datetime1">
              <a:rPr lang="en-CA" smtClean="0"/>
              <a:t>2023-05-11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7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82DF6-4C0D-0047-9551-426AB4D880D0}" type="datetime1">
              <a:rPr lang="en-CA" smtClean="0"/>
              <a:t>2023-05-11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53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5C19-94E5-1146-A43E-A3377EA3A8C2}" type="datetime1">
              <a:rPr lang="en-CA" smtClean="0"/>
              <a:t>2023-05-11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29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1559E-8CE7-3248-A7A9-02EDE93BAACA}" type="datetime1">
              <a:rPr lang="en-CA" smtClean="0"/>
              <a:t>2023-05-11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18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03687-AC71-A14F-8B60-92F5899F9DC8}" type="datetime1">
              <a:rPr lang="en-CA" smtClean="0"/>
              <a:t>2023-05-11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C799A-4A1E-AB48-B5B1-F9C0477D9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3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hub.tghn.org/member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elti-hub.tghn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D6A26-58CE-4606-9E1E-D213FACED9EA}"/>
              </a:ext>
            </a:extLst>
          </p:cNvPr>
          <p:cNvSpPr/>
          <p:nvPr/>
        </p:nvSpPr>
        <p:spPr>
          <a:xfrm>
            <a:off x="0" y="0"/>
            <a:ext cx="12192000" cy="39583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B99825-D6A6-4724-A748-E90BAA4DFC3B}"/>
              </a:ext>
            </a:extLst>
          </p:cNvPr>
          <p:cNvSpPr txBox="1"/>
          <p:nvPr/>
        </p:nvSpPr>
        <p:spPr>
          <a:xfrm>
            <a:off x="1515789" y="701921"/>
            <a:ext cx="94785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HEALTHY LIFE TRAJECTORIES INITIATIVE (</a:t>
            </a:r>
            <a:r>
              <a:rPr lang="en-ZA" sz="4000" b="1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HeLTI</a:t>
            </a:r>
            <a:r>
              <a:rPr lang="en-ZA" sz="40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ZA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Z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Building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1BDD1C-60BF-4360-983C-F1556E381087}"/>
              </a:ext>
            </a:extLst>
          </p:cNvPr>
          <p:cNvSpPr/>
          <p:nvPr/>
        </p:nvSpPr>
        <p:spPr>
          <a:xfrm>
            <a:off x="0" y="6461811"/>
            <a:ext cx="12192000" cy="39716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5E45F4-B040-4219-B1C5-3709F76D94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3761" y="5213673"/>
            <a:ext cx="1911178" cy="1097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C5CA6F-3938-4738-B937-4243722BA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360" y="4011444"/>
            <a:ext cx="12197909" cy="169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800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145A72-9F2B-3AA4-D677-FA462D092789}"/>
              </a:ext>
            </a:extLst>
          </p:cNvPr>
          <p:cNvSpPr/>
          <p:nvPr/>
        </p:nvSpPr>
        <p:spPr>
          <a:xfrm>
            <a:off x="-36565" y="0"/>
            <a:ext cx="12192000" cy="13098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2D1C-FB41-14E6-423C-26C2D88C82D9}"/>
              </a:ext>
            </a:extLst>
          </p:cNvPr>
          <p:cNvSpPr/>
          <p:nvPr/>
        </p:nvSpPr>
        <p:spPr>
          <a:xfrm>
            <a:off x="10656051" y="156524"/>
            <a:ext cx="1227221" cy="778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A21FB3-D298-B1E3-4456-675BCBE71D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6964" y="239688"/>
            <a:ext cx="1065393" cy="611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2B6B92-0801-C858-A991-3FACC25A5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43" y="-15667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TRAINING AND DEVELOPMENT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E2245-E94F-E85A-36A7-339256B05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642" y="1810635"/>
            <a:ext cx="1096415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Franklin Gothic Book" panose="020B0503020102020204" pitchFamily="34" charset="0"/>
              </a:rPr>
              <a:t>Creation of a monthly ECR webinar series</a:t>
            </a:r>
          </a:p>
          <a:p>
            <a:pPr lvl="1">
              <a:buFont typeface="Wingdings" pitchFamily="2" charset="2"/>
              <a:buChar char="§"/>
            </a:pPr>
            <a:r>
              <a:rPr lang="en-US" sz="3600" dirty="0">
                <a:latin typeface="Franklin Gothic Book" panose="020B0503020102020204" pitchFamily="34" charset="0"/>
              </a:rPr>
              <a:t> Open to </a:t>
            </a:r>
            <a:r>
              <a:rPr lang="en-US" sz="3600" dirty="0" err="1">
                <a:latin typeface="Franklin Gothic Book" panose="020B0503020102020204" pitchFamily="34" charset="0"/>
              </a:rPr>
              <a:t>HeLTI</a:t>
            </a:r>
            <a:r>
              <a:rPr lang="en-US" sz="3600" dirty="0">
                <a:latin typeface="Franklin Gothic Book" panose="020B0503020102020204" pitchFamily="34" charset="0"/>
              </a:rPr>
              <a:t> members and non-members</a:t>
            </a:r>
          </a:p>
          <a:p>
            <a:pPr lvl="1">
              <a:buFont typeface="Wingdings" pitchFamily="2" charset="2"/>
              <a:buChar char="§"/>
            </a:pPr>
            <a:r>
              <a:rPr lang="en-US" sz="3600" dirty="0">
                <a:latin typeface="Franklin Gothic Book" panose="020B0503020102020204" pitchFamily="34" charset="0"/>
              </a:rPr>
              <a:t> To create possibilities for ECRs to present their research</a:t>
            </a:r>
          </a:p>
          <a:p>
            <a:pPr lvl="1">
              <a:buFont typeface="Wingdings" pitchFamily="2" charset="2"/>
              <a:buChar char="§"/>
            </a:pPr>
            <a:r>
              <a:rPr lang="en-US" sz="3600" dirty="0">
                <a:latin typeface="Franklin Gothic Book" panose="020B0503020102020204" pitchFamily="34" charset="0"/>
              </a:rPr>
              <a:t> New: Webinars given by mid career -and senior researchers (including but not limited to) PIs.</a:t>
            </a:r>
          </a:p>
          <a:p>
            <a:pPr lvl="1">
              <a:buFont typeface="Wingdings" pitchFamily="2" charset="2"/>
              <a:buChar char="§"/>
            </a:pPr>
            <a:r>
              <a:rPr lang="en-US" sz="3600" dirty="0">
                <a:latin typeface="Franklin Gothic Book" panose="020B0503020102020204" pitchFamily="34" charset="0"/>
              </a:rPr>
              <a:t> Well attended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20CF6-F9E2-81B4-823F-DB24C707D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z="1400" smtClean="0">
                <a:latin typeface="Franklin Gothic Book" panose="020B0503020102020204" pitchFamily="34" charset="0"/>
              </a:rPr>
              <a:t>9</a:t>
            </a:fld>
            <a:endParaRPr lang="en-US" sz="140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114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74A4D-E300-FA61-44D7-ABF8DF1D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z="1400" smtClean="0">
                <a:latin typeface="Franklin Gothic Book" panose="020B0503020102020204" pitchFamily="34" charset="0"/>
              </a:rPr>
              <a:t>10</a:t>
            </a:fld>
            <a:endParaRPr lang="en-US" sz="1400" dirty="0">
              <a:latin typeface="Franklin Gothic Book" panose="020B0503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AEB4A-E399-79D5-1C5F-699A41E46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306" y="-1603503"/>
            <a:ext cx="5987215" cy="83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42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5D7550-CCAA-1BD6-A3A4-6AFF8EAE5B2E}"/>
              </a:ext>
            </a:extLst>
          </p:cNvPr>
          <p:cNvSpPr/>
          <p:nvPr/>
        </p:nvSpPr>
        <p:spPr>
          <a:xfrm>
            <a:off x="-36565" y="0"/>
            <a:ext cx="12192000" cy="13098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F97857-FB2C-9992-AD4B-F96442B2EAE2}"/>
              </a:ext>
            </a:extLst>
          </p:cNvPr>
          <p:cNvSpPr/>
          <p:nvPr/>
        </p:nvSpPr>
        <p:spPr>
          <a:xfrm>
            <a:off x="10656051" y="156524"/>
            <a:ext cx="1227221" cy="778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A47ED6-DFB6-650D-C0A3-15EB4FCC03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6964" y="239688"/>
            <a:ext cx="1065393" cy="6117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D9E6F6-F959-A12B-7BC3-27F9D2D3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71450" tIns="171450" rIns="171450" bIns="0" rtlCol="0" anchor="b">
            <a:normAutofit/>
          </a:bodyPr>
          <a:lstStyle/>
          <a:p>
            <a:pPr>
              <a:lnSpc>
                <a:spcPct val="80000"/>
              </a:lnSpc>
            </a:pPr>
            <a:br>
              <a:rPr lang="en-US" sz="2850" b="1" dirty="0">
                <a:latin typeface="+mn-lt"/>
              </a:rPr>
            </a:br>
            <a:endParaRPr lang="en-US" sz="2850" b="1" dirty="0">
              <a:latin typeface="+mn-lt"/>
            </a:endParaRPr>
          </a:p>
        </p:txBody>
      </p:sp>
      <p:pic>
        <p:nvPicPr>
          <p:cNvPr id="59" name="Picture Placeholder 58" descr="Graphical user interface, websit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682B4D44-F70C-04EE-168F-60D694D6EA9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5"/>
          <a:srcRect t="31647" b="31647"/>
          <a:stretch/>
        </p:blipFill>
        <p:spPr>
          <a:xfrm>
            <a:off x="389643" y="3175016"/>
            <a:ext cx="4418013" cy="1909762"/>
          </a:xfrm>
        </p:spPr>
      </p:pic>
      <p:pic>
        <p:nvPicPr>
          <p:cNvPr id="2" name="Content Placeholder 6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7EFBB090-88C6-7DA5-96E5-B3FFF19368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tretch/>
        </p:blipFill>
        <p:spPr>
          <a:xfrm>
            <a:off x="7314895" y="1470821"/>
            <a:ext cx="3849761" cy="2710974"/>
          </a:xfrm>
          <a:prstGeom prst="rect">
            <a:avLst/>
          </a:prstGeom>
          <a:ln w="1270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DC5039-6A1E-6673-1D64-C8AD4D6DA8B9}"/>
              </a:ext>
            </a:extLst>
          </p:cNvPr>
          <p:cNvSpPr txBox="1"/>
          <p:nvPr/>
        </p:nvSpPr>
        <p:spPr>
          <a:xfrm>
            <a:off x="448512" y="5840257"/>
            <a:ext cx="2669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Social Media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4952300-016E-704B-8D02-59611EDD8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4895" y="4395187"/>
            <a:ext cx="2818056" cy="2426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3F9B72-816A-4C07-456F-AC01CB3EBE29}"/>
              </a:ext>
            </a:extLst>
          </p:cNvPr>
          <p:cNvSpPr txBox="1"/>
          <p:nvPr/>
        </p:nvSpPr>
        <p:spPr>
          <a:xfrm>
            <a:off x="429548" y="5293679"/>
            <a:ext cx="4028860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5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Launching of the website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CBB345-48F7-1445-1339-70914D4E6BF9}"/>
              </a:ext>
            </a:extLst>
          </p:cNvPr>
          <p:cNvSpPr txBox="1"/>
          <p:nvPr/>
        </p:nvSpPr>
        <p:spPr>
          <a:xfrm>
            <a:off x="448512" y="6357299"/>
            <a:ext cx="128913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Email List</a:t>
            </a:r>
          </a:p>
        </p:txBody>
      </p:sp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D534A92-3461-8366-89EF-224A7EC034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8768" y="5918530"/>
            <a:ext cx="4166066" cy="6744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3E07BA-8E85-5D78-0E4F-F66A6FFAAC25}"/>
              </a:ext>
            </a:extLst>
          </p:cNvPr>
          <p:cNvSpPr txBox="1"/>
          <p:nvPr/>
        </p:nvSpPr>
        <p:spPr>
          <a:xfrm>
            <a:off x="389643" y="1528427"/>
            <a:ext cx="63957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Member’s Hub</a:t>
            </a:r>
            <a:br>
              <a:rPr lang="en-US" sz="2400" dirty="0">
                <a:solidFill>
                  <a:schemeClr val="accent1"/>
                </a:solidFill>
                <a:latin typeface="Franklin Gothic Book" panose="020B0503020102020204" pitchFamily="34" charset="0"/>
              </a:rPr>
            </a:br>
            <a:r>
              <a:rPr lang="en-CA" sz="2400" dirty="0">
                <a:latin typeface="Franklin Gothic Book" panose="020B0503020102020204" pitchFamily="34" charset="0"/>
              </a:rPr>
              <a:t>The Global Health Network is a collection of online research communities located together on a shared digital hub. 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26C95B-50CE-CC3E-85EA-F19D43A69462}"/>
              </a:ext>
            </a:extLst>
          </p:cNvPr>
          <p:cNvSpPr txBox="1">
            <a:spLocks/>
          </p:cNvSpPr>
          <p:nvPr/>
        </p:nvSpPr>
        <p:spPr>
          <a:xfrm>
            <a:off x="389643" y="36154"/>
            <a:ext cx="88501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CREATION OF ONLINE RESOURCES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77635E70-339A-9E17-C72D-BC0DD488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6C799A-4A1E-AB48-B5B1-F9C0477D93E9}" type="slidenum">
              <a:rPr lang="en-US" sz="1400" smtClean="0">
                <a:latin typeface="Franklin Gothic Book" panose="020B0503020102020204" pitchFamily="34" charset="0"/>
              </a:rPr>
              <a:t>11</a:t>
            </a:fld>
            <a:endParaRPr lang="en-US" sz="1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2151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44BEE9-93D4-8DEF-4C85-DF0221FD8B1F}"/>
              </a:ext>
            </a:extLst>
          </p:cNvPr>
          <p:cNvSpPr/>
          <p:nvPr/>
        </p:nvSpPr>
        <p:spPr>
          <a:xfrm>
            <a:off x="-36565" y="0"/>
            <a:ext cx="12192000" cy="13098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774D86-3ABC-D3F6-38E4-6FC2EC4C1145}"/>
              </a:ext>
            </a:extLst>
          </p:cNvPr>
          <p:cNvSpPr/>
          <p:nvPr/>
        </p:nvSpPr>
        <p:spPr>
          <a:xfrm>
            <a:off x="10656051" y="156524"/>
            <a:ext cx="1227221" cy="778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F7DD4B-521E-01C3-A7A6-1AFEAD0E17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6964" y="239688"/>
            <a:ext cx="1065393" cy="611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DBB38-F535-6E6D-C32A-00561C432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GLOBAL HEALTH TRAINING CENTRE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76850B-BF6B-55B5-5E0C-A45B4701D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>
                <a:latin typeface="Franklin Gothic Book" panose="020B0503020102020204" pitchFamily="34" charset="0"/>
              </a:rPr>
              <a:t>Allows access to online resources and courses developed by international experts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 err="1">
                <a:latin typeface="Franklin Gothic Book" panose="020B0503020102020204" pitchFamily="34" charset="0"/>
              </a:rPr>
              <a:t>HeLTI</a:t>
            </a:r>
            <a:r>
              <a:rPr lang="en-US" sz="3200" dirty="0">
                <a:latin typeface="Franklin Gothic Book" panose="020B0503020102020204" pitchFamily="34" charset="0"/>
              </a:rPr>
              <a:t> Hub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>
                <a:latin typeface="Franklin Gothic Book" panose="020B0503020102020204" pitchFamily="34" charset="0"/>
              </a:rPr>
              <a:t>Aim: support engagement, dissemination and training for </a:t>
            </a:r>
            <a:r>
              <a:rPr lang="en-US" sz="3200" dirty="0" err="1">
                <a:latin typeface="Franklin Gothic Book" panose="020B0503020102020204" pitchFamily="34" charset="0"/>
              </a:rPr>
              <a:t>HeLTI</a:t>
            </a:r>
            <a:r>
              <a:rPr lang="en-US" sz="3200" dirty="0">
                <a:latin typeface="Franklin Gothic Book" panose="020B0503020102020204" pitchFamily="34" charset="0"/>
              </a:rPr>
              <a:t> members and partners and to exchange resources and knowledge.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7DDE7B-5BFB-0DA2-9614-A11A7B7F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z="1400" smtClean="0">
                <a:latin typeface="Franklin Gothic Book" panose="020B0503020102020204" pitchFamily="34" charset="0"/>
              </a:rPr>
              <a:t>12</a:t>
            </a:fld>
            <a:endParaRPr lang="en-US" sz="1400">
              <a:latin typeface="Franklin Gothic Book" panose="020B0503020102020204" pitchFamily="34" charset="0"/>
            </a:endParaRPr>
          </a:p>
        </p:txBody>
      </p:sp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5C7A73B8-9C64-75FC-DA26-8B6E4F3BB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38" r="1" b="20692"/>
          <a:stretch/>
        </p:blipFill>
        <p:spPr>
          <a:xfrm>
            <a:off x="7443458" y="4813945"/>
            <a:ext cx="3531953" cy="180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45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99A1F-0852-95AD-BF95-38C574E2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z="1400" smtClean="0">
                <a:latin typeface="Franklin Gothic Book" panose="020B0503020102020204" pitchFamily="34" charset="0"/>
              </a:rPr>
              <a:t>13</a:t>
            </a:fld>
            <a:endParaRPr lang="en-US" sz="1400">
              <a:latin typeface="Franklin Gothic Book" panose="020B0503020102020204" pitchFamily="34" charset="0"/>
            </a:endParaRP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9789C95-0BEC-2AE6-FA7A-FAC3A9789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-1247" r="10563" b="4552"/>
          <a:stretch/>
        </p:blipFill>
        <p:spPr>
          <a:xfrm>
            <a:off x="2618638" y="1"/>
            <a:ext cx="6954725" cy="61233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C6F0C8-EA50-46A5-58FD-F568AE6A68C9}"/>
              </a:ext>
            </a:extLst>
          </p:cNvPr>
          <p:cNvSpPr txBox="1"/>
          <p:nvPr/>
        </p:nvSpPr>
        <p:spPr>
          <a:xfrm>
            <a:off x="4724400" y="635635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https://helti-hub.tghn.org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85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595BD4-61E1-103D-E78B-860D1D628BDD}"/>
              </a:ext>
            </a:extLst>
          </p:cNvPr>
          <p:cNvSpPr/>
          <p:nvPr/>
        </p:nvSpPr>
        <p:spPr>
          <a:xfrm>
            <a:off x="-36565" y="0"/>
            <a:ext cx="12192000" cy="13098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3A691-DE13-E8C3-5F44-DA118AD23354}"/>
              </a:ext>
            </a:extLst>
          </p:cNvPr>
          <p:cNvSpPr/>
          <p:nvPr/>
        </p:nvSpPr>
        <p:spPr>
          <a:xfrm>
            <a:off x="10656051" y="156524"/>
            <a:ext cx="1227221" cy="778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8CA2CF-DA66-52A6-E37A-DB7EA80B8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6964" y="239688"/>
            <a:ext cx="1065393" cy="611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2F968E-B793-7CB8-41ED-6E9724712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0" y="6653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WORK IN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23069-A74F-8409-2EF7-506FDEF07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059" y="1840615"/>
            <a:ext cx="11048297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CA" dirty="0">
                <a:latin typeface="Franklin Gothic Book" panose="020B0503020102020204" pitchFamily="34" charset="0"/>
                <a:ea typeface="Calibri" panose="020F0502020204030204" pitchFamily="34" charset="0"/>
              </a:rPr>
              <a:t>Continued engagement by ECRs across </a:t>
            </a:r>
            <a:r>
              <a:rPr lang="en-CA" dirty="0" err="1">
                <a:latin typeface="Franklin Gothic Book" panose="020B0503020102020204" pitchFamily="34" charset="0"/>
                <a:ea typeface="Calibri" panose="020F0502020204030204" pitchFamily="34" charset="0"/>
              </a:rPr>
              <a:t>HeLTI</a:t>
            </a:r>
            <a:r>
              <a:rPr lang="en-CA" dirty="0">
                <a:latin typeface="Franklin Gothic Book" panose="020B0503020102020204" pitchFamily="34" charset="0"/>
                <a:ea typeface="Calibri" panose="020F0502020204030204" pitchFamily="34" charset="0"/>
              </a:rPr>
              <a:t> teams:</a:t>
            </a:r>
          </a:p>
          <a:p>
            <a:pPr marL="715963" indent="-257175">
              <a:buFont typeface="Wingdings" pitchFamily="2" charset="2"/>
              <a:buChar char="§"/>
            </a:pPr>
            <a:r>
              <a:rPr lang="en-CA" dirty="0">
                <a:latin typeface="Franklin Gothic Book" panose="020B0503020102020204" pitchFamily="34" charset="0"/>
              </a:rPr>
              <a:t>Meet the PI event (planned for late 2023)</a:t>
            </a:r>
          </a:p>
          <a:p>
            <a:pPr lvl="1">
              <a:buFont typeface="Wingdings" pitchFamily="2" charset="2"/>
              <a:buChar char="§"/>
            </a:pPr>
            <a:r>
              <a:rPr lang="en-CA" sz="2800" dirty="0">
                <a:latin typeface="Franklin Gothic Book" panose="020B0503020102020204" pitchFamily="34" charset="0"/>
              </a:rPr>
              <a:t>Use of a ”bottom-up” approach when developing initiatives (led and created by ECRs).</a:t>
            </a:r>
          </a:p>
          <a:p>
            <a:pPr lvl="1">
              <a:buFont typeface="Wingdings" pitchFamily="2" charset="2"/>
              <a:buChar char="§"/>
            </a:pPr>
            <a:r>
              <a:rPr lang="en-CA" sz="2800" dirty="0">
                <a:latin typeface="Franklin Gothic Book" panose="020B0503020102020204" pitchFamily="34" charset="0"/>
              </a:rPr>
              <a:t>Expanding mentorship</a:t>
            </a:r>
          </a:p>
          <a:p>
            <a:pPr lvl="1">
              <a:buFont typeface="Wingdings" pitchFamily="2" charset="2"/>
              <a:buChar char="§"/>
            </a:pPr>
            <a:r>
              <a:rPr lang="en-CA" sz="2800" dirty="0">
                <a:latin typeface="Franklin Gothic Book" panose="020B0503020102020204" pitchFamily="34" charset="0"/>
              </a:rPr>
              <a:t>Forming partnerships with other networks.</a:t>
            </a:r>
          </a:p>
          <a:p>
            <a:pPr marL="457200" lvl="1" indent="0">
              <a:buNone/>
            </a:pPr>
            <a:endParaRPr lang="en-US" sz="2800" dirty="0"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9400" lvl="1" indent="-263525">
              <a:buFont typeface="Wingdings" pitchFamily="2" charset="2"/>
              <a:buChar char="§"/>
            </a:pPr>
            <a:r>
              <a:rPr lang="en-US" sz="2800" dirty="0"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Interest in larger-scale initiatives (e.g., summer school; exchanges across consortia). Funding has not been secured.</a:t>
            </a:r>
          </a:p>
          <a:p>
            <a:pPr marL="15875" lvl="1" indent="0">
              <a:buNone/>
            </a:pPr>
            <a:endParaRPr lang="en-US" sz="2800" dirty="0"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9400" lvl="1" indent="-263525">
              <a:buFont typeface="Wingdings" pitchFamily="2" charset="2"/>
              <a:buChar char="§"/>
            </a:pPr>
            <a:r>
              <a:rPr lang="en-CA" sz="2800" dirty="0">
                <a:latin typeface="Franklin Gothic Book" panose="020B0503020102020204" pitchFamily="34" charset="0"/>
              </a:rPr>
              <a:t>Capacity building important for promoting sustainability and succession planning.</a:t>
            </a:r>
          </a:p>
          <a:p>
            <a:pPr marL="279400" lvl="1" indent="-263525">
              <a:buFont typeface="Wingdings" pitchFamily="2" charset="2"/>
              <a:buChar char="§"/>
            </a:pPr>
            <a:endParaRPr lang="en-US" sz="2800" dirty="0"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9400" lvl="1" indent="-263525">
              <a:buFont typeface="Wingdings" pitchFamily="2" charset="2"/>
              <a:buChar char="§"/>
            </a:pPr>
            <a:endParaRPr lang="en-US" sz="2800" dirty="0"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9400" lvl="1" indent="-263525">
              <a:buFont typeface="Wingdings" pitchFamily="2" charset="2"/>
              <a:buChar char="§"/>
            </a:pPr>
            <a:endParaRPr lang="en-US" sz="2800" dirty="0"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9400" lvl="1" indent="-263525">
              <a:buFont typeface="Wingdings" pitchFamily="2" charset="2"/>
              <a:buChar char="§"/>
            </a:pPr>
            <a:endParaRPr lang="en-US" sz="2800" dirty="0"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800" dirty="0"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800" dirty="0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0A135-4A96-ECB0-5104-97311D07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z="1400" smtClean="0">
                <a:latin typeface="Franklin Gothic Book" panose="020B0503020102020204" pitchFamily="34" charset="0"/>
              </a:rPr>
              <a:t>14</a:t>
            </a:fld>
            <a:endParaRPr lang="en-US" sz="1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445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8BF261-F4AA-48B7-83DF-60169FEE14B2}"/>
              </a:ext>
            </a:extLst>
          </p:cNvPr>
          <p:cNvSpPr/>
          <p:nvPr/>
        </p:nvSpPr>
        <p:spPr>
          <a:xfrm>
            <a:off x="-10633" y="8623"/>
            <a:ext cx="12192000" cy="13098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B45A49-1236-457F-AA8A-A493C18349DE}"/>
              </a:ext>
            </a:extLst>
          </p:cNvPr>
          <p:cNvSpPr/>
          <p:nvPr/>
        </p:nvSpPr>
        <p:spPr>
          <a:xfrm>
            <a:off x="10656051" y="156524"/>
            <a:ext cx="1227221" cy="778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D0560E-08BB-4FF3-9455-611600872746}"/>
              </a:ext>
            </a:extLst>
          </p:cNvPr>
          <p:cNvSpPr txBox="1"/>
          <p:nvPr/>
        </p:nvSpPr>
        <p:spPr>
          <a:xfrm>
            <a:off x="3213085" y="3508415"/>
            <a:ext cx="4380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aseline="30000" dirty="0">
                <a:solidFill>
                  <a:schemeClr val="bg1"/>
                </a:solidFill>
                <a:latin typeface="Avenir LT Std 65 Medium" panose="020B0603020203020204" pitchFamily="34" charset="0"/>
              </a:rPr>
              <a:t>Scientific programme leader: </a:t>
            </a:r>
            <a:br>
              <a:rPr lang="en-GB" sz="3600" baseline="30000" dirty="0">
                <a:solidFill>
                  <a:schemeClr val="bg1"/>
                </a:solidFill>
                <a:latin typeface="Avenir LT Std 65 Medium" panose="020B0603020203020204" pitchFamily="34" charset="0"/>
              </a:rPr>
            </a:br>
            <a:r>
              <a:rPr lang="en-GB" sz="3600" baseline="30000" dirty="0">
                <a:solidFill>
                  <a:schemeClr val="bg1"/>
                </a:solidFill>
                <a:latin typeface="Avenir LT Std 65 Medium" panose="020B0603020203020204" pitchFamily="34" charset="0"/>
              </a:rPr>
              <a:t>Professor Shane Norris</a:t>
            </a:r>
            <a:endParaRPr lang="en-ZA" sz="3600" dirty="0">
              <a:solidFill>
                <a:schemeClr val="bg1"/>
              </a:solidFill>
              <a:latin typeface="Avenir LT Std 65 Medium" panose="020B0603020203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627607-8C5E-49B4-A811-94D83EC6E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6964" y="239688"/>
            <a:ext cx="1065393" cy="611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B7277-15A6-BA48-8BAE-9A555A00AB4E}"/>
              </a:ext>
            </a:extLst>
          </p:cNvPr>
          <p:cNvSpPr txBox="1"/>
          <p:nvPr/>
        </p:nvSpPr>
        <p:spPr>
          <a:xfrm>
            <a:off x="336800" y="357101"/>
            <a:ext cx="10400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CAPACITY BUILDING FOR ECRs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D5D0560E-08BB-4FF3-9455-611600872746}"/>
              </a:ext>
            </a:extLst>
          </p:cNvPr>
          <p:cNvSpPr txBox="1"/>
          <p:nvPr/>
        </p:nvSpPr>
        <p:spPr>
          <a:xfrm>
            <a:off x="2997899" y="3722576"/>
            <a:ext cx="4380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aseline="30000" dirty="0">
                <a:solidFill>
                  <a:schemeClr val="bg1"/>
                </a:solidFill>
                <a:latin typeface="Avenir LT Std 65 Medium" panose="020B0603020203020204" pitchFamily="34" charset="0"/>
              </a:rPr>
              <a:t>Scientific programme leader: </a:t>
            </a:r>
            <a:br>
              <a:rPr lang="en-GB" sz="3600" baseline="30000" dirty="0">
                <a:solidFill>
                  <a:schemeClr val="bg1"/>
                </a:solidFill>
                <a:latin typeface="Avenir LT Std 65 Medium" panose="020B0603020203020204" pitchFamily="34" charset="0"/>
              </a:rPr>
            </a:br>
            <a:r>
              <a:rPr lang="en-GB" sz="3600" baseline="30000" dirty="0">
                <a:solidFill>
                  <a:schemeClr val="bg1"/>
                </a:solidFill>
                <a:latin typeface="Avenir LT Std 65 Medium" panose="020B0603020203020204" pitchFamily="34" charset="0"/>
              </a:rPr>
              <a:t>Professor Shane Norris</a:t>
            </a:r>
            <a:endParaRPr lang="en-ZA" sz="3600" dirty="0">
              <a:solidFill>
                <a:schemeClr val="bg1"/>
              </a:solidFill>
              <a:latin typeface="Avenir LT Std 65 Medium" panose="020B0603020203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136316B-F9C0-8512-8289-6C15EA8305B4}"/>
              </a:ext>
            </a:extLst>
          </p:cNvPr>
          <p:cNvSpPr txBox="1">
            <a:spLocks/>
          </p:cNvSpPr>
          <p:nvPr/>
        </p:nvSpPr>
        <p:spPr>
          <a:xfrm>
            <a:off x="464695" y="1593985"/>
            <a:ext cx="10792918" cy="3670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200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latin typeface="Franklin Gothic Book" panose="020B0503020102020204" pitchFamily="34" charset="0"/>
              </a:rPr>
              <a:t>Training, network, infrastructure and mentorship of ECRs</a:t>
            </a:r>
          </a:p>
          <a:p>
            <a:pPr>
              <a:buFont typeface="Wingdings" pitchFamily="2" charset="2"/>
              <a:buChar char="§"/>
            </a:pPr>
            <a:endParaRPr lang="en-US" sz="32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US" sz="32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2AB366-8356-6780-43EA-3310EE2A54FD}"/>
              </a:ext>
            </a:extLst>
          </p:cNvPr>
          <p:cNvSpPr txBox="1">
            <a:spLocks/>
          </p:cNvSpPr>
          <p:nvPr/>
        </p:nvSpPr>
        <p:spPr>
          <a:xfrm>
            <a:off x="4501738" y="356166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>
              <a:latin typeface="Franklin Gothic Book" panose="020B05030201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3200" dirty="0">
                <a:latin typeface="Franklin Gothic Book" panose="020B0503020102020204" pitchFamily="34" charset="0"/>
              </a:rPr>
              <a:t>Recruitment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>
                <a:latin typeface="Franklin Gothic Book" panose="020B0503020102020204" pitchFamily="34" charset="0"/>
              </a:rPr>
              <a:t>Integration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>
                <a:latin typeface="Franklin Gothic Book" panose="020B0503020102020204" pitchFamily="34" charset="0"/>
              </a:rPr>
              <a:t>Promotion</a:t>
            </a:r>
          </a:p>
          <a:p>
            <a:pPr>
              <a:buFont typeface="Wingdings" pitchFamily="2" charset="2"/>
              <a:buChar char="§"/>
            </a:pPr>
            <a:endParaRPr lang="en-US" sz="32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E246DB2F-0489-5815-CB4E-96E4195C2900}"/>
              </a:ext>
            </a:extLst>
          </p:cNvPr>
          <p:cNvSpPr/>
          <p:nvPr/>
        </p:nvSpPr>
        <p:spPr>
          <a:xfrm>
            <a:off x="5323126" y="3107720"/>
            <a:ext cx="427511" cy="748145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499B126-6195-E282-8C1B-9D118D16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6C799A-4A1E-AB48-B5B1-F9C0477D93E9}" type="slidenum">
              <a:rPr lang="en-US" sz="1400" smtClean="0">
                <a:latin typeface="Franklin Gothic Book" panose="020B0503020102020204" pitchFamily="34" charset="0"/>
              </a:rPr>
              <a:t>1</a:t>
            </a:fld>
            <a:endParaRPr lang="en-US" sz="1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823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1DEA8-093C-B08E-3F0E-027FC4910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Franklin Gothic Demi" panose="020B0603020102020204" pitchFamily="34" charset="0"/>
              </a:rPr>
              <a:t>HELTI ECR/TRAINEE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B3C0-3C92-2D58-FBEA-75B13E0F2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642" y="1690687"/>
            <a:ext cx="11272705" cy="441030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>
                <a:latin typeface="Franklin Gothic Book" panose="020B0503020102020204" pitchFamily="34" charset="0"/>
              </a:rPr>
              <a:t>What are the needs of ECRs?</a:t>
            </a:r>
          </a:p>
          <a:p>
            <a:pPr marL="0" indent="0">
              <a:buNone/>
            </a:pPr>
            <a:endParaRPr lang="en-US" sz="3200" dirty="0">
              <a:latin typeface="Franklin Gothic Book" panose="020B05030201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3200" dirty="0">
                <a:latin typeface="Franklin Gothic Book" panose="020B0503020102020204" pitchFamily="34" charset="0"/>
              </a:rPr>
              <a:t>How likely are ECRs to participate in organized activities?</a:t>
            </a:r>
          </a:p>
          <a:p>
            <a:pPr marL="0" indent="0">
              <a:buNone/>
            </a:pPr>
            <a:endParaRPr lang="en-US" sz="3200" dirty="0">
              <a:latin typeface="Franklin Gothic Book" panose="020B05030201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3200" dirty="0">
                <a:latin typeface="Franklin Gothic Book" panose="020B0503020102020204" pitchFamily="34" charset="0"/>
              </a:rPr>
              <a:t>Development and administration of a survey </a:t>
            </a:r>
          </a:p>
          <a:p>
            <a:pPr marL="0" indent="0">
              <a:buNone/>
            </a:pPr>
            <a:endParaRPr lang="en-US" sz="3200" dirty="0">
              <a:latin typeface="Franklin Gothic Book" panose="020B05030201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3200" dirty="0">
                <a:latin typeface="Franklin Gothic Book" panose="020B0503020102020204" pitchFamily="34" charset="0"/>
              </a:rPr>
              <a:t>Survey inspired by one created by DOHAD-ECR group, adapted to the </a:t>
            </a:r>
            <a:r>
              <a:rPr lang="en-US" sz="3200" dirty="0" err="1">
                <a:latin typeface="Franklin Gothic Book" panose="020B0503020102020204" pitchFamily="34" charset="0"/>
              </a:rPr>
              <a:t>HeLTI</a:t>
            </a:r>
            <a:r>
              <a:rPr lang="en-US" sz="3200" dirty="0">
                <a:latin typeface="Franklin Gothic Book" panose="020B0503020102020204" pitchFamily="34" charset="0"/>
              </a:rPr>
              <a:t> context.</a:t>
            </a:r>
          </a:p>
          <a:p>
            <a:pPr marL="0" indent="0">
              <a:buNone/>
            </a:pPr>
            <a:endParaRPr lang="en-US" sz="32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US" sz="3200" dirty="0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92D06-CBC0-3729-727C-124BFBD6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z="1400" smtClean="0">
                <a:latin typeface="Franklin Gothic Book" panose="020B0503020102020204" pitchFamily="34" charset="0"/>
              </a:rPr>
              <a:t>2</a:t>
            </a:fld>
            <a:endParaRPr lang="en-US" sz="1400" dirty="0">
              <a:latin typeface="Franklin Gothic Book" panose="020B0503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144CAB-6F0A-16C0-C114-AC01465C5ADD}"/>
              </a:ext>
            </a:extLst>
          </p:cNvPr>
          <p:cNvSpPr/>
          <p:nvPr/>
        </p:nvSpPr>
        <p:spPr>
          <a:xfrm>
            <a:off x="-10633" y="8623"/>
            <a:ext cx="12192000" cy="13098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79A379-6BDD-A899-0C8F-BB5F9F6D84D8}"/>
              </a:ext>
            </a:extLst>
          </p:cNvPr>
          <p:cNvSpPr txBox="1"/>
          <p:nvPr/>
        </p:nvSpPr>
        <p:spPr>
          <a:xfrm>
            <a:off x="255885" y="351222"/>
            <a:ext cx="10400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CAPACITY BUILDING FOR ECRs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A5202E-794F-1DE5-732E-EFBF89A8F629}"/>
              </a:ext>
            </a:extLst>
          </p:cNvPr>
          <p:cNvSpPr/>
          <p:nvPr/>
        </p:nvSpPr>
        <p:spPr>
          <a:xfrm>
            <a:off x="10656051" y="156524"/>
            <a:ext cx="1227221" cy="778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FA12E5-C689-E3A2-5256-CAB84C920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6964" y="239688"/>
            <a:ext cx="1065393" cy="61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24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27B674B-9483-E59A-FF71-D503F68185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3951156"/>
              </p:ext>
            </p:extLst>
          </p:nvPr>
        </p:nvGraphicFramePr>
        <p:xfrm>
          <a:off x="723014" y="1084520"/>
          <a:ext cx="10263963" cy="4486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99CD807-1088-3859-17CE-481F60B50EE3}"/>
              </a:ext>
            </a:extLst>
          </p:cNvPr>
          <p:cNvSpPr txBox="1"/>
          <p:nvPr/>
        </p:nvSpPr>
        <p:spPr>
          <a:xfrm>
            <a:off x="317134" y="3198167"/>
            <a:ext cx="405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ranklin Gothic Book" panose="020B0503020102020204" pitchFamily="34" charset="0"/>
              </a:rPr>
              <a:t>%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2DD27EE-D472-1A45-29AC-7918593AC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z="1400" smtClean="0">
                <a:latin typeface="Franklin Gothic Book" panose="020B0503020102020204" pitchFamily="34" charset="0"/>
              </a:rPr>
              <a:t>3</a:t>
            </a:fld>
            <a:endParaRPr lang="en-US" sz="1400">
              <a:latin typeface="Franklin Gothic Book" panose="020B05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7CDF1-8946-4CAE-F271-3BA43A6DD1B0}"/>
              </a:ext>
            </a:extLst>
          </p:cNvPr>
          <p:cNvSpPr txBox="1"/>
          <p:nvPr/>
        </p:nvSpPr>
        <p:spPr>
          <a:xfrm>
            <a:off x="1205023" y="6094740"/>
            <a:ext cx="6295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ranklin Gothic Book" panose="020B0503020102020204" pitchFamily="34" charset="0"/>
              </a:rPr>
              <a:t>3–4 days/week on </a:t>
            </a:r>
            <a:r>
              <a:rPr lang="en-US" sz="2400" dirty="0" err="1">
                <a:latin typeface="Franklin Gothic Book" panose="020B0503020102020204" pitchFamily="34" charset="0"/>
              </a:rPr>
              <a:t>HeLTI</a:t>
            </a:r>
            <a:r>
              <a:rPr lang="en-US" sz="2400" dirty="0">
                <a:latin typeface="Franklin Gothic Book" panose="020B0503020102020204" pitchFamily="34" charset="0"/>
              </a:rPr>
              <a:t> projects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7B48AA-4AEC-AE26-5E24-CC7F76BF7F46}"/>
              </a:ext>
            </a:extLst>
          </p:cNvPr>
          <p:cNvSpPr txBox="1"/>
          <p:nvPr/>
        </p:nvSpPr>
        <p:spPr>
          <a:xfrm>
            <a:off x="1205023" y="5702294"/>
            <a:ext cx="195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ranklin Gothic Book" panose="020B0503020102020204" pitchFamily="34" charset="0"/>
              </a:rPr>
              <a:t>65% females </a:t>
            </a:r>
          </a:p>
        </p:txBody>
      </p:sp>
    </p:spTree>
    <p:extLst>
      <p:ext uri="{BB962C8B-B14F-4D97-AF65-F5344CB8AC3E}">
        <p14:creationId xmlns:p14="http://schemas.microsoft.com/office/powerpoint/2010/main" val="3639933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2B6BEFA-97FD-D49C-9598-99379258163C}"/>
              </a:ext>
            </a:extLst>
          </p:cNvPr>
          <p:cNvSpPr/>
          <p:nvPr/>
        </p:nvSpPr>
        <p:spPr>
          <a:xfrm>
            <a:off x="280772" y="4564898"/>
            <a:ext cx="2363190" cy="5700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E3992B-AAD0-DC3A-0FE9-C4670390D477}"/>
              </a:ext>
            </a:extLst>
          </p:cNvPr>
          <p:cNvSpPr/>
          <p:nvPr/>
        </p:nvSpPr>
        <p:spPr>
          <a:xfrm>
            <a:off x="602611" y="3441897"/>
            <a:ext cx="1972491" cy="2731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73319B-9B7B-BCC7-BEB8-D297FCF054D7}"/>
              </a:ext>
            </a:extLst>
          </p:cNvPr>
          <p:cNvSpPr/>
          <p:nvPr/>
        </p:nvSpPr>
        <p:spPr>
          <a:xfrm>
            <a:off x="1684452" y="2343381"/>
            <a:ext cx="890650" cy="2731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50442A5-1178-B015-D350-5C98C28A3E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355090"/>
              </p:ext>
            </p:extLst>
          </p:nvPr>
        </p:nvGraphicFramePr>
        <p:xfrm>
          <a:off x="280772" y="1815234"/>
          <a:ext cx="11073028" cy="4169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5CBD1C1-3903-2043-ABE5-87A69C4A885D}"/>
              </a:ext>
            </a:extLst>
          </p:cNvPr>
          <p:cNvSpPr txBox="1"/>
          <p:nvPr/>
        </p:nvSpPr>
        <p:spPr>
          <a:xfrm>
            <a:off x="280771" y="503288"/>
            <a:ext cx="110730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Franklin Gothic Book" panose="020B0503020102020204" pitchFamily="34" charset="0"/>
              </a:rPr>
              <a:t>What kind of activities would you like to see developed over the next five years?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8DAA31-C2EB-0FCF-D1AB-F09B091154E3}"/>
              </a:ext>
            </a:extLst>
          </p:cNvPr>
          <p:cNvSpPr txBox="1"/>
          <p:nvPr/>
        </p:nvSpPr>
        <p:spPr>
          <a:xfrm>
            <a:off x="5636483" y="6032067"/>
            <a:ext cx="919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Percentage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BAC584-1828-E321-7A34-84F37A362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z="1400" smtClean="0">
                <a:latin typeface="Franklin Gothic Book" panose="020B0503020102020204" pitchFamily="34" charset="0"/>
              </a:rPr>
              <a:t>4</a:t>
            </a:fld>
            <a:endParaRPr lang="en-US" sz="140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286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BAA458C-91CA-4D74-5535-CC7DC07F11CE}"/>
              </a:ext>
            </a:extLst>
          </p:cNvPr>
          <p:cNvSpPr/>
          <p:nvPr/>
        </p:nvSpPr>
        <p:spPr>
          <a:xfrm>
            <a:off x="774184" y="3556235"/>
            <a:ext cx="1864426" cy="3592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88D8B2-D9D6-21CC-0FDA-C023C21B39BE}"/>
              </a:ext>
            </a:extLst>
          </p:cNvPr>
          <p:cNvSpPr txBox="1"/>
          <p:nvPr/>
        </p:nvSpPr>
        <p:spPr>
          <a:xfrm>
            <a:off x="939696" y="3130891"/>
            <a:ext cx="1698914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22F2AC-4069-379D-80A5-315083B84306}"/>
              </a:ext>
            </a:extLst>
          </p:cNvPr>
          <p:cNvSpPr/>
          <p:nvPr/>
        </p:nvSpPr>
        <p:spPr>
          <a:xfrm>
            <a:off x="311046" y="4759180"/>
            <a:ext cx="2327564" cy="7125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314C2A0-0AA6-244D-B97E-6061D903BA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7515866"/>
              </p:ext>
            </p:extLst>
          </p:nvPr>
        </p:nvGraphicFramePr>
        <p:xfrm>
          <a:off x="311046" y="1871934"/>
          <a:ext cx="11569908" cy="4430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1B7FE6EF-BB02-226D-F24A-5953BFB2F9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683" y="817264"/>
            <a:ext cx="105156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Franklin Gothic Book" panose="020B0503020102020204" pitchFamily="34" charset="0"/>
              </a:rPr>
              <a:t>How likely are you to participate in any of the following activities?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59E51-995E-C214-F9B1-08FD281E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z="1400" smtClean="0">
                <a:latin typeface="Franklin Gothic Book" panose="020B0503020102020204" pitchFamily="34" charset="0"/>
              </a:rPr>
              <a:t>5</a:t>
            </a:fld>
            <a:endParaRPr lang="en-US" sz="1400" dirty="0">
              <a:latin typeface="Franklin Gothic Book" panose="020B05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DB54F2-38DF-682E-B796-453F125F60A3}"/>
              </a:ext>
            </a:extLst>
          </p:cNvPr>
          <p:cNvSpPr txBox="1"/>
          <p:nvPr/>
        </p:nvSpPr>
        <p:spPr>
          <a:xfrm>
            <a:off x="5636483" y="6284621"/>
            <a:ext cx="919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Percentage</a:t>
            </a:r>
          </a:p>
        </p:txBody>
      </p:sp>
    </p:spTree>
    <p:extLst>
      <p:ext uri="{BB962C8B-B14F-4D97-AF65-F5344CB8AC3E}">
        <p14:creationId xmlns:p14="http://schemas.microsoft.com/office/powerpoint/2010/main" val="2307135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47AC5C-76F1-B0B7-7FB5-9405291884D4}"/>
              </a:ext>
            </a:extLst>
          </p:cNvPr>
          <p:cNvSpPr/>
          <p:nvPr/>
        </p:nvSpPr>
        <p:spPr>
          <a:xfrm>
            <a:off x="-36565" y="0"/>
            <a:ext cx="12192000" cy="13098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4C2C41-E963-446F-7781-809FEE5E0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17" y="9624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INTEREST </a:t>
            </a:r>
            <a:r>
              <a:rPr lang="en-US" b="1" u="sng" dirty="0">
                <a:solidFill>
                  <a:schemeClr val="bg1"/>
                </a:solidFill>
                <a:latin typeface="Franklin Gothic Demi" panose="020B0603020102020204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 LIKELINESS OF PARTICIPATION (COMBINED DATA)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EFE41-E462-9247-D9A9-F903CE11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z="1400" smtClean="0">
                <a:latin typeface="Franklin Gothic Book" panose="020B0503020102020204" pitchFamily="34" charset="0"/>
              </a:rPr>
              <a:t>6</a:t>
            </a:fld>
            <a:endParaRPr lang="en-US" sz="1400">
              <a:latin typeface="Franklin Gothic Book" panose="020B05030201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F3AD12E-B5C1-0CED-13B6-47A081587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245557"/>
              </p:ext>
            </p:extLst>
          </p:nvPr>
        </p:nvGraphicFramePr>
        <p:xfrm>
          <a:off x="2492445" y="1612836"/>
          <a:ext cx="7133979" cy="4743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993">
                  <a:extLst>
                    <a:ext uri="{9D8B030D-6E8A-4147-A177-3AD203B41FA5}">
                      <a16:colId xmlns:a16="http://schemas.microsoft.com/office/drawing/2014/main" val="1002179206"/>
                    </a:ext>
                  </a:extLst>
                </a:gridCol>
                <a:gridCol w="4755986">
                  <a:extLst>
                    <a:ext uri="{9D8B030D-6E8A-4147-A177-3AD203B41FA5}">
                      <a16:colId xmlns:a16="http://schemas.microsoft.com/office/drawing/2014/main" val="863237231"/>
                    </a:ext>
                  </a:extLst>
                </a:gridCol>
              </a:tblGrid>
              <a:tr h="688590">
                <a:tc>
                  <a:txBody>
                    <a:bodyPr/>
                    <a:lstStyle/>
                    <a:p>
                      <a:pPr lvl="1" algn="l"/>
                      <a:r>
                        <a:rPr lang="en-US" sz="1600" b="0" i="0" dirty="0">
                          <a:latin typeface="Franklin Gothic Book" panose="020B0503020102020204" pitchFamily="34" charset="0"/>
                        </a:rPr>
                        <a:t>Ranking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278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1600" b="0" i="0" dirty="0">
                          <a:latin typeface="Franklin Gothic Book" panose="020B0503020102020204" pitchFamily="34" charset="0"/>
                        </a:rPr>
                        <a:t>Activity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2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051095"/>
                  </a:ext>
                </a:extLst>
              </a:tr>
              <a:tr h="493376">
                <a:tc>
                  <a:txBody>
                    <a:bodyPr/>
                    <a:lstStyle/>
                    <a:p>
                      <a:pPr lvl="1" algn="l"/>
                      <a:r>
                        <a:rPr lang="en-US" sz="1600" b="1" i="0" dirty="0">
                          <a:latin typeface="Franklin Gothic Demi" panose="020B0603020102020204" pitchFamily="34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1600" b="1" i="0" dirty="0">
                          <a:latin typeface="Franklin Gothic Demi" panose="020B0603020102020204" pitchFamily="34" charset="0"/>
                        </a:rPr>
                        <a:t>Website with resources.  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045583"/>
                  </a:ext>
                </a:extLst>
              </a:tr>
              <a:tr h="598827">
                <a:tc>
                  <a:txBody>
                    <a:bodyPr/>
                    <a:lstStyle/>
                    <a:p>
                      <a:pPr lvl="1" algn="l"/>
                      <a:r>
                        <a:rPr lang="en-US" sz="1600" b="1" i="0" dirty="0">
                          <a:latin typeface="Franklin Gothic Demi" panose="020B0603020102020204" pitchFamily="34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1600" b="1" i="0" dirty="0">
                          <a:latin typeface="Franklin Gothic Demi" panose="020B0603020102020204" pitchFamily="34" charset="0"/>
                        </a:rPr>
                        <a:t>Webinars 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322986"/>
                  </a:ext>
                </a:extLst>
              </a:tr>
              <a:tr h="598827">
                <a:tc>
                  <a:txBody>
                    <a:bodyPr/>
                    <a:lstStyle/>
                    <a:p>
                      <a:pPr lvl="1" algn="l"/>
                      <a:r>
                        <a:rPr lang="en-US" sz="1600" b="1" i="0" dirty="0">
                          <a:latin typeface="Franklin Gothic Demi" panose="020B0603020102020204" pitchFamily="34" charset="0"/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1600" b="1" i="0" dirty="0">
                          <a:latin typeface="Franklin Gothic Demi" panose="020B0603020102020204" pitchFamily="34" charset="0"/>
                        </a:rPr>
                        <a:t>International summer school</a:t>
                      </a:r>
                    </a:p>
                    <a:p>
                      <a:pPr lvl="1" algn="l"/>
                      <a:r>
                        <a:rPr lang="en-US" sz="1600" b="1" i="0" dirty="0">
                          <a:latin typeface="Franklin Gothic Demi" panose="020B0603020102020204" pitchFamily="34" charset="0"/>
                        </a:rPr>
                        <a:t>Short-term exchanges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555157"/>
                  </a:ext>
                </a:extLst>
              </a:tr>
              <a:tr h="382694">
                <a:tc>
                  <a:txBody>
                    <a:bodyPr/>
                    <a:lstStyle/>
                    <a:p>
                      <a:pPr lvl="1" algn="l"/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Franklin Gothic Demi" panose="020B0603020102020204" pitchFamily="34" charset="0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1600" b="1" i="0" dirty="0">
                          <a:latin typeface="Franklin Gothic Demi" panose="020B0603020102020204" pitchFamily="34" charset="0"/>
                        </a:rPr>
                        <a:t>Informal mentorship 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83815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1600" b="0" i="0" dirty="0">
                          <a:latin typeface="Franklin Gothic Book" panose="020B0503020102020204" pitchFamily="34" charset="0"/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1600" b="0" i="0" dirty="0">
                          <a:latin typeface="Franklin Gothic Book" panose="020B0503020102020204" pitchFamily="34" charset="0"/>
                        </a:rPr>
                        <a:t>Online peer reviewed courses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544896"/>
                  </a:ext>
                </a:extLst>
              </a:tr>
              <a:tr h="465666">
                <a:tc>
                  <a:txBody>
                    <a:bodyPr/>
                    <a:lstStyle/>
                    <a:p>
                      <a:pPr lvl="1" algn="l"/>
                      <a:r>
                        <a:rPr lang="en-US" sz="1600" b="0" i="0" dirty="0">
                          <a:latin typeface="Franklin Gothic Book" panose="020B0503020102020204" pitchFamily="34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1600" b="0" i="0" dirty="0">
                          <a:latin typeface="Franklin Gothic Book" panose="020B0503020102020204" pitchFamily="34" charset="0"/>
                        </a:rPr>
                        <a:t>Formal mentorship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44555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lvl="1" algn="l"/>
                      <a:r>
                        <a:rPr lang="en-US" sz="1600" b="0" i="0" dirty="0">
                          <a:latin typeface="Franklin Gothic Book" panose="020B0503020102020204" pitchFamily="34" charset="0"/>
                        </a:rPr>
                        <a:t>7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1600" b="0" i="0" dirty="0">
                          <a:latin typeface="Franklin Gothic Book" panose="020B0503020102020204" pitchFamily="34" charset="0"/>
                        </a:rPr>
                        <a:t>Interactive online platform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688954"/>
                  </a:ext>
                </a:extLst>
              </a:tr>
              <a:tr h="524934">
                <a:tc>
                  <a:txBody>
                    <a:bodyPr/>
                    <a:lstStyle/>
                    <a:p>
                      <a:pPr lvl="1" algn="l"/>
                      <a:r>
                        <a:rPr lang="en-US" sz="1600" b="0" i="0" dirty="0">
                          <a:latin typeface="Franklin Gothic Book" panose="020B0503020102020204" pitchFamily="34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1600" b="0" i="0" dirty="0">
                          <a:latin typeface="Franklin Gothic Book" panose="020B0503020102020204" pitchFamily="34" charset="0"/>
                        </a:rPr>
                        <a:t>Online networking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4C4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3557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166F6A5-7C87-C3E8-2EC9-4B3C76B020CC}"/>
              </a:ext>
            </a:extLst>
          </p:cNvPr>
          <p:cNvSpPr/>
          <p:nvPr/>
        </p:nvSpPr>
        <p:spPr>
          <a:xfrm>
            <a:off x="10656051" y="156524"/>
            <a:ext cx="1227221" cy="778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A955D7-CFE6-EE48-C0B6-1A4903CC2C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6964" y="239688"/>
            <a:ext cx="1065393" cy="61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26C5AD-A3BD-ED8D-62FD-94689C634309}"/>
              </a:ext>
            </a:extLst>
          </p:cNvPr>
          <p:cNvSpPr/>
          <p:nvPr/>
        </p:nvSpPr>
        <p:spPr>
          <a:xfrm>
            <a:off x="-36565" y="0"/>
            <a:ext cx="12192000" cy="13098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7AC407-B6A8-D042-CD9E-F9597973FDBB}"/>
              </a:ext>
            </a:extLst>
          </p:cNvPr>
          <p:cNvSpPr/>
          <p:nvPr/>
        </p:nvSpPr>
        <p:spPr>
          <a:xfrm>
            <a:off x="10656051" y="156524"/>
            <a:ext cx="1227221" cy="778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DEEFF5-EF03-1D70-0462-8CC771B0B2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6964" y="239688"/>
            <a:ext cx="1065393" cy="6117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F83D1F-F52E-B35F-4D82-4B442B518C2D}"/>
              </a:ext>
            </a:extLst>
          </p:cNvPr>
          <p:cNvSpPr/>
          <p:nvPr/>
        </p:nvSpPr>
        <p:spPr>
          <a:xfrm>
            <a:off x="1079294" y="3217873"/>
            <a:ext cx="4797014" cy="301505"/>
          </a:xfrm>
          <a:prstGeom prst="rect">
            <a:avLst/>
          </a:prstGeom>
          <a:solidFill>
            <a:srgbClr val="AEF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12338B-C915-334D-0FFB-1B5E67AE96B4}"/>
              </a:ext>
            </a:extLst>
          </p:cNvPr>
          <p:cNvSpPr/>
          <p:nvPr/>
        </p:nvSpPr>
        <p:spPr>
          <a:xfrm>
            <a:off x="1079294" y="3627231"/>
            <a:ext cx="4797014" cy="301505"/>
          </a:xfrm>
          <a:prstGeom prst="rect">
            <a:avLst/>
          </a:prstGeom>
          <a:solidFill>
            <a:srgbClr val="AEF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E096A9-EAD6-DFF6-ABAD-BACAFA605AD3}"/>
              </a:ext>
            </a:extLst>
          </p:cNvPr>
          <p:cNvSpPr/>
          <p:nvPr/>
        </p:nvSpPr>
        <p:spPr>
          <a:xfrm>
            <a:off x="209862" y="4298868"/>
            <a:ext cx="5708008" cy="4680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59D4AB-93DE-050E-A2AA-B1E37E8AB6D6}"/>
              </a:ext>
            </a:extLst>
          </p:cNvPr>
          <p:cNvSpPr/>
          <p:nvPr/>
        </p:nvSpPr>
        <p:spPr>
          <a:xfrm>
            <a:off x="1079293" y="2834538"/>
            <a:ext cx="4838578" cy="2622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1C01CE7-E3F2-0E21-C35F-2D8CF0C56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07" y="3186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PREFERRED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A8F13-7AD9-C16F-B59D-FE85FC12F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z="1400" smtClean="0">
                <a:latin typeface="Franklin Gothic Book" panose="020B0503020102020204" pitchFamily="34" charset="0"/>
              </a:rPr>
              <a:t>7</a:t>
            </a:fld>
            <a:endParaRPr lang="en-US" sz="1400">
              <a:latin typeface="Franklin Gothic Book" panose="020B05030201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5BEFAC8-A2EA-567D-83D9-137D092F5E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93339"/>
              </p:ext>
            </p:extLst>
          </p:nvPr>
        </p:nvGraphicFramePr>
        <p:xfrm>
          <a:off x="209862" y="1771684"/>
          <a:ext cx="11478538" cy="4314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87921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E907AC-B943-DCCE-D760-24B7B8497C62}"/>
              </a:ext>
            </a:extLst>
          </p:cNvPr>
          <p:cNvSpPr/>
          <p:nvPr/>
        </p:nvSpPr>
        <p:spPr>
          <a:xfrm>
            <a:off x="-36565" y="0"/>
            <a:ext cx="12192000" cy="13098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CD25E0-4975-8E6F-30C4-3E29C611010A}"/>
              </a:ext>
            </a:extLst>
          </p:cNvPr>
          <p:cNvSpPr/>
          <p:nvPr/>
        </p:nvSpPr>
        <p:spPr>
          <a:xfrm>
            <a:off x="10656051" y="156524"/>
            <a:ext cx="1227221" cy="778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462DD7-F778-E264-A33B-96556CCCC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6964" y="239688"/>
            <a:ext cx="1065393" cy="611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35FD2D-E294-F15E-AA11-950600216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38" y="4642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LESSONS LEARNED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1027A-8CA1-FA19-D2A4-67B54C58B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060" y="1825625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 err="1">
                <a:latin typeface="Franklin Gothic Book" panose="020B0503020102020204" pitchFamily="34" charset="0"/>
              </a:rPr>
              <a:t>HeLTI</a:t>
            </a:r>
            <a:r>
              <a:rPr lang="en-US" sz="3200" dirty="0">
                <a:latin typeface="Franklin Gothic Book" panose="020B0503020102020204" pitchFamily="34" charset="0"/>
              </a:rPr>
              <a:t> ECRs are interested in </a:t>
            </a:r>
            <a:r>
              <a:rPr lang="en-US" sz="3200" u="sng" dirty="0">
                <a:latin typeface="Franklin Gothic Book" panose="020B0503020102020204" pitchFamily="34" charset="0"/>
              </a:rPr>
              <a:t>and</a:t>
            </a:r>
            <a:r>
              <a:rPr lang="en-US" sz="3200" dirty="0">
                <a:latin typeface="Franklin Gothic Book" panose="020B0503020102020204" pitchFamily="34" charset="0"/>
              </a:rPr>
              <a:t> will most likely make use of online resources, webinars, in-person international summer schools/exchanges, and informal mentorship.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>
                <a:latin typeface="Franklin Gothic Book" panose="020B0503020102020204" pitchFamily="34" charset="0"/>
              </a:rPr>
              <a:t>ECRs </a:t>
            </a:r>
            <a:r>
              <a:rPr lang="en-US" sz="3200" dirty="0" err="1">
                <a:latin typeface="Franklin Gothic Book" panose="020B0503020102020204" pitchFamily="34" charset="0"/>
              </a:rPr>
              <a:t>favour</a:t>
            </a:r>
            <a:r>
              <a:rPr lang="en-US" sz="3200" dirty="0">
                <a:latin typeface="Franklin Gothic Book" panose="020B0503020102020204" pitchFamily="34" charset="0"/>
              </a:rPr>
              <a:t> educational opportunities taught by senior / mid-career leaders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>
                <a:latin typeface="Franklin Gothic Book" panose="020B0503020102020204" pitchFamily="34" charset="0"/>
              </a:rPr>
              <a:t>ECRs are relatively less interested / likely to participate in activities for which the primary focus is on interacting with peers.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69268-BC90-660C-3321-DCAA72C8E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99A-4A1E-AB48-B5B1-F9C0477D93E9}" type="slidenum">
              <a:rPr lang="en-US" sz="1400" smtClean="0">
                <a:latin typeface="Franklin Gothic Book" panose="020B0503020102020204" pitchFamily="34" charset="0"/>
              </a:rPr>
              <a:t>8</a:t>
            </a:fld>
            <a:endParaRPr lang="en-US" sz="140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51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4100</TotalTime>
  <Words>1368</Words>
  <Application>Microsoft Macintosh PowerPoint</Application>
  <PresentationFormat>Widescreen</PresentationFormat>
  <Paragraphs>175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Avenir LT Std 65 Medium</vt:lpstr>
      <vt:lpstr>Calibri</vt:lpstr>
      <vt:lpstr>Calibri Light</vt:lpstr>
      <vt:lpstr>Franklin Gothic Book</vt:lpstr>
      <vt:lpstr>Franklin Gothic Demi</vt:lpstr>
      <vt:lpstr>Times New Roman</vt:lpstr>
      <vt:lpstr>TimesNewRomanPSMT</vt:lpstr>
      <vt:lpstr>Wingdings</vt:lpstr>
      <vt:lpstr>Office Theme</vt:lpstr>
      <vt:lpstr>PowerPoint Presentation</vt:lpstr>
      <vt:lpstr>PowerPoint Presentation</vt:lpstr>
      <vt:lpstr>HELTI ECR/TRAINEE SURVEY</vt:lpstr>
      <vt:lpstr>PowerPoint Presentation</vt:lpstr>
      <vt:lpstr>PowerPoint Presentation</vt:lpstr>
      <vt:lpstr>How likely are you to participate in any of the following activities?</vt:lpstr>
      <vt:lpstr>INTEREST AND LIKELINESS OF PARTICIPATION (COMBINED DATA)</vt:lpstr>
      <vt:lpstr>PREFERRED STRATEGIES</vt:lpstr>
      <vt:lpstr>LESSONS LEARNED SO FAR</vt:lpstr>
      <vt:lpstr>TRAINING AND DEVELOPMENT OPPORTUNITIES</vt:lpstr>
      <vt:lpstr>PowerPoint Presentation</vt:lpstr>
      <vt:lpstr> </vt:lpstr>
      <vt:lpstr>GLOBAL HEALTH TRAINING CENTRE</vt:lpstr>
      <vt:lpstr>PowerPoint Presentation</vt:lpstr>
      <vt:lpstr>WORK IN PROGRESS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Birken</dc:creator>
  <cp:lastModifiedBy>Victoria De Luca</cp:lastModifiedBy>
  <cp:revision>146</cp:revision>
  <dcterms:created xsi:type="dcterms:W3CDTF">2022-08-24T01:20:10Z</dcterms:created>
  <dcterms:modified xsi:type="dcterms:W3CDTF">2023-05-11T21:52:06Z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a7d8d5d-78e2-4a62-9fcd-016eb5e4c57c_Enabled">
    <vt:lpwstr>true</vt:lpwstr>
  </property>
  <property fmtid="{D5CDD505-2E9C-101B-9397-08002B2CF9AE}" pid="3" name="MSIP_Label_6a7d8d5d-78e2-4a62-9fcd-016eb5e4c57c_SetDate">
    <vt:lpwstr>2023-04-15T15:53:30Z</vt:lpwstr>
  </property>
  <property fmtid="{D5CDD505-2E9C-101B-9397-08002B2CF9AE}" pid="4" name="MSIP_Label_6a7d8d5d-78e2-4a62-9fcd-016eb5e4c57c_Method">
    <vt:lpwstr>Standard</vt:lpwstr>
  </property>
  <property fmtid="{D5CDD505-2E9C-101B-9397-08002B2CF9AE}" pid="5" name="MSIP_Label_6a7d8d5d-78e2-4a62-9fcd-016eb5e4c57c_Name">
    <vt:lpwstr>Général</vt:lpwstr>
  </property>
  <property fmtid="{D5CDD505-2E9C-101B-9397-08002B2CF9AE}" pid="6" name="MSIP_Label_6a7d8d5d-78e2-4a62-9fcd-016eb5e4c57c_SiteId">
    <vt:lpwstr>06e1fe28-5f8b-4075-bf6c-ae24be1a7992</vt:lpwstr>
  </property>
  <property fmtid="{D5CDD505-2E9C-101B-9397-08002B2CF9AE}" pid="7" name="MSIP_Label_6a7d8d5d-78e2-4a62-9fcd-016eb5e4c57c_ActionId">
    <vt:lpwstr>656a21bd-7c41-4655-bd60-365b51b3609d</vt:lpwstr>
  </property>
  <property fmtid="{D5CDD505-2E9C-101B-9397-08002B2CF9AE}" pid="8" name="MSIP_Label_6a7d8d5d-78e2-4a62-9fcd-016eb5e4c57c_ContentBits">
    <vt:lpwstr>0</vt:lpwstr>
  </property>
</Properties>
</file>