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3" r:id="rId3"/>
    <p:sldMasterId id="2147483705" r:id="rId4"/>
  </p:sldMasterIdLst>
  <p:notesMasterIdLst>
    <p:notesMasterId r:id="rId31"/>
  </p:notesMasterIdLst>
  <p:sldIdLst>
    <p:sldId id="321" r:id="rId5"/>
    <p:sldId id="365" r:id="rId6"/>
    <p:sldId id="323" r:id="rId7"/>
    <p:sldId id="334" r:id="rId8"/>
    <p:sldId id="272" r:id="rId9"/>
    <p:sldId id="306" r:id="rId10"/>
    <p:sldId id="367" r:id="rId11"/>
    <p:sldId id="351" r:id="rId12"/>
    <p:sldId id="359" r:id="rId13"/>
    <p:sldId id="348" r:id="rId14"/>
    <p:sldId id="343" r:id="rId15"/>
    <p:sldId id="260" r:id="rId16"/>
    <p:sldId id="354" r:id="rId17"/>
    <p:sldId id="355" r:id="rId18"/>
    <p:sldId id="364" r:id="rId19"/>
    <p:sldId id="350" r:id="rId20"/>
    <p:sldId id="356" r:id="rId21"/>
    <p:sldId id="358" r:id="rId22"/>
    <p:sldId id="330" r:id="rId23"/>
    <p:sldId id="361" r:id="rId24"/>
    <p:sldId id="352" r:id="rId25"/>
    <p:sldId id="353" r:id="rId26"/>
    <p:sldId id="362" r:id="rId27"/>
    <p:sldId id="363" r:id="rId28"/>
    <p:sldId id="257" r:id="rId29"/>
    <p:sldId id="36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erine Birken" initials="CB" lastIdx="7" clrIdx="0">
    <p:extLst>
      <p:ext uri="{19B8F6BF-5375-455C-9EA6-DF929625EA0E}">
        <p15:presenceInfo xmlns:p15="http://schemas.microsoft.com/office/powerpoint/2012/main" userId="S::catherine.birken@sickkids.ca::abfeaf2d-5db8-4688-b80f-bfb3ae6a56b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0848"/>
    <a:srgbClr val="DE0541"/>
    <a:srgbClr val="C0083C"/>
    <a:srgbClr val="828280"/>
    <a:srgbClr val="022B6C"/>
    <a:srgbClr val="56267D"/>
    <a:srgbClr val="002C6D"/>
    <a:srgbClr val="478437"/>
    <a:srgbClr val="D0CECE"/>
    <a:srgbClr val="8982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97" autoAdjust="0"/>
    <p:restoredTop sz="90141"/>
  </p:normalViewPr>
  <p:slideViewPr>
    <p:cSldViewPr snapToGrid="0">
      <p:cViewPr varScale="1">
        <p:scale>
          <a:sx n="111" d="100"/>
          <a:sy n="111" d="100"/>
        </p:scale>
        <p:origin x="50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F50388-23FE-0648-89A4-B3695A638597}" type="doc">
      <dgm:prSet loTypeId="urn:microsoft.com/office/officeart/2005/8/layout/radial3" loCatId="relationship" qsTypeId="urn:microsoft.com/office/officeart/2005/8/quickstyle/simple3" qsCatId="simple" csTypeId="urn:microsoft.com/office/officeart/2005/8/colors/accent3_5" csCatId="accent3" phldr="1"/>
      <dgm:spPr/>
      <dgm:t>
        <a:bodyPr/>
        <a:lstStyle/>
        <a:p>
          <a:endParaRPr lang="en-US"/>
        </a:p>
      </dgm:t>
    </dgm:pt>
    <dgm:pt modelId="{BAAC5B48-D6FE-E14A-AC61-8E302ED427CC}" type="pres">
      <dgm:prSet presAssocID="{4EF50388-23FE-0648-89A4-B3695A638597}" presName="composite" presStyleCnt="0">
        <dgm:presLayoutVars>
          <dgm:chMax val="1"/>
          <dgm:dir/>
          <dgm:resizeHandles val="exact"/>
        </dgm:presLayoutVars>
      </dgm:prSet>
      <dgm:spPr/>
    </dgm:pt>
    <dgm:pt modelId="{8D6FE417-F65E-CF47-8086-7DB61453FA4C}" type="pres">
      <dgm:prSet presAssocID="{4EF50388-23FE-0648-89A4-B3695A638597}" presName="radial" presStyleCnt="0">
        <dgm:presLayoutVars>
          <dgm:animLvl val="ctr"/>
        </dgm:presLayoutVars>
      </dgm:prSet>
      <dgm:spPr/>
    </dgm:pt>
  </dgm:ptLst>
  <dgm:cxnLst>
    <dgm:cxn modelId="{D77163AD-B41B-5F4F-8939-8411AEE77ED4}" type="presOf" srcId="{4EF50388-23FE-0648-89A4-B3695A638597}" destId="{BAAC5B48-D6FE-E14A-AC61-8E302ED427CC}" srcOrd="0" destOrd="0" presId="urn:microsoft.com/office/officeart/2005/8/layout/radial3"/>
    <dgm:cxn modelId="{BB9FD1F9-FC7F-E144-A834-1C3EB807D951}" type="presParOf" srcId="{BAAC5B48-D6FE-E14A-AC61-8E302ED427CC}" destId="{8D6FE417-F65E-CF47-8086-7DB61453FA4C}" srcOrd="0"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F2FD8A-5C6D-4623-B82C-BDDF42BB81DA}" type="datetimeFigureOut">
              <a:rPr lang="en-ZA" smtClean="0"/>
              <a:t>2023/05/11</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C811F5-D695-425F-9514-867C3E6BC286}" type="slidenum">
              <a:rPr lang="en-ZA" smtClean="0"/>
              <a:t>‹#›</a:t>
            </a:fld>
            <a:endParaRPr lang="en-ZA"/>
          </a:p>
        </p:txBody>
      </p:sp>
    </p:spTree>
    <p:extLst>
      <p:ext uri="{BB962C8B-B14F-4D97-AF65-F5344CB8AC3E}">
        <p14:creationId xmlns:p14="http://schemas.microsoft.com/office/powerpoint/2010/main" val="690527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811F5-D695-425F-9514-867C3E6BC28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9292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C811F5-D695-425F-9514-867C3E6BC286}" type="slidenum">
              <a:rPr lang="en-ZA" smtClean="0"/>
              <a:t>13</a:t>
            </a:fld>
            <a:endParaRPr lang="en-ZA"/>
          </a:p>
        </p:txBody>
      </p:sp>
    </p:spTree>
    <p:extLst>
      <p:ext uri="{BB962C8B-B14F-4D97-AF65-F5344CB8AC3E}">
        <p14:creationId xmlns:p14="http://schemas.microsoft.com/office/powerpoint/2010/main" val="160181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C811F5-D695-425F-9514-867C3E6BC286}" type="slidenum">
              <a:rPr lang="en-ZA" smtClean="0"/>
              <a:t>14</a:t>
            </a:fld>
            <a:endParaRPr lang="en-ZA"/>
          </a:p>
        </p:txBody>
      </p:sp>
    </p:spTree>
    <p:extLst>
      <p:ext uri="{BB962C8B-B14F-4D97-AF65-F5344CB8AC3E}">
        <p14:creationId xmlns:p14="http://schemas.microsoft.com/office/powerpoint/2010/main" val="4294562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811F5-D695-425F-9514-867C3E6BC286}" type="slidenum">
              <a:rPr lang="en-ZA" smtClean="0"/>
              <a:t>15</a:t>
            </a:fld>
            <a:endParaRPr lang="en-ZA"/>
          </a:p>
        </p:txBody>
      </p:sp>
    </p:spTree>
    <p:extLst>
      <p:ext uri="{BB962C8B-B14F-4D97-AF65-F5344CB8AC3E}">
        <p14:creationId xmlns:p14="http://schemas.microsoft.com/office/powerpoint/2010/main" val="1661980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C811F5-D695-425F-9514-867C3E6BC286}" type="slidenum">
              <a:rPr lang="en-ZA" smtClean="0"/>
              <a:t>16</a:t>
            </a:fld>
            <a:endParaRPr lang="en-ZA"/>
          </a:p>
        </p:txBody>
      </p:sp>
    </p:spTree>
    <p:extLst>
      <p:ext uri="{BB962C8B-B14F-4D97-AF65-F5344CB8AC3E}">
        <p14:creationId xmlns:p14="http://schemas.microsoft.com/office/powerpoint/2010/main" val="2823649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C811F5-D695-425F-9514-867C3E6BC286}" type="slidenum">
              <a:rPr lang="en-ZA" smtClean="0"/>
              <a:t>17</a:t>
            </a:fld>
            <a:endParaRPr lang="en-ZA"/>
          </a:p>
        </p:txBody>
      </p:sp>
    </p:spTree>
    <p:extLst>
      <p:ext uri="{BB962C8B-B14F-4D97-AF65-F5344CB8AC3E}">
        <p14:creationId xmlns:p14="http://schemas.microsoft.com/office/powerpoint/2010/main" val="3805449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C811F5-D695-425F-9514-867C3E6BC286}" type="slidenum">
              <a:rPr lang="en-ZA" smtClean="0"/>
              <a:t>18</a:t>
            </a:fld>
            <a:endParaRPr lang="en-ZA"/>
          </a:p>
        </p:txBody>
      </p:sp>
    </p:spTree>
    <p:extLst>
      <p:ext uri="{BB962C8B-B14F-4D97-AF65-F5344CB8AC3E}">
        <p14:creationId xmlns:p14="http://schemas.microsoft.com/office/powerpoint/2010/main" val="1854294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811F5-D695-425F-9514-867C3E6BC286}" type="slidenum">
              <a:rPr lang="en-ZA" smtClean="0"/>
              <a:t>19</a:t>
            </a:fld>
            <a:endParaRPr lang="en-ZA"/>
          </a:p>
        </p:txBody>
      </p:sp>
    </p:spTree>
    <p:extLst>
      <p:ext uri="{BB962C8B-B14F-4D97-AF65-F5344CB8AC3E}">
        <p14:creationId xmlns:p14="http://schemas.microsoft.com/office/powerpoint/2010/main" val="3360939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811F5-D695-425F-9514-867C3E6BC286}" type="slidenum">
              <a:rPr lang="en-ZA" smtClean="0"/>
              <a:t>20</a:t>
            </a:fld>
            <a:endParaRPr lang="en-ZA"/>
          </a:p>
        </p:txBody>
      </p:sp>
    </p:spTree>
    <p:extLst>
      <p:ext uri="{BB962C8B-B14F-4D97-AF65-F5344CB8AC3E}">
        <p14:creationId xmlns:p14="http://schemas.microsoft.com/office/powerpoint/2010/main" val="1160154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C811F5-D695-425F-9514-867C3E6BC286}" type="slidenum">
              <a:rPr lang="en-ZA" smtClean="0"/>
              <a:t>21</a:t>
            </a:fld>
            <a:endParaRPr lang="en-ZA"/>
          </a:p>
        </p:txBody>
      </p:sp>
    </p:spTree>
    <p:extLst>
      <p:ext uri="{BB962C8B-B14F-4D97-AF65-F5344CB8AC3E}">
        <p14:creationId xmlns:p14="http://schemas.microsoft.com/office/powerpoint/2010/main" val="1517149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C811F5-D695-425F-9514-867C3E6BC286}" type="slidenum">
              <a:rPr lang="en-ZA" smtClean="0"/>
              <a:t>22</a:t>
            </a:fld>
            <a:endParaRPr lang="en-ZA"/>
          </a:p>
        </p:txBody>
      </p:sp>
    </p:spTree>
    <p:extLst>
      <p:ext uri="{BB962C8B-B14F-4D97-AF65-F5344CB8AC3E}">
        <p14:creationId xmlns:p14="http://schemas.microsoft.com/office/powerpoint/2010/main" val="289649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811F5-D695-425F-9514-867C3E6BC286}" type="slidenum">
              <a:rPr lang="en-ZA" smtClean="0"/>
              <a:t>3</a:t>
            </a:fld>
            <a:endParaRPr lang="en-ZA"/>
          </a:p>
        </p:txBody>
      </p:sp>
    </p:spTree>
    <p:extLst>
      <p:ext uri="{BB962C8B-B14F-4D97-AF65-F5344CB8AC3E}">
        <p14:creationId xmlns:p14="http://schemas.microsoft.com/office/powerpoint/2010/main" val="3408935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C811F5-D695-425F-9514-867C3E6BC286}" type="slidenum">
              <a:rPr lang="en-ZA" smtClean="0"/>
              <a:t>23</a:t>
            </a:fld>
            <a:endParaRPr lang="en-ZA"/>
          </a:p>
        </p:txBody>
      </p:sp>
    </p:spTree>
    <p:extLst>
      <p:ext uri="{BB962C8B-B14F-4D97-AF65-F5344CB8AC3E}">
        <p14:creationId xmlns:p14="http://schemas.microsoft.com/office/powerpoint/2010/main" val="52774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811F5-D695-425F-9514-867C3E6BC286}" type="slidenum">
              <a:rPr lang="en-ZA" smtClean="0"/>
              <a:t>24</a:t>
            </a:fld>
            <a:endParaRPr lang="en-ZA"/>
          </a:p>
        </p:txBody>
      </p:sp>
    </p:spTree>
    <p:extLst>
      <p:ext uri="{BB962C8B-B14F-4D97-AF65-F5344CB8AC3E}">
        <p14:creationId xmlns:p14="http://schemas.microsoft.com/office/powerpoint/2010/main" val="3388870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811F5-D695-425F-9514-867C3E6BC286}" type="slidenum">
              <a:rPr lang="en-ZA" smtClean="0"/>
              <a:t>26</a:t>
            </a:fld>
            <a:endParaRPr lang="en-ZA"/>
          </a:p>
        </p:txBody>
      </p:sp>
    </p:spTree>
    <p:extLst>
      <p:ext uri="{BB962C8B-B14F-4D97-AF65-F5344CB8AC3E}">
        <p14:creationId xmlns:p14="http://schemas.microsoft.com/office/powerpoint/2010/main" val="1718284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811F5-D695-425F-9514-867C3E6BC286}" type="slidenum">
              <a:rPr lang="en-ZA" smtClean="0"/>
              <a:t>4</a:t>
            </a:fld>
            <a:endParaRPr lang="en-ZA"/>
          </a:p>
        </p:txBody>
      </p:sp>
    </p:spTree>
    <p:extLst>
      <p:ext uri="{BB962C8B-B14F-4D97-AF65-F5344CB8AC3E}">
        <p14:creationId xmlns:p14="http://schemas.microsoft.com/office/powerpoint/2010/main" val="1148193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we can put this slide here instead? (but fell free to move it up where you had 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E26296-9BE3-A347-9624-9FB07CF00B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5625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811F5-D695-425F-9514-867C3E6BC286}" type="slidenum">
              <a:rPr lang="en-ZA" smtClean="0"/>
              <a:t>7</a:t>
            </a:fld>
            <a:endParaRPr lang="en-ZA"/>
          </a:p>
        </p:txBody>
      </p:sp>
    </p:spTree>
    <p:extLst>
      <p:ext uri="{BB962C8B-B14F-4D97-AF65-F5344CB8AC3E}">
        <p14:creationId xmlns:p14="http://schemas.microsoft.com/office/powerpoint/2010/main" val="3576537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C811F5-D695-425F-9514-867C3E6BC286}" type="slidenum">
              <a:rPr lang="en-ZA" smtClean="0"/>
              <a:t>8</a:t>
            </a:fld>
            <a:endParaRPr lang="en-ZA"/>
          </a:p>
        </p:txBody>
      </p:sp>
    </p:spTree>
    <p:extLst>
      <p:ext uri="{BB962C8B-B14F-4D97-AF65-F5344CB8AC3E}">
        <p14:creationId xmlns:p14="http://schemas.microsoft.com/office/powerpoint/2010/main" val="4102314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811F5-D695-425F-9514-867C3E6BC286}" type="slidenum">
              <a:rPr lang="en-ZA" smtClean="0"/>
              <a:t>9</a:t>
            </a:fld>
            <a:endParaRPr lang="en-ZA"/>
          </a:p>
        </p:txBody>
      </p:sp>
    </p:spTree>
    <p:extLst>
      <p:ext uri="{BB962C8B-B14F-4D97-AF65-F5344CB8AC3E}">
        <p14:creationId xmlns:p14="http://schemas.microsoft.com/office/powerpoint/2010/main" val="1586963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C811F5-D695-425F-9514-867C3E6BC286}" type="slidenum">
              <a:rPr lang="en-ZA" smtClean="0"/>
              <a:t>10</a:t>
            </a:fld>
            <a:endParaRPr lang="en-ZA"/>
          </a:p>
        </p:txBody>
      </p:sp>
    </p:spTree>
    <p:extLst>
      <p:ext uri="{BB962C8B-B14F-4D97-AF65-F5344CB8AC3E}">
        <p14:creationId xmlns:p14="http://schemas.microsoft.com/office/powerpoint/2010/main" val="1414217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Bef>
                <a:spcPts val="1200"/>
              </a:spcBef>
              <a:spcAft>
                <a:spcPts val="0"/>
              </a:spcAft>
              <a:buFont typeface="+mj-lt"/>
              <a:buAutoNum type="alphaLcParenR"/>
            </a:pPr>
            <a:r>
              <a:rPr lang="en-CA" sz="1800" dirty="0">
                <a:effectLst/>
                <a:latin typeface="Arial" panose="020B0604020202020204" pitchFamily="34" charset="0"/>
                <a:ea typeface="Times New Roman" panose="02020603050405020304" pitchFamily="18" charset="0"/>
              </a:rPr>
              <a:t>Describe any changes to how the HeLTI collective has considered</a:t>
            </a:r>
            <a:r>
              <a:rPr lang="en-CA" sz="1800" b="1" dirty="0">
                <a:effectLst/>
                <a:latin typeface="Arial" panose="020B0604020202020204" pitchFamily="34" charset="0"/>
                <a:ea typeface="Times New Roman" panose="02020603050405020304" pitchFamily="18" charset="0"/>
              </a:rPr>
              <a:t> sex or gender</a:t>
            </a:r>
            <a:r>
              <a:rPr lang="en-CA" sz="1800" dirty="0">
                <a:effectLst/>
                <a:latin typeface="Arial" panose="020B0604020202020204" pitchFamily="34" charset="0"/>
                <a:ea typeface="Times New Roman" panose="02020603050405020304" pitchFamily="18" charset="0"/>
              </a:rPr>
              <a:t> in any of the approaches. (maximum 300 words)</a:t>
            </a:r>
          </a:p>
          <a:p>
            <a:pPr marL="400050"/>
            <a:r>
              <a:rPr lang="en-CA" sz="1800" dirty="0">
                <a:effectLst/>
                <a:latin typeface="Arial" panose="020B0604020202020204" pitchFamily="34" charset="0"/>
                <a:ea typeface="Times New Roman" panose="02020603050405020304" pitchFamily="18" charset="0"/>
              </a:rPr>
              <a:t> </a:t>
            </a:r>
          </a:p>
          <a:p>
            <a:pPr marL="400050"/>
            <a:r>
              <a:rPr lang="en-US" sz="1800" dirty="0">
                <a:solidFill>
                  <a:srgbClr val="2E74B5"/>
                </a:solidFill>
                <a:effectLst/>
                <a:latin typeface="Arial" panose="020B0604020202020204" pitchFamily="34" charset="0"/>
                <a:ea typeface="Times New Roman" panose="02020603050405020304" pitchFamily="18" charset="0"/>
              </a:rPr>
              <a:t>CIHR recommends studies consider sex as a biological variable in basic science, clinical, health system and population health studies and gender as a sociocultural determinant of health in the clinical, health system and population health studies where appropriate. The HeLTI consortium’s Sex-and-Gender based analysis (SGBA) strategy aims to generate, understand and apply evidence related to sex/or gender-related factors for improving child health and preventing non-communicable diseases (NCDs). The objective will be to integrate the SGBA into four program domains.  </a:t>
            </a:r>
            <a:br>
              <a:rPr lang="en-US" sz="1800" dirty="0">
                <a:solidFill>
                  <a:srgbClr val="2E74B5"/>
                </a:solidFill>
                <a:effectLst/>
                <a:latin typeface="Arial" panose="020B0604020202020204" pitchFamily="34" charset="0"/>
                <a:ea typeface="Times New Roman" panose="02020603050405020304" pitchFamily="18" charset="0"/>
              </a:rPr>
            </a:br>
            <a:br>
              <a:rPr lang="en-US" sz="1800" dirty="0">
                <a:solidFill>
                  <a:srgbClr val="2E74B5"/>
                </a:solidFill>
                <a:effectLst/>
                <a:latin typeface="Arial" panose="020B0604020202020204" pitchFamily="34" charset="0"/>
                <a:ea typeface="Times New Roman" panose="02020603050405020304" pitchFamily="18" charset="0"/>
              </a:rPr>
            </a:br>
            <a:r>
              <a:rPr lang="en-US" sz="1800" dirty="0">
                <a:solidFill>
                  <a:srgbClr val="2E74B5"/>
                </a:solidFill>
                <a:effectLst/>
                <a:latin typeface="Arial" panose="020B0604020202020204" pitchFamily="34" charset="0"/>
                <a:ea typeface="Times New Roman" panose="02020603050405020304" pitchFamily="18" charset="0"/>
              </a:rPr>
              <a:t>Domain #1 – Study design and methods</a:t>
            </a:r>
            <a:br>
              <a:rPr lang="en-US" sz="1800" dirty="0">
                <a:solidFill>
                  <a:srgbClr val="2E74B5"/>
                </a:solidFill>
                <a:effectLst/>
                <a:latin typeface="Arial" panose="020B0604020202020204" pitchFamily="34" charset="0"/>
                <a:ea typeface="Times New Roman" panose="02020603050405020304" pitchFamily="18" charset="0"/>
              </a:rPr>
            </a:br>
            <a:r>
              <a:rPr lang="en-US" sz="1800" dirty="0">
                <a:solidFill>
                  <a:srgbClr val="2E74B5"/>
                </a:solidFill>
                <a:effectLst/>
                <a:latin typeface="Arial" panose="020B0604020202020204" pitchFamily="34" charset="0"/>
                <a:ea typeface="Times New Roman" panose="02020603050405020304" pitchFamily="18" charset="0"/>
              </a:rPr>
              <a:t>This domain includes: embedding sex and gender in the design, maternal factors in child health and the role of fathers/partners, including the genetic/epigenetic and environmental factors, different incidence or prevalence based on sex; how sex and gender in data collection; inclusion and recruitment methods and mitigate gender bias; and, intervention team SGBA training and capacity building.</a:t>
            </a:r>
            <a:br>
              <a:rPr lang="en-US" sz="1800" dirty="0">
                <a:solidFill>
                  <a:srgbClr val="2E74B5"/>
                </a:solidFill>
                <a:effectLst/>
                <a:latin typeface="Arial" panose="020B0604020202020204" pitchFamily="34" charset="0"/>
                <a:ea typeface="Times New Roman" panose="02020603050405020304" pitchFamily="18" charset="0"/>
              </a:rPr>
            </a:br>
            <a:br>
              <a:rPr lang="en-US" sz="1800" dirty="0">
                <a:solidFill>
                  <a:srgbClr val="2E74B5"/>
                </a:solidFill>
                <a:effectLst/>
                <a:latin typeface="Arial" panose="020B0604020202020204" pitchFamily="34" charset="0"/>
                <a:ea typeface="Times New Roman" panose="02020603050405020304" pitchFamily="18" charset="0"/>
              </a:rPr>
            </a:br>
            <a:r>
              <a:rPr lang="en-US" sz="1800" dirty="0">
                <a:solidFill>
                  <a:srgbClr val="2E74B5"/>
                </a:solidFill>
                <a:effectLst/>
                <a:latin typeface="Arial" panose="020B0604020202020204" pitchFamily="34" charset="0"/>
                <a:ea typeface="Times New Roman" panose="02020603050405020304" pitchFamily="18" charset="0"/>
              </a:rPr>
              <a:t>Domain #2 - Analyses </a:t>
            </a:r>
            <a:br>
              <a:rPr lang="en-US" sz="1800" dirty="0">
                <a:solidFill>
                  <a:srgbClr val="2E74B5"/>
                </a:solidFill>
                <a:effectLst/>
                <a:latin typeface="Arial" panose="020B0604020202020204" pitchFamily="34" charset="0"/>
                <a:ea typeface="Times New Roman" panose="02020603050405020304" pitchFamily="18" charset="0"/>
              </a:rPr>
            </a:br>
            <a:r>
              <a:rPr lang="en-US" sz="1800" dirty="0">
                <a:solidFill>
                  <a:srgbClr val="2E74B5"/>
                </a:solidFill>
                <a:effectLst/>
                <a:latin typeface="Arial" panose="020B0604020202020204" pitchFamily="34" charset="0"/>
                <a:ea typeface="Times New Roman" panose="02020603050405020304" pitchFamily="18" charset="0"/>
              </a:rPr>
              <a:t>This domain examines how sex and gender are measured and analyzed by:  disaggregating data by sex;  statistical analysis to assess the effect or association of sex and gender; primary outcome stratified by sex and gender; analyzing the data by sex and gender differences and similarities; and how gendered sub-groups are linked; and separate sex and gender reporting in the results. </a:t>
            </a:r>
            <a:br>
              <a:rPr lang="en-US" sz="1800" dirty="0">
                <a:solidFill>
                  <a:srgbClr val="2E74B5"/>
                </a:solidFill>
                <a:effectLst/>
                <a:latin typeface="Arial" panose="020B0604020202020204" pitchFamily="34" charset="0"/>
                <a:ea typeface="Times New Roman" panose="02020603050405020304" pitchFamily="18" charset="0"/>
              </a:rPr>
            </a:br>
            <a:br>
              <a:rPr lang="en-US" sz="1800" dirty="0">
                <a:solidFill>
                  <a:srgbClr val="2E74B5"/>
                </a:solidFill>
                <a:effectLst/>
                <a:latin typeface="Arial" panose="020B0604020202020204" pitchFamily="34" charset="0"/>
                <a:ea typeface="Times New Roman" panose="02020603050405020304" pitchFamily="18" charset="0"/>
              </a:rPr>
            </a:br>
            <a:r>
              <a:rPr lang="en-US" sz="1800" dirty="0">
                <a:solidFill>
                  <a:srgbClr val="2E74B5"/>
                </a:solidFill>
                <a:effectLst/>
                <a:latin typeface="Arial" panose="020B0604020202020204" pitchFamily="34" charset="0"/>
                <a:ea typeface="Times New Roman" panose="02020603050405020304" pitchFamily="18" charset="0"/>
              </a:rPr>
              <a:t>Doman #3 - Knowledge Translation </a:t>
            </a:r>
            <a:br>
              <a:rPr lang="en-US" sz="1800" dirty="0">
                <a:solidFill>
                  <a:srgbClr val="2E74B5"/>
                </a:solidFill>
                <a:effectLst/>
                <a:latin typeface="Arial" panose="020B0604020202020204" pitchFamily="34" charset="0"/>
                <a:ea typeface="Times New Roman" panose="02020603050405020304" pitchFamily="18" charset="0"/>
              </a:rPr>
            </a:br>
            <a:r>
              <a:rPr lang="en-US" sz="1800" dirty="0">
                <a:solidFill>
                  <a:srgbClr val="2E74B5"/>
                </a:solidFill>
                <a:effectLst/>
                <a:latin typeface="Arial" panose="020B0604020202020204" pitchFamily="34" charset="0"/>
                <a:ea typeface="Times New Roman" panose="02020603050405020304" pitchFamily="18" charset="0"/>
              </a:rPr>
              <a:t>Knowledge translation plans integrate sex and gender by choosing the messengers, disseminating and crafting messages; addressing "gender gaps" in policies and systems; considering sex and gender in KT products; and aligning publications and gender-related results; with SGBA reporting guidelines–e.g., SAGER </a:t>
            </a:r>
            <a:br>
              <a:rPr lang="en-US" sz="1800" dirty="0">
                <a:solidFill>
                  <a:srgbClr val="2E74B5"/>
                </a:solidFill>
                <a:effectLst/>
                <a:latin typeface="Arial" panose="020B0604020202020204" pitchFamily="34" charset="0"/>
                <a:ea typeface="Times New Roman" panose="02020603050405020304" pitchFamily="18" charset="0"/>
              </a:rPr>
            </a:br>
            <a:br>
              <a:rPr lang="en-US" sz="1800" dirty="0">
                <a:solidFill>
                  <a:srgbClr val="2E74B5"/>
                </a:solidFill>
                <a:effectLst/>
                <a:latin typeface="Arial" panose="020B0604020202020204" pitchFamily="34" charset="0"/>
                <a:ea typeface="Times New Roman" panose="02020603050405020304" pitchFamily="18" charset="0"/>
              </a:rPr>
            </a:br>
            <a:r>
              <a:rPr lang="en-US" sz="1800" dirty="0">
                <a:solidFill>
                  <a:srgbClr val="2E74B5"/>
                </a:solidFill>
                <a:effectLst/>
                <a:latin typeface="Arial" panose="020B0604020202020204" pitchFamily="34" charset="0"/>
                <a:ea typeface="Times New Roman" panose="02020603050405020304" pitchFamily="18" charset="0"/>
              </a:rPr>
              <a:t>Domain #4 –Partnerships and Patient/Public Involvement </a:t>
            </a:r>
            <a:br>
              <a:rPr lang="en-US" sz="1800" dirty="0">
                <a:solidFill>
                  <a:srgbClr val="2E74B5"/>
                </a:solidFill>
                <a:effectLst/>
                <a:latin typeface="Arial" panose="020B0604020202020204" pitchFamily="34" charset="0"/>
                <a:ea typeface="Times New Roman" panose="02020603050405020304" pitchFamily="18" charset="0"/>
              </a:rPr>
            </a:br>
            <a:r>
              <a:rPr lang="en-US" sz="1800" dirty="0">
                <a:solidFill>
                  <a:srgbClr val="2E74B5"/>
                </a:solidFill>
                <a:effectLst/>
                <a:latin typeface="Arial" panose="020B0604020202020204" pitchFamily="34" charset="0"/>
                <a:ea typeface="Times New Roman" panose="02020603050405020304" pitchFamily="18" charset="0"/>
              </a:rPr>
              <a:t>Ensure that sex and gender are represented in developing partnerships for policy, including sex and gender in advisory committee composition and patient and public involvement. </a:t>
            </a:r>
            <a:br>
              <a:rPr lang="en-US" sz="1800" dirty="0">
                <a:solidFill>
                  <a:srgbClr val="2E74B5"/>
                </a:solidFill>
                <a:effectLst/>
                <a:latin typeface="Arial" panose="020B0604020202020204" pitchFamily="34" charset="0"/>
                <a:ea typeface="Times New Roman" panose="02020603050405020304" pitchFamily="18" charset="0"/>
              </a:rPr>
            </a:br>
            <a:br>
              <a:rPr lang="en-US" sz="1800" dirty="0">
                <a:solidFill>
                  <a:srgbClr val="2E74B5"/>
                </a:solidFill>
                <a:effectLst/>
                <a:latin typeface="Arial" panose="020B0604020202020204" pitchFamily="34" charset="0"/>
                <a:ea typeface="Times New Roman" panose="02020603050405020304" pitchFamily="18" charset="0"/>
              </a:rPr>
            </a:br>
            <a:r>
              <a:rPr lang="en-US" sz="1800" dirty="0">
                <a:solidFill>
                  <a:srgbClr val="2E74B5"/>
                </a:solidFill>
                <a:effectLst/>
                <a:latin typeface="Arial" panose="020B0604020202020204" pitchFamily="34" charset="0"/>
                <a:ea typeface="Times New Roman" panose="02020603050405020304" pitchFamily="18" charset="0"/>
              </a:rPr>
              <a:t>Progress To Date: A SGBA protocol has been drafted by HeLTI Canada for the consortium and each HeLTI team has identified a Sex and Gender Champion for their trial.  These individuals have all received training and will review the HeLTI studies according to the four outlined domains and provide a summary of recommendations and areas for modification or planning for each trial. This data will be consolidated, and a Sex and Gender meeting will be convened with champions and PIs for next steps.  </a:t>
            </a:r>
            <a:br>
              <a:rPr lang="en-US" sz="1800" dirty="0">
                <a:solidFill>
                  <a:srgbClr val="2E74B5"/>
                </a:solidFill>
                <a:effectLst/>
                <a:latin typeface="Arial" panose="020B0604020202020204" pitchFamily="34" charset="0"/>
                <a:ea typeface="Times New Roman" panose="02020603050405020304" pitchFamily="18" charset="0"/>
              </a:rPr>
            </a:br>
            <a:endParaRPr lang="en-CA" sz="1800" dirty="0">
              <a:effectLst/>
              <a:latin typeface="Arial" panose="020B0604020202020204" pitchFamily="34"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2C811F5-D695-425F-9514-867C3E6BC286}" type="slidenum">
              <a:rPr lang="en-ZA" smtClean="0"/>
              <a:t>11</a:t>
            </a:fld>
            <a:endParaRPr lang="en-ZA"/>
          </a:p>
        </p:txBody>
      </p:sp>
    </p:spTree>
    <p:extLst>
      <p:ext uri="{BB962C8B-B14F-4D97-AF65-F5344CB8AC3E}">
        <p14:creationId xmlns:p14="http://schemas.microsoft.com/office/powerpoint/2010/main" val="3453945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svg"/><Relationship Id="rId9"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3BB940-25B8-45D9-B0E9-F0024303B302}" type="datetimeFigureOut">
              <a:rPr lang="en-ZA" smtClean="0"/>
              <a:t>2023/05/11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29E1656-8B8B-416B-91B7-6E2EE9E4EC1A}" type="slidenum">
              <a:rPr lang="en-ZA" smtClean="0"/>
              <a:t>‹#›</a:t>
            </a:fld>
            <a:endParaRPr lang="en-ZA"/>
          </a:p>
        </p:txBody>
      </p:sp>
    </p:spTree>
    <p:extLst>
      <p:ext uri="{BB962C8B-B14F-4D97-AF65-F5344CB8AC3E}">
        <p14:creationId xmlns:p14="http://schemas.microsoft.com/office/powerpoint/2010/main" val="1109287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3BB940-25B8-45D9-B0E9-F0024303B302}" type="datetimeFigureOut">
              <a:rPr lang="en-ZA" smtClean="0"/>
              <a:t>2023/05/11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29E1656-8B8B-416B-91B7-6E2EE9E4EC1A}" type="slidenum">
              <a:rPr lang="en-ZA" smtClean="0"/>
              <a:t>‹#›</a:t>
            </a:fld>
            <a:endParaRPr lang="en-ZA"/>
          </a:p>
        </p:txBody>
      </p:sp>
    </p:spTree>
    <p:extLst>
      <p:ext uri="{BB962C8B-B14F-4D97-AF65-F5344CB8AC3E}">
        <p14:creationId xmlns:p14="http://schemas.microsoft.com/office/powerpoint/2010/main" val="1035200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3BB940-25B8-45D9-B0E9-F0024303B302}" type="datetimeFigureOut">
              <a:rPr lang="en-ZA" smtClean="0"/>
              <a:t>2023/05/11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29E1656-8B8B-416B-91B7-6E2EE9E4EC1A}" type="slidenum">
              <a:rPr lang="en-ZA" smtClean="0"/>
              <a:t>‹#›</a:t>
            </a:fld>
            <a:endParaRPr lang="en-ZA"/>
          </a:p>
        </p:txBody>
      </p:sp>
    </p:spTree>
    <p:extLst>
      <p:ext uri="{BB962C8B-B14F-4D97-AF65-F5344CB8AC3E}">
        <p14:creationId xmlns:p14="http://schemas.microsoft.com/office/powerpoint/2010/main" val="252339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54A8D9"/>
        </a:solidFill>
        <a:effectLst/>
      </p:bgPr>
    </p:bg>
    <p:spTree>
      <p:nvGrpSpPr>
        <p:cNvPr id="1" name=""/>
        <p:cNvGrpSpPr/>
        <p:nvPr/>
      </p:nvGrpSpPr>
      <p:grpSpPr>
        <a:xfrm>
          <a:off x="0" y="0"/>
          <a:ext cx="0" cy="0"/>
          <a:chOff x="0" y="0"/>
          <a:chExt cx="0" cy="0"/>
        </a:xfrm>
      </p:grpSpPr>
      <p:sp>
        <p:nvSpPr>
          <p:cNvPr id="382" name="Freeform 5">
            <a:extLst>
              <a:ext uri="{FF2B5EF4-FFF2-40B4-BE49-F238E27FC236}">
                <a16:creationId xmlns:a16="http://schemas.microsoft.com/office/drawing/2014/main" id="{11D46CEE-CC67-474F-AA45-A646866FC227}"/>
              </a:ext>
            </a:extLst>
          </p:cNvPr>
          <p:cNvSpPr>
            <a:spLocks/>
          </p:cNvSpPr>
          <p:nvPr userDrawn="1"/>
        </p:nvSpPr>
        <p:spPr bwMode="white">
          <a:xfrm>
            <a:off x="-4763" y="0"/>
            <a:ext cx="7542213" cy="5243513"/>
          </a:xfrm>
          <a:custGeom>
            <a:avLst/>
            <a:gdLst>
              <a:gd name="T0" fmla="*/ 0 w 2367"/>
              <a:gd name="T1" fmla="*/ 0 h 1647"/>
              <a:gd name="T2" fmla="*/ 2187 w 2367"/>
              <a:gd name="T3" fmla="*/ 4 h 1647"/>
              <a:gd name="T4" fmla="*/ 2187 w 2367"/>
              <a:gd name="T5" fmla="*/ 44 h 1647"/>
              <a:gd name="T6" fmla="*/ 2187 w 2367"/>
              <a:gd name="T7" fmla="*/ 79 h 1647"/>
              <a:gd name="T8" fmla="*/ 2195 w 2367"/>
              <a:gd name="T9" fmla="*/ 162 h 1647"/>
              <a:gd name="T10" fmla="*/ 2204 w 2367"/>
              <a:gd name="T11" fmla="*/ 252 h 1647"/>
              <a:gd name="T12" fmla="*/ 2210 w 2367"/>
              <a:gd name="T13" fmla="*/ 343 h 1647"/>
              <a:gd name="T14" fmla="*/ 2199 w 2367"/>
              <a:gd name="T15" fmla="*/ 401 h 1647"/>
              <a:gd name="T16" fmla="*/ 2218 w 2367"/>
              <a:gd name="T17" fmla="*/ 618 h 1647"/>
              <a:gd name="T18" fmla="*/ 2245 w 2367"/>
              <a:gd name="T19" fmla="*/ 824 h 1647"/>
              <a:gd name="T20" fmla="*/ 2256 w 2367"/>
              <a:gd name="T21" fmla="*/ 903 h 1647"/>
              <a:gd name="T22" fmla="*/ 2301 w 2367"/>
              <a:gd name="T23" fmla="*/ 1075 h 1647"/>
              <a:gd name="T24" fmla="*/ 2316 w 2367"/>
              <a:gd name="T25" fmla="*/ 1226 h 1647"/>
              <a:gd name="T26" fmla="*/ 2317 w 2367"/>
              <a:gd name="T27" fmla="*/ 1257 h 1647"/>
              <a:gd name="T28" fmla="*/ 2318 w 2367"/>
              <a:gd name="T29" fmla="*/ 1275 h 1647"/>
              <a:gd name="T30" fmla="*/ 2323 w 2367"/>
              <a:gd name="T31" fmla="*/ 1352 h 1647"/>
              <a:gd name="T32" fmla="*/ 2342 w 2367"/>
              <a:gd name="T33" fmla="*/ 1489 h 1647"/>
              <a:gd name="T34" fmla="*/ 2367 w 2367"/>
              <a:gd name="T35" fmla="*/ 1628 h 1647"/>
              <a:gd name="T36" fmla="*/ 2265 w 2367"/>
              <a:gd name="T37" fmla="*/ 1628 h 1647"/>
              <a:gd name="T38" fmla="*/ 2125 w 2367"/>
              <a:gd name="T39" fmla="*/ 1642 h 1647"/>
              <a:gd name="T40" fmla="*/ 1943 w 2367"/>
              <a:gd name="T41" fmla="*/ 1640 h 1647"/>
              <a:gd name="T42" fmla="*/ 1477 w 2367"/>
              <a:gd name="T43" fmla="*/ 1634 h 1647"/>
              <a:gd name="T44" fmla="*/ 1437 w 2367"/>
              <a:gd name="T45" fmla="*/ 1632 h 1647"/>
              <a:gd name="T46" fmla="*/ 1402 w 2367"/>
              <a:gd name="T47" fmla="*/ 1630 h 1647"/>
              <a:gd name="T48" fmla="*/ 1371 w 2367"/>
              <a:gd name="T49" fmla="*/ 1628 h 1647"/>
              <a:gd name="T50" fmla="*/ 1318 w 2367"/>
              <a:gd name="T51" fmla="*/ 1624 h 1647"/>
              <a:gd name="T52" fmla="*/ 1269 w 2367"/>
              <a:gd name="T53" fmla="*/ 1620 h 1647"/>
              <a:gd name="T54" fmla="*/ 1249 w 2367"/>
              <a:gd name="T55" fmla="*/ 1618 h 1647"/>
              <a:gd name="T56" fmla="*/ 1168 w 2367"/>
              <a:gd name="T57" fmla="*/ 1611 h 1647"/>
              <a:gd name="T58" fmla="*/ 1145 w 2367"/>
              <a:gd name="T59" fmla="*/ 1609 h 1647"/>
              <a:gd name="T60" fmla="*/ 1119 w 2367"/>
              <a:gd name="T61" fmla="*/ 1607 h 1647"/>
              <a:gd name="T62" fmla="*/ 1078 w 2367"/>
              <a:gd name="T63" fmla="*/ 1605 h 1647"/>
              <a:gd name="T64" fmla="*/ 931 w 2367"/>
              <a:gd name="T65" fmla="*/ 1610 h 1647"/>
              <a:gd name="T66" fmla="*/ 645 w 2367"/>
              <a:gd name="T67" fmla="*/ 1617 h 1647"/>
              <a:gd name="T68" fmla="*/ 381 w 2367"/>
              <a:gd name="T69" fmla="*/ 1631 h 1647"/>
              <a:gd name="T70" fmla="*/ 263 w 2367"/>
              <a:gd name="T71" fmla="*/ 1641 h 1647"/>
              <a:gd name="T72" fmla="*/ 155 w 2367"/>
              <a:gd name="T73" fmla="*/ 1645 h 1647"/>
              <a:gd name="T74" fmla="*/ 2 w 2367"/>
              <a:gd name="T75" fmla="*/ 1647 h 1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67" h="1647">
                <a:moveTo>
                  <a:pt x="0" y="1645"/>
                </a:moveTo>
                <a:cubicBezTo>
                  <a:pt x="0" y="1097"/>
                  <a:pt x="0" y="549"/>
                  <a:pt x="0" y="0"/>
                </a:cubicBezTo>
                <a:cubicBezTo>
                  <a:pt x="729" y="0"/>
                  <a:pt x="1457" y="0"/>
                  <a:pt x="2185" y="0"/>
                </a:cubicBezTo>
                <a:cubicBezTo>
                  <a:pt x="2186" y="2"/>
                  <a:pt x="2187" y="3"/>
                  <a:pt x="2187" y="4"/>
                </a:cubicBezTo>
                <a:cubicBezTo>
                  <a:pt x="2187" y="16"/>
                  <a:pt x="2187" y="27"/>
                  <a:pt x="2187" y="39"/>
                </a:cubicBezTo>
                <a:cubicBezTo>
                  <a:pt x="2185" y="40"/>
                  <a:pt x="2185" y="42"/>
                  <a:pt x="2187" y="44"/>
                </a:cubicBezTo>
                <a:cubicBezTo>
                  <a:pt x="2187" y="55"/>
                  <a:pt x="2187" y="65"/>
                  <a:pt x="2187" y="75"/>
                </a:cubicBezTo>
                <a:cubicBezTo>
                  <a:pt x="2187" y="76"/>
                  <a:pt x="2187" y="77"/>
                  <a:pt x="2187" y="79"/>
                </a:cubicBezTo>
                <a:cubicBezTo>
                  <a:pt x="2187" y="81"/>
                  <a:pt x="2187" y="84"/>
                  <a:pt x="2188" y="86"/>
                </a:cubicBezTo>
                <a:cubicBezTo>
                  <a:pt x="2190" y="111"/>
                  <a:pt x="2193" y="137"/>
                  <a:pt x="2195" y="162"/>
                </a:cubicBezTo>
                <a:cubicBezTo>
                  <a:pt x="2197" y="175"/>
                  <a:pt x="2198" y="188"/>
                  <a:pt x="2199" y="201"/>
                </a:cubicBezTo>
                <a:cubicBezTo>
                  <a:pt x="2201" y="218"/>
                  <a:pt x="2203" y="235"/>
                  <a:pt x="2204" y="252"/>
                </a:cubicBezTo>
                <a:cubicBezTo>
                  <a:pt x="2205" y="275"/>
                  <a:pt x="2206" y="297"/>
                  <a:pt x="2210" y="319"/>
                </a:cubicBezTo>
                <a:cubicBezTo>
                  <a:pt x="2211" y="327"/>
                  <a:pt x="2211" y="335"/>
                  <a:pt x="2210" y="343"/>
                </a:cubicBezTo>
                <a:cubicBezTo>
                  <a:pt x="2209" y="352"/>
                  <a:pt x="2207" y="361"/>
                  <a:pt x="2205" y="371"/>
                </a:cubicBezTo>
                <a:cubicBezTo>
                  <a:pt x="2203" y="381"/>
                  <a:pt x="2200" y="391"/>
                  <a:pt x="2199" y="401"/>
                </a:cubicBezTo>
                <a:cubicBezTo>
                  <a:pt x="2197" y="445"/>
                  <a:pt x="2201" y="488"/>
                  <a:pt x="2207" y="532"/>
                </a:cubicBezTo>
                <a:cubicBezTo>
                  <a:pt x="2211" y="561"/>
                  <a:pt x="2215" y="589"/>
                  <a:pt x="2218" y="618"/>
                </a:cubicBezTo>
                <a:cubicBezTo>
                  <a:pt x="2221" y="647"/>
                  <a:pt x="2224" y="677"/>
                  <a:pt x="2227" y="706"/>
                </a:cubicBezTo>
                <a:cubicBezTo>
                  <a:pt x="2233" y="746"/>
                  <a:pt x="2239" y="785"/>
                  <a:pt x="2245" y="824"/>
                </a:cubicBezTo>
                <a:cubicBezTo>
                  <a:pt x="2247" y="835"/>
                  <a:pt x="2247" y="847"/>
                  <a:pt x="2249" y="858"/>
                </a:cubicBezTo>
                <a:cubicBezTo>
                  <a:pt x="2251" y="873"/>
                  <a:pt x="2254" y="888"/>
                  <a:pt x="2256" y="903"/>
                </a:cubicBezTo>
                <a:cubicBezTo>
                  <a:pt x="2261" y="927"/>
                  <a:pt x="2263" y="951"/>
                  <a:pt x="2274" y="973"/>
                </a:cubicBezTo>
                <a:cubicBezTo>
                  <a:pt x="2289" y="1005"/>
                  <a:pt x="2296" y="1040"/>
                  <a:pt x="2301" y="1075"/>
                </a:cubicBezTo>
                <a:cubicBezTo>
                  <a:pt x="2303" y="1097"/>
                  <a:pt x="2306" y="1119"/>
                  <a:pt x="2308" y="1141"/>
                </a:cubicBezTo>
                <a:cubicBezTo>
                  <a:pt x="2311" y="1169"/>
                  <a:pt x="2313" y="1198"/>
                  <a:pt x="2316" y="1226"/>
                </a:cubicBezTo>
                <a:cubicBezTo>
                  <a:pt x="2316" y="1227"/>
                  <a:pt x="2316" y="1229"/>
                  <a:pt x="2316" y="1230"/>
                </a:cubicBezTo>
                <a:cubicBezTo>
                  <a:pt x="2316" y="1239"/>
                  <a:pt x="2317" y="1248"/>
                  <a:pt x="2317" y="1257"/>
                </a:cubicBezTo>
                <a:cubicBezTo>
                  <a:pt x="2315" y="1259"/>
                  <a:pt x="2316" y="1261"/>
                  <a:pt x="2318" y="1262"/>
                </a:cubicBezTo>
                <a:cubicBezTo>
                  <a:pt x="2318" y="1266"/>
                  <a:pt x="2318" y="1271"/>
                  <a:pt x="2318" y="1275"/>
                </a:cubicBezTo>
                <a:cubicBezTo>
                  <a:pt x="2320" y="1299"/>
                  <a:pt x="2321" y="1324"/>
                  <a:pt x="2323" y="1349"/>
                </a:cubicBezTo>
                <a:cubicBezTo>
                  <a:pt x="2323" y="1350"/>
                  <a:pt x="2323" y="1351"/>
                  <a:pt x="2323" y="1352"/>
                </a:cubicBezTo>
                <a:cubicBezTo>
                  <a:pt x="2325" y="1371"/>
                  <a:pt x="2326" y="1389"/>
                  <a:pt x="2329" y="1408"/>
                </a:cubicBezTo>
                <a:cubicBezTo>
                  <a:pt x="2333" y="1435"/>
                  <a:pt x="2337" y="1462"/>
                  <a:pt x="2342" y="1489"/>
                </a:cubicBezTo>
                <a:cubicBezTo>
                  <a:pt x="2348" y="1525"/>
                  <a:pt x="2356" y="1561"/>
                  <a:pt x="2363" y="1596"/>
                </a:cubicBezTo>
                <a:cubicBezTo>
                  <a:pt x="2365" y="1607"/>
                  <a:pt x="2365" y="1617"/>
                  <a:pt x="2367" y="1628"/>
                </a:cubicBezTo>
                <a:cubicBezTo>
                  <a:pt x="2362" y="1628"/>
                  <a:pt x="2359" y="1628"/>
                  <a:pt x="2356" y="1628"/>
                </a:cubicBezTo>
                <a:cubicBezTo>
                  <a:pt x="2326" y="1628"/>
                  <a:pt x="2295" y="1628"/>
                  <a:pt x="2265" y="1628"/>
                </a:cubicBezTo>
                <a:cubicBezTo>
                  <a:pt x="2246" y="1628"/>
                  <a:pt x="2227" y="1629"/>
                  <a:pt x="2208" y="1633"/>
                </a:cubicBezTo>
                <a:cubicBezTo>
                  <a:pt x="2181" y="1639"/>
                  <a:pt x="2153" y="1642"/>
                  <a:pt x="2125" y="1642"/>
                </a:cubicBezTo>
                <a:cubicBezTo>
                  <a:pt x="2089" y="1641"/>
                  <a:pt x="2053" y="1641"/>
                  <a:pt x="2017" y="1640"/>
                </a:cubicBezTo>
                <a:cubicBezTo>
                  <a:pt x="1993" y="1640"/>
                  <a:pt x="1968" y="1640"/>
                  <a:pt x="1943" y="1640"/>
                </a:cubicBezTo>
                <a:cubicBezTo>
                  <a:pt x="1834" y="1640"/>
                  <a:pt x="1726" y="1639"/>
                  <a:pt x="1617" y="1638"/>
                </a:cubicBezTo>
                <a:cubicBezTo>
                  <a:pt x="1570" y="1638"/>
                  <a:pt x="1524" y="1635"/>
                  <a:pt x="1477" y="1634"/>
                </a:cubicBezTo>
                <a:cubicBezTo>
                  <a:pt x="1475" y="1634"/>
                  <a:pt x="1474" y="1634"/>
                  <a:pt x="1473" y="1634"/>
                </a:cubicBezTo>
                <a:cubicBezTo>
                  <a:pt x="1461" y="1633"/>
                  <a:pt x="1449" y="1633"/>
                  <a:pt x="1437" y="1632"/>
                </a:cubicBezTo>
                <a:cubicBezTo>
                  <a:pt x="1435" y="1632"/>
                  <a:pt x="1433" y="1632"/>
                  <a:pt x="1431" y="1632"/>
                </a:cubicBezTo>
                <a:cubicBezTo>
                  <a:pt x="1421" y="1631"/>
                  <a:pt x="1412" y="1631"/>
                  <a:pt x="1402" y="1630"/>
                </a:cubicBezTo>
                <a:cubicBezTo>
                  <a:pt x="1401" y="1630"/>
                  <a:pt x="1399" y="1630"/>
                  <a:pt x="1398" y="1630"/>
                </a:cubicBezTo>
                <a:cubicBezTo>
                  <a:pt x="1389" y="1629"/>
                  <a:pt x="1380" y="1629"/>
                  <a:pt x="1371" y="1628"/>
                </a:cubicBezTo>
                <a:cubicBezTo>
                  <a:pt x="1370" y="1628"/>
                  <a:pt x="1369" y="1628"/>
                  <a:pt x="1368" y="1628"/>
                </a:cubicBezTo>
                <a:cubicBezTo>
                  <a:pt x="1351" y="1627"/>
                  <a:pt x="1334" y="1626"/>
                  <a:pt x="1318" y="1624"/>
                </a:cubicBezTo>
                <a:cubicBezTo>
                  <a:pt x="1316" y="1624"/>
                  <a:pt x="1315" y="1624"/>
                  <a:pt x="1314" y="1624"/>
                </a:cubicBezTo>
                <a:cubicBezTo>
                  <a:pt x="1299" y="1623"/>
                  <a:pt x="1284" y="1622"/>
                  <a:pt x="1269" y="1620"/>
                </a:cubicBezTo>
                <a:cubicBezTo>
                  <a:pt x="1263" y="1620"/>
                  <a:pt x="1258" y="1619"/>
                  <a:pt x="1253" y="1619"/>
                </a:cubicBezTo>
                <a:cubicBezTo>
                  <a:pt x="1251" y="1619"/>
                  <a:pt x="1250" y="1619"/>
                  <a:pt x="1249" y="1618"/>
                </a:cubicBezTo>
                <a:cubicBezTo>
                  <a:pt x="1223" y="1616"/>
                  <a:pt x="1198" y="1614"/>
                  <a:pt x="1172" y="1611"/>
                </a:cubicBezTo>
                <a:cubicBezTo>
                  <a:pt x="1171" y="1611"/>
                  <a:pt x="1170" y="1611"/>
                  <a:pt x="1168" y="1611"/>
                </a:cubicBezTo>
                <a:cubicBezTo>
                  <a:pt x="1162" y="1610"/>
                  <a:pt x="1156" y="1610"/>
                  <a:pt x="1149" y="1609"/>
                </a:cubicBezTo>
                <a:cubicBezTo>
                  <a:pt x="1148" y="1609"/>
                  <a:pt x="1147" y="1609"/>
                  <a:pt x="1145" y="1609"/>
                </a:cubicBezTo>
                <a:cubicBezTo>
                  <a:pt x="1138" y="1608"/>
                  <a:pt x="1130" y="1608"/>
                  <a:pt x="1122" y="1607"/>
                </a:cubicBezTo>
                <a:cubicBezTo>
                  <a:pt x="1121" y="1607"/>
                  <a:pt x="1120" y="1607"/>
                  <a:pt x="1119" y="1607"/>
                </a:cubicBezTo>
                <a:cubicBezTo>
                  <a:pt x="1108" y="1606"/>
                  <a:pt x="1097" y="1606"/>
                  <a:pt x="1086" y="1605"/>
                </a:cubicBezTo>
                <a:cubicBezTo>
                  <a:pt x="1084" y="1603"/>
                  <a:pt x="1081" y="1603"/>
                  <a:pt x="1078" y="1605"/>
                </a:cubicBezTo>
                <a:cubicBezTo>
                  <a:pt x="1056" y="1605"/>
                  <a:pt x="1034" y="1604"/>
                  <a:pt x="1011" y="1604"/>
                </a:cubicBezTo>
                <a:cubicBezTo>
                  <a:pt x="984" y="1604"/>
                  <a:pt x="957" y="1604"/>
                  <a:pt x="931" y="1610"/>
                </a:cubicBezTo>
                <a:cubicBezTo>
                  <a:pt x="909" y="1615"/>
                  <a:pt x="887" y="1617"/>
                  <a:pt x="864" y="1617"/>
                </a:cubicBezTo>
                <a:cubicBezTo>
                  <a:pt x="791" y="1617"/>
                  <a:pt x="718" y="1617"/>
                  <a:pt x="645" y="1617"/>
                </a:cubicBezTo>
                <a:cubicBezTo>
                  <a:pt x="588" y="1617"/>
                  <a:pt x="530" y="1616"/>
                  <a:pt x="473" y="1620"/>
                </a:cubicBezTo>
                <a:cubicBezTo>
                  <a:pt x="442" y="1622"/>
                  <a:pt x="411" y="1626"/>
                  <a:pt x="381" y="1631"/>
                </a:cubicBezTo>
                <a:cubicBezTo>
                  <a:pt x="364" y="1634"/>
                  <a:pt x="347" y="1638"/>
                  <a:pt x="329" y="1639"/>
                </a:cubicBezTo>
                <a:cubicBezTo>
                  <a:pt x="307" y="1641"/>
                  <a:pt x="285" y="1642"/>
                  <a:pt x="263" y="1641"/>
                </a:cubicBezTo>
                <a:cubicBezTo>
                  <a:pt x="228" y="1641"/>
                  <a:pt x="194" y="1643"/>
                  <a:pt x="159" y="1645"/>
                </a:cubicBezTo>
                <a:cubicBezTo>
                  <a:pt x="158" y="1645"/>
                  <a:pt x="157" y="1645"/>
                  <a:pt x="155" y="1645"/>
                </a:cubicBezTo>
                <a:cubicBezTo>
                  <a:pt x="149" y="1646"/>
                  <a:pt x="143" y="1646"/>
                  <a:pt x="136" y="1646"/>
                </a:cubicBezTo>
                <a:cubicBezTo>
                  <a:pt x="91" y="1646"/>
                  <a:pt x="47" y="1647"/>
                  <a:pt x="2" y="1647"/>
                </a:cubicBezTo>
                <a:cubicBezTo>
                  <a:pt x="1" y="1646"/>
                  <a:pt x="1" y="1646"/>
                  <a:pt x="0" y="16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 name="Freeform 6">
            <a:extLst>
              <a:ext uri="{FF2B5EF4-FFF2-40B4-BE49-F238E27FC236}">
                <a16:creationId xmlns:a16="http://schemas.microsoft.com/office/drawing/2014/main" id="{4F6F1BAA-C3C4-461E-B223-EF92FF798BE5}"/>
              </a:ext>
            </a:extLst>
          </p:cNvPr>
          <p:cNvSpPr>
            <a:spLocks/>
          </p:cNvSpPr>
          <p:nvPr userDrawn="1"/>
        </p:nvSpPr>
        <p:spPr bwMode="auto">
          <a:xfrm>
            <a:off x="7235825" y="0"/>
            <a:ext cx="4967288" cy="5100638"/>
          </a:xfrm>
          <a:custGeom>
            <a:avLst/>
            <a:gdLst>
              <a:gd name="T0" fmla="*/ 1559 w 1559"/>
              <a:gd name="T1" fmla="*/ 0 h 1602"/>
              <a:gd name="T2" fmla="*/ 1514 w 1559"/>
              <a:gd name="T3" fmla="*/ 1592 h 1602"/>
              <a:gd name="T4" fmla="*/ 1365 w 1559"/>
              <a:gd name="T5" fmla="*/ 1601 h 1602"/>
              <a:gd name="T6" fmla="*/ 1322 w 1559"/>
              <a:gd name="T7" fmla="*/ 1602 h 1602"/>
              <a:gd name="T8" fmla="*/ 1228 w 1559"/>
              <a:gd name="T9" fmla="*/ 1581 h 1602"/>
              <a:gd name="T10" fmla="*/ 1067 w 1559"/>
              <a:gd name="T11" fmla="*/ 1563 h 1602"/>
              <a:gd name="T12" fmla="*/ 984 w 1559"/>
              <a:gd name="T13" fmla="*/ 1555 h 1602"/>
              <a:gd name="T14" fmla="*/ 846 w 1559"/>
              <a:gd name="T15" fmla="*/ 1545 h 1602"/>
              <a:gd name="T16" fmla="*/ 719 w 1559"/>
              <a:gd name="T17" fmla="*/ 1558 h 1602"/>
              <a:gd name="T18" fmla="*/ 695 w 1559"/>
              <a:gd name="T19" fmla="*/ 1555 h 1602"/>
              <a:gd name="T20" fmla="*/ 658 w 1559"/>
              <a:gd name="T21" fmla="*/ 1555 h 1602"/>
              <a:gd name="T22" fmla="*/ 620 w 1559"/>
              <a:gd name="T23" fmla="*/ 1553 h 1602"/>
              <a:gd name="T24" fmla="*/ 566 w 1559"/>
              <a:gd name="T25" fmla="*/ 1550 h 1602"/>
              <a:gd name="T26" fmla="*/ 504 w 1559"/>
              <a:gd name="T27" fmla="*/ 1549 h 1602"/>
              <a:gd name="T28" fmla="*/ 377 w 1559"/>
              <a:gd name="T29" fmla="*/ 1551 h 1602"/>
              <a:gd name="T30" fmla="*/ 240 w 1559"/>
              <a:gd name="T31" fmla="*/ 1558 h 1602"/>
              <a:gd name="T32" fmla="*/ 203 w 1559"/>
              <a:gd name="T33" fmla="*/ 1565 h 1602"/>
              <a:gd name="T34" fmla="*/ 178 w 1559"/>
              <a:gd name="T35" fmla="*/ 1488 h 1602"/>
              <a:gd name="T36" fmla="*/ 178 w 1559"/>
              <a:gd name="T37" fmla="*/ 1454 h 1602"/>
              <a:gd name="T38" fmla="*/ 190 w 1559"/>
              <a:gd name="T39" fmla="*/ 1360 h 1602"/>
              <a:gd name="T40" fmla="*/ 161 w 1559"/>
              <a:gd name="T41" fmla="*/ 1201 h 1602"/>
              <a:gd name="T42" fmla="*/ 97 w 1559"/>
              <a:gd name="T43" fmla="*/ 1156 h 1602"/>
              <a:gd name="T44" fmla="*/ 90 w 1559"/>
              <a:gd name="T45" fmla="*/ 1081 h 1602"/>
              <a:gd name="T46" fmla="*/ 96 w 1559"/>
              <a:gd name="T47" fmla="*/ 1052 h 1602"/>
              <a:gd name="T48" fmla="*/ 90 w 1559"/>
              <a:gd name="T49" fmla="*/ 983 h 1602"/>
              <a:gd name="T50" fmla="*/ 67 w 1559"/>
              <a:gd name="T51" fmla="*/ 930 h 1602"/>
              <a:gd name="T52" fmla="*/ 28 w 1559"/>
              <a:gd name="T53" fmla="*/ 883 h 1602"/>
              <a:gd name="T54" fmla="*/ 25 w 1559"/>
              <a:gd name="T55" fmla="*/ 836 h 1602"/>
              <a:gd name="T56" fmla="*/ 15 w 1559"/>
              <a:gd name="T57" fmla="*/ 768 h 1602"/>
              <a:gd name="T58" fmla="*/ 16 w 1559"/>
              <a:gd name="T59" fmla="*/ 754 h 1602"/>
              <a:gd name="T60" fmla="*/ 15 w 1559"/>
              <a:gd name="T61" fmla="*/ 717 h 1602"/>
              <a:gd name="T62" fmla="*/ 13 w 1559"/>
              <a:gd name="T63" fmla="*/ 657 h 1602"/>
              <a:gd name="T64" fmla="*/ 9 w 1559"/>
              <a:gd name="T65" fmla="*/ 508 h 1602"/>
              <a:gd name="T66" fmla="*/ 1 w 1559"/>
              <a:gd name="T67" fmla="*/ 356 h 1602"/>
              <a:gd name="T68" fmla="*/ 11 w 1559"/>
              <a:gd name="T69" fmla="*/ 207 h 1602"/>
              <a:gd name="T70" fmla="*/ 8 w 1559"/>
              <a:gd name="T71" fmla="*/ 106 h 1602"/>
              <a:gd name="T72" fmla="*/ 3 w 1559"/>
              <a:gd name="T73"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59" h="1602">
                <a:moveTo>
                  <a:pt x="3" y="0"/>
                </a:moveTo>
                <a:cubicBezTo>
                  <a:pt x="522" y="0"/>
                  <a:pt x="1040" y="0"/>
                  <a:pt x="1559" y="0"/>
                </a:cubicBezTo>
                <a:cubicBezTo>
                  <a:pt x="1559" y="529"/>
                  <a:pt x="1559" y="1057"/>
                  <a:pt x="1559" y="1586"/>
                </a:cubicBezTo>
                <a:cubicBezTo>
                  <a:pt x="1544" y="1588"/>
                  <a:pt x="1529" y="1590"/>
                  <a:pt x="1514" y="1592"/>
                </a:cubicBezTo>
                <a:cubicBezTo>
                  <a:pt x="1481" y="1597"/>
                  <a:pt x="1447" y="1602"/>
                  <a:pt x="1413" y="1600"/>
                </a:cubicBezTo>
                <a:cubicBezTo>
                  <a:pt x="1397" y="1599"/>
                  <a:pt x="1381" y="1601"/>
                  <a:pt x="1365" y="1601"/>
                </a:cubicBezTo>
                <a:cubicBezTo>
                  <a:pt x="1363" y="1601"/>
                  <a:pt x="1361" y="1601"/>
                  <a:pt x="1359" y="1601"/>
                </a:cubicBezTo>
                <a:cubicBezTo>
                  <a:pt x="1347" y="1602"/>
                  <a:pt x="1334" y="1602"/>
                  <a:pt x="1322" y="1602"/>
                </a:cubicBezTo>
                <a:cubicBezTo>
                  <a:pt x="1302" y="1602"/>
                  <a:pt x="1282" y="1599"/>
                  <a:pt x="1263" y="1592"/>
                </a:cubicBezTo>
                <a:cubicBezTo>
                  <a:pt x="1252" y="1587"/>
                  <a:pt x="1240" y="1583"/>
                  <a:pt x="1228" y="1581"/>
                </a:cubicBezTo>
                <a:cubicBezTo>
                  <a:pt x="1201" y="1577"/>
                  <a:pt x="1174" y="1574"/>
                  <a:pt x="1147" y="1571"/>
                </a:cubicBezTo>
                <a:cubicBezTo>
                  <a:pt x="1120" y="1568"/>
                  <a:pt x="1094" y="1565"/>
                  <a:pt x="1067" y="1563"/>
                </a:cubicBezTo>
                <a:cubicBezTo>
                  <a:pt x="1040" y="1560"/>
                  <a:pt x="1014" y="1558"/>
                  <a:pt x="988" y="1555"/>
                </a:cubicBezTo>
                <a:cubicBezTo>
                  <a:pt x="987" y="1555"/>
                  <a:pt x="985" y="1555"/>
                  <a:pt x="984" y="1555"/>
                </a:cubicBezTo>
                <a:cubicBezTo>
                  <a:pt x="978" y="1555"/>
                  <a:pt x="972" y="1555"/>
                  <a:pt x="966" y="1555"/>
                </a:cubicBezTo>
                <a:cubicBezTo>
                  <a:pt x="926" y="1552"/>
                  <a:pt x="886" y="1548"/>
                  <a:pt x="846" y="1545"/>
                </a:cubicBezTo>
                <a:cubicBezTo>
                  <a:pt x="816" y="1543"/>
                  <a:pt x="787" y="1545"/>
                  <a:pt x="758" y="1554"/>
                </a:cubicBezTo>
                <a:cubicBezTo>
                  <a:pt x="746" y="1558"/>
                  <a:pt x="733" y="1560"/>
                  <a:pt x="719" y="1558"/>
                </a:cubicBezTo>
                <a:cubicBezTo>
                  <a:pt x="713" y="1556"/>
                  <a:pt x="706" y="1556"/>
                  <a:pt x="699" y="1555"/>
                </a:cubicBezTo>
                <a:cubicBezTo>
                  <a:pt x="697" y="1555"/>
                  <a:pt x="696" y="1555"/>
                  <a:pt x="695" y="1555"/>
                </a:cubicBezTo>
                <a:cubicBezTo>
                  <a:pt x="692" y="1555"/>
                  <a:pt x="688" y="1555"/>
                  <a:pt x="685" y="1555"/>
                </a:cubicBezTo>
                <a:cubicBezTo>
                  <a:pt x="676" y="1553"/>
                  <a:pt x="667" y="1553"/>
                  <a:pt x="658" y="1555"/>
                </a:cubicBezTo>
                <a:cubicBezTo>
                  <a:pt x="647" y="1555"/>
                  <a:pt x="635" y="1554"/>
                  <a:pt x="624" y="1554"/>
                </a:cubicBezTo>
                <a:cubicBezTo>
                  <a:pt x="623" y="1553"/>
                  <a:pt x="621" y="1553"/>
                  <a:pt x="620" y="1553"/>
                </a:cubicBezTo>
                <a:cubicBezTo>
                  <a:pt x="603" y="1552"/>
                  <a:pt x="587" y="1551"/>
                  <a:pt x="570" y="1550"/>
                </a:cubicBezTo>
                <a:cubicBezTo>
                  <a:pt x="569" y="1550"/>
                  <a:pt x="568" y="1550"/>
                  <a:pt x="566" y="1550"/>
                </a:cubicBezTo>
                <a:cubicBezTo>
                  <a:pt x="561" y="1549"/>
                  <a:pt x="556" y="1549"/>
                  <a:pt x="550" y="1548"/>
                </a:cubicBezTo>
                <a:cubicBezTo>
                  <a:pt x="535" y="1548"/>
                  <a:pt x="520" y="1548"/>
                  <a:pt x="504" y="1549"/>
                </a:cubicBezTo>
                <a:cubicBezTo>
                  <a:pt x="482" y="1550"/>
                  <a:pt x="459" y="1551"/>
                  <a:pt x="437" y="1549"/>
                </a:cubicBezTo>
                <a:cubicBezTo>
                  <a:pt x="417" y="1547"/>
                  <a:pt x="397" y="1548"/>
                  <a:pt x="377" y="1551"/>
                </a:cubicBezTo>
                <a:cubicBezTo>
                  <a:pt x="350" y="1555"/>
                  <a:pt x="322" y="1561"/>
                  <a:pt x="294" y="1566"/>
                </a:cubicBezTo>
                <a:cubicBezTo>
                  <a:pt x="275" y="1569"/>
                  <a:pt x="257" y="1569"/>
                  <a:pt x="240" y="1558"/>
                </a:cubicBezTo>
                <a:cubicBezTo>
                  <a:pt x="232" y="1552"/>
                  <a:pt x="223" y="1553"/>
                  <a:pt x="215" y="1558"/>
                </a:cubicBezTo>
                <a:cubicBezTo>
                  <a:pt x="211" y="1560"/>
                  <a:pt x="207" y="1563"/>
                  <a:pt x="203" y="1565"/>
                </a:cubicBezTo>
                <a:cubicBezTo>
                  <a:pt x="199" y="1567"/>
                  <a:pt x="195" y="1570"/>
                  <a:pt x="190" y="1573"/>
                </a:cubicBezTo>
                <a:cubicBezTo>
                  <a:pt x="183" y="1545"/>
                  <a:pt x="180" y="1517"/>
                  <a:pt x="178" y="1488"/>
                </a:cubicBezTo>
                <a:cubicBezTo>
                  <a:pt x="178" y="1486"/>
                  <a:pt x="178" y="1485"/>
                  <a:pt x="178" y="1483"/>
                </a:cubicBezTo>
                <a:cubicBezTo>
                  <a:pt x="178" y="1473"/>
                  <a:pt x="178" y="1463"/>
                  <a:pt x="178" y="1454"/>
                </a:cubicBezTo>
                <a:cubicBezTo>
                  <a:pt x="178" y="1453"/>
                  <a:pt x="178" y="1451"/>
                  <a:pt x="178" y="1450"/>
                </a:cubicBezTo>
                <a:cubicBezTo>
                  <a:pt x="180" y="1420"/>
                  <a:pt x="185" y="1390"/>
                  <a:pt x="190" y="1360"/>
                </a:cubicBezTo>
                <a:cubicBezTo>
                  <a:pt x="195" y="1330"/>
                  <a:pt x="199" y="1300"/>
                  <a:pt x="199" y="1270"/>
                </a:cubicBezTo>
                <a:cubicBezTo>
                  <a:pt x="199" y="1240"/>
                  <a:pt x="186" y="1217"/>
                  <a:pt x="161" y="1201"/>
                </a:cubicBezTo>
                <a:cubicBezTo>
                  <a:pt x="149" y="1194"/>
                  <a:pt x="136" y="1187"/>
                  <a:pt x="123" y="1184"/>
                </a:cubicBezTo>
                <a:cubicBezTo>
                  <a:pt x="108" y="1180"/>
                  <a:pt x="100" y="1171"/>
                  <a:pt x="97" y="1156"/>
                </a:cubicBezTo>
                <a:cubicBezTo>
                  <a:pt x="97" y="1154"/>
                  <a:pt x="96" y="1151"/>
                  <a:pt x="95" y="1149"/>
                </a:cubicBezTo>
                <a:cubicBezTo>
                  <a:pt x="91" y="1126"/>
                  <a:pt x="90" y="1104"/>
                  <a:pt x="90" y="1081"/>
                </a:cubicBezTo>
                <a:cubicBezTo>
                  <a:pt x="90" y="1079"/>
                  <a:pt x="90" y="1077"/>
                  <a:pt x="90" y="1074"/>
                </a:cubicBezTo>
                <a:cubicBezTo>
                  <a:pt x="92" y="1067"/>
                  <a:pt x="94" y="1060"/>
                  <a:pt x="96" y="1052"/>
                </a:cubicBezTo>
                <a:cubicBezTo>
                  <a:pt x="99" y="1041"/>
                  <a:pt x="99" y="1029"/>
                  <a:pt x="96" y="1017"/>
                </a:cubicBezTo>
                <a:cubicBezTo>
                  <a:pt x="94" y="1006"/>
                  <a:pt x="92" y="994"/>
                  <a:pt x="90" y="983"/>
                </a:cubicBezTo>
                <a:cubicBezTo>
                  <a:pt x="88" y="975"/>
                  <a:pt x="87" y="967"/>
                  <a:pt x="85" y="959"/>
                </a:cubicBezTo>
                <a:cubicBezTo>
                  <a:pt x="82" y="947"/>
                  <a:pt x="76" y="937"/>
                  <a:pt x="67" y="930"/>
                </a:cubicBezTo>
                <a:cubicBezTo>
                  <a:pt x="59" y="923"/>
                  <a:pt x="51" y="917"/>
                  <a:pt x="42" y="911"/>
                </a:cubicBezTo>
                <a:cubicBezTo>
                  <a:pt x="33" y="904"/>
                  <a:pt x="27" y="895"/>
                  <a:pt x="28" y="883"/>
                </a:cubicBezTo>
                <a:cubicBezTo>
                  <a:pt x="28" y="880"/>
                  <a:pt x="28" y="876"/>
                  <a:pt x="28" y="873"/>
                </a:cubicBezTo>
                <a:cubicBezTo>
                  <a:pt x="29" y="861"/>
                  <a:pt x="28" y="848"/>
                  <a:pt x="25" y="836"/>
                </a:cubicBezTo>
                <a:cubicBezTo>
                  <a:pt x="21" y="816"/>
                  <a:pt x="15" y="796"/>
                  <a:pt x="15" y="776"/>
                </a:cubicBezTo>
                <a:cubicBezTo>
                  <a:pt x="17" y="773"/>
                  <a:pt x="17" y="771"/>
                  <a:pt x="15" y="768"/>
                </a:cubicBezTo>
                <a:cubicBezTo>
                  <a:pt x="15" y="766"/>
                  <a:pt x="15" y="763"/>
                  <a:pt x="15" y="761"/>
                </a:cubicBezTo>
                <a:cubicBezTo>
                  <a:pt x="15" y="758"/>
                  <a:pt x="16" y="756"/>
                  <a:pt x="16" y="754"/>
                </a:cubicBezTo>
                <a:cubicBezTo>
                  <a:pt x="16" y="744"/>
                  <a:pt x="16" y="733"/>
                  <a:pt x="16" y="723"/>
                </a:cubicBezTo>
                <a:cubicBezTo>
                  <a:pt x="16" y="721"/>
                  <a:pt x="15" y="719"/>
                  <a:pt x="15" y="717"/>
                </a:cubicBezTo>
                <a:cubicBezTo>
                  <a:pt x="14" y="699"/>
                  <a:pt x="14" y="681"/>
                  <a:pt x="13" y="663"/>
                </a:cubicBezTo>
                <a:cubicBezTo>
                  <a:pt x="15" y="661"/>
                  <a:pt x="15" y="659"/>
                  <a:pt x="13" y="657"/>
                </a:cubicBezTo>
                <a:cubicBezTo>
                  <a:pt x="12" y="644"/>
                  <a:pt x="12" y="631"/>
                  <a:pt x="11" y="618"/>
                </a:cubicBezTo>
                <a:cubicBezTo>
                  <a:pt x="10" y="581"/>
                  <a:pt x="10" y="545"/>
                  <a:pt x="9" y="508"/>
                </a:cubicBezTo>
                <a:cubicBezTo>
                  <a:pt x="9" y="494"/>
                  <a:pt x="8" y="479"/>
                  <a:pt x="7" y="464"/>
                </a:cubicBezTo>
                <a:cubicBezTo>
                  <a:pt x="5" y="428"/>
                  <a:pt x="3" y="392"/>
                  <a:pt x="1" y="356"/>
                </a:cubicBezTo>
                <a:cubicBezTo>
                  <a:pt x="0" y="322"/>
                  <a:pt x="2" y="288"/>
                  <a:pt x="7" y="254"/>
                </a:cubicBezTo>
                <a:cubicBezTo>
                  <a:pt x="9" y="238"/>
                  <a:pt x="10" y="223"/>
                  <a:pt x="11" y="207"/>
                </a:cubicBezTo>
                <a:cubicBezTo>
                  <a:pt x="11" y="206"/>
                  <a:pt x="11" y="205"/>
                  <a:pt x="11" y="203"/>
                </a:cubicBezTo>
                <a:cubicBezTo>
                  <a:pt x="15" y="171"/>
                  <a:pt x="12" y="139"/>
                  <a:pt x="8" y="106"/>
                </a:cubicBezTo>
                <a:cubicBezTo>
                  <a:pt x="4" y="76"/>
                  <a:pt x="0" y="45"/>
                  <a:pt x="2" y="14"/>
                </a:cubicBezTo>
                <a:cubicBezTo>
                  <a:pt x="2" y="10"/>
                  <a:pt x="3" y="5"/>
                  <a:pt x="3" y="0"/>
                </a:cubicBezTo>
                <a:close/>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en-CA"/>
          </a:p>
        </p:txBody>
      </p:sp>
      <p:sp>
        <p:nvSpPr>
          <p:cNvPr id="32" name="Rectangle: Rounded Corners 390">
            <a:extLst>
              <a:ext uri="{FF2B5EF4-FFF2-40B4-BE49-F238E27FC236}">
                <a16:creationId xmlns:a16="http://schemas.microsoft.com/office/drawing/2014/main" id="{5F4BC964-7776-5C49-AE10-29A2067E0B3D}"/>
              </a:ext>
            </a:extLst>
          </p:cNvPr>
          <p:cNvSpPr/>
          <p:nvPr userDrawn="1"/>
        </p:nvSpPr>
        <p:spPr bwMode="gray">
          <a:xfrm>
            <a:off x="7482798" y="383717"/>
            <a:ext cx="4394181" cy="1188594"/>
          </a:xfrm>
          <a:prstGeom prst="roundRect">
            <a:avLst>
              <a:gd name="adj" fmla="val 1428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5" name="Gráfico 34">
            <a:extLst>
              <a:ext uri="{FF2B5EF4-FFF2-40B4-BE49-F238E27FC236}">
                <a16:creationId xmlns:a16="http://schemas.microsoft.com/office/drawing/2014/main" id="{18DA5641-46CA-5048-9051-2ABAF7876A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12816" y="773071"/>
            <a:ext cx="2029779" cy="494434"/>
          </a:xfrm>
          <a:prstGeom prst="rect">
            <a:avLst/>
          </a:prstGeom>
        </p:spPr>
      </p:pic>
      <p:sp>
        <p:nvSpPr>
          <p:cNvPr id="9" name="Freeform 8">
            <a:extLst>
              <a:ext uri="{FF2B5EF4-FFF2-40B4-BE49-F238E27FC236}">
                <a16:creationId xmlns:a16="http://schemas.microsoft.com/office/drawing/2014/main" id="{368B47C2-8271-4D62-81D6-7A1E7E29F207}"/>
              </a:ext>
            </a:extLst>
          </p:cNvPr>
          <p:cNvSpPr>
            <a:spLocks/>
          </p:cNvSpPr>
          <p:nvPr userDrawn="1"/>
        </p:nvSpPr>
        <p:spPr bwMode="auto">
          <a:xfrm>
            <a:off x="7697788" y="5154613"/>
            <a:ext cx="4505325" cy="1706563"/>
          </a:xfrm>
          <a:custGeom>
            <a:avLst/>
            <a:gdLst>
              <a:gd name="T0" fmla="*/ 172 w 1414"/>
              <a:gd name="T1" fmla="*/ 17 h 536"/>
              <a:gd name="T2" fmla="*/ 199 w 1414"/>
              <a:gd name="T3" fmla="*/ 15 h 536"/>
              <a:gd name="T4" fmla="*/ 203 w 1414"/>
              <a:gd name="T5" fmla="*/ 15 h 536"/>
              <a:gd name="T6" fmla="*/ 268 w 1414"/>
              <a:gd name="T7" fmla="*/ 8 h 536"/>
              <a:gd name="T8" fmla="*/ 347 w 1414"/>
              <a:gd name="T9" fmla="*/ 0 h 536"/>
              <a:gd name="T10" fmla="*/ 368 w 1414"/>
              <a:gd name="T11" fmla="*/ 0 h 536"/>
              <a:gd name="T12" fmla="*/ 435 w 1414"/>
              <a:gd name="T13" fmla="*/ 5 h 536"/>
              <a:gd name="T14" fmla="*/ 530 w 1414"/>
              <a:gd name="T15" fmla="*/ 11 h 536"/>
              <a:gd name="T16" fmla="*/ 573 w 1414"/>
              <a:gd name="T17" fmla="*/ 8 h 536"/>
              <a:gd name="T18" fmla="*/ 615 w 1414"/>
              <a:gd name="T19" fmla="*/ 7 h 536"/>
              <a:gd name="T20" fmla="*/ 712 w 1414"/>
              <a:gd name="T21" fmla="*/ 8 h 536"/>
              <a:gd name="T22" fmla="*/ 857 w 1414"/>
              <a:gd name="T23" fmla="*/ 8 h 536"/>
              <a:gd name="T24" fmla="*/ 905 w 1414"/>
              <a:gd name="T25" fmla="*/ 9 h 536"/>
              <a:gd name="T26" fmla="*/ 936 w 1414"/>
              <a:gd name="T27" fmla="*/ 7 h 536"/>
              <a:gd name="T28" fmla="*/ 1009 w 1414"/>
              <a:gd name="T29" fmla="*/ 11 h 536"/>
              <a:gd name="T30" fmla="*/ 1026 w 1414"/>
              <a:gd name="T31" fmla="*/ 12 h 536"/>
              <a:gd name="T32" fmla="*/ 1045 w 1414"/>
              <a:gd name="T33" fmla="*/ 11 h 536"/>
              <a:gd name="T34" fmla="*/ 1064 w 1414"/>
              <a:gd name="T35" fmla="*/ 20 h 536"/>
              <a:gd name="T36" fmla="*/ 1106 w 1414"/>
              <a:gd name="T37" fmla="*/ 40 h 536"/>
              <a:gd name="T38" fmla="*/ 1143 w 1414"/>
              <a:gd name="T39" fmla="*/ 43 h 536"/>
              <a:gd name="T40" fmla="*/ 1177 w 1414"/>
              <a:gd name="T41" fmla="*/ 41 h 536"/>
              <a:gd name="T42" fmla="*/ 1241 w 1414"/>
              <a:gd name="T43" fmla="*/ 38 h 536"/>
              <a:gd name="T44" fmla="*/ 1259 w 1414"/>
              <a:gd name="T45" fmla="*/ 40 h 536"/>
              <a:gd name="T46" fmla="*/ 1281 w 1414"/>
              <a:gd name="T47" fmla="*/ 59 h 536"/>
              <a:gd name="T48" fmla="*/ 1284 w 1414"/>
              <a:gd name="T49" fmla="*/ 67 h 536"/>
              <a:gd name="T50" fmla="*/ 1300 w 1414"/>
              <a:gd name="T51" fmla="*/ 80 h 536"/>
              <a:gd name="T52" fmla="*/ 1316 w 1414"/>
              <a:gd name="T53" fmla="*/ 82 h 536"/>
              <a:gd name="T54" fmla="*/ 1356 w 1414"/>
              <a:gd name="T55" fmla="*/ 82 h 536"/>
              <a:gd name="T56" fmla="*/ 1360 w 1414"/>
              <a:gd name="T57" fmla="*/ 82 h 536"/>
              <a:gd name="T58" fmla="*/ 1385 w 1414"/>
              <a:gd name="T59" fmla="*/ 80 h 536"/>
              <a:gd name="T60" fmla="*/ 1389 w 1414"/>
              <a:gd name="T61" fmla="*/ 80 h 536"/>
              <a:gd name="T62" fmla="*/ 1414 w 1414"/>
              <a:gd name="T63" fmla="*/ 78 h 536"/>
              <a:gd name="T64" fmla="*/ 1414 w 1414"/>
              <a:gd name="T65" fmla="*/ 536 h 536"/>
              <a:gd name="T66" fmla="*/ 0 w 1414"/>
              <a:gd name="T67" fmla="*/ 536 h 536"/>
              <a:gd name="T68" fmla="*/ 2 w 1414"/>
              <a:gd name="T69" fmla="*/ 517 h 536"/>
              <a:gd name="T70" fmla="*/ 8 w 1414"/>
              <a:gd name="T71" fmla="*/ 487 h 536"/>
              <a:gd name="T72" fmla="*/ 13 w 1414"/>
              <a:gd name="T73" fmla="*/ 480 h 536"/>
              <a:gd name="T74" fmla="*/ 15 w 1414"/>
              <a:gd name="T75" fmla="*/ 473 h 536"/>
              <a:gd name="T76" fmla="*/ 12 w 1414"/>
              <a:gd name="T77" fmla="*/ 381 h 536"/>
              <a:gd name="T78" fmla="*/ 3 w 1414"/>
              <a:gd name="T79" fmla="*/ 345 h 536"/>
              <a:gd name="T80" fmla="*/ 4 w 1414"/>
              <a:gd name="T81" fmla="*/ 327 h 536"/>
              <a:gd name="T82" fmla="*/ 38 w 1414"/>
              <a:gd name="T83" fmla="*/ 177 h 536"/>
              <a:gd name="T84" fmla="*/ 41 w 1414"/>
              <a:gd name="T85" fmla="*/ 120 h 536"/>
              <a:gd name="T86" fmla="*/ 42 w 1414"/>
              <a:gd name="T87" fmla="*/ 56 h 536"/>
              <a:gd name="T88" fmla="*/ 50 w 1414"/>
              <a:gd name="T89" fmla="*/ 25 h 536"/>
              <a:gd name="T90" fmla="*/ 55 w 1414"/>
              <a:gd name="T91" fmla="*/ 20 h 536"/>
              <a:gd name="T92" fmla="*/ 77 w 1414"/>
              <a:gd name="T93" fmla="*/ 17 h 536"/>
              <a:gd name="T94" fmla="*/ 129 w 1414"/>
              <a:gd name="T95" fmla="*/ 18 h 536"/>
              <a:gd name="T96" fmla="*/ 169 w 1414"/>
              <a:gd name="T97" fmla="*/ 17 h 536"/>
              <a:gd name="T98" fmla="*/ 172 w 1414"/>
              <a:gd name="T99" fmla="*/ 17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14" h="536">
                <a:moveTo>
                  <a:pt x="172" y="17"/>
                </a:moveTo>
                <a:cubicBezTo>
                  <a:pt x="181" y="16"/>
                  <a:pt x="190" y="16"/>
                  <a:pt x="199" y="15"/>
                </a:cubicBezTo>
                <a:cubicBezTo>
                  <a:pt x="201" y="15"/>
                  <a:pt x="202" y="15"/>
                  <a:pt x="203" y="15"/>
                </a:cubicBezTo>
                <a:cubicBezTo>
                  <a:pt x="225" y="13"/>
                  <a:pt x="247" y="11"/>
                  <a:pt x="268" y="8"/>
                </a:cubicBezTo>
                <a:cubicBezTo>
                  <a:pt x="295" y="6"/>
                  <a:pt x="321" y="3"/>
                  <a:pt x="347" y="0"/>
                </a:cubicBezTo>
                <a:cubicBezTo>
                  <a:pt x="354" y="2"/>
                  <a:pt x="361" y="2"/>
                  <a:pt x="368" y="0"/>
                </a:cubicBezTo>
                <a:cubicBezTo>
                  <a:pt x="390" y="1"/>
                  <a:pt x="413" y="3"/>
                  <a:pt x="435" y="5"/>
                </a:cubicBezTo>
                <a:cubicBezTo>
                  <a:pt x="467" y="7"/>
                  <a:pt x="498" y="9"/>
                  <a:pt x="530" y="11"/>
                </a:cubicBezTo>
                <a:cubicBezTo>
                  <a:pt x="544" y="11"/>
                  <a:pt x="558" y="9"/>
                  <a:pt x="573" y="8"/>
                </a:cubicBezTo>
                <a:cubicBezTo>
                  <a:pt x="587" y="7"/>
                  <a:pt x="601" y="7"/>
                  <a:pt x="615" y="7"/>
                </a:cubicBezTo>
                <a:cubicBezTo>
                  <a:pt x="647" y="7"/>
                  <a:pt x="680" y="8"/>
                  <a:pt x="712" y="8"/>
                </a:cubicBezTo>
                <a:cubicBezTo>
                  <a:pt x="760" y="8"/>
                  <a:pt x="809" y="7"/>
                  <a:pt x="857" y="8"/>
                </a:cubicBezTo>
                <a:cubicBezTo>
                  <a:pt x="873" y="8"/>
                  <a:pt x="889" y="9"/>
                  <a:pt x="905" y="9"/>
                </a:cubicBezTo>
                <a:cubicBezTo>
                  <a:pt x="916" y="9"/>
                  <a:pt x="926" y="8"/>
                  <a:pt x="936" y="7"/>
                </a:cubicBezTo>
                <a:cubicBezTo>
                  <a:pt x="961" y="6"/>
                  <a:pt x="985" y="8"/>
                  <a:pt x="1009" y="11"/>
                </a:cubicBezTo>
                <a:cubicBezTo>
                  <a:pt x="1015" y="12"/>
                  <a:pt x="1021" y="12"/>
                  <a:pt x="1026" y="12"/>
                </a:cubicBezTo>
                <a:cubicBezTo>
                  <a:pt x="1032" y="11"/>
                  <a:pt x="1038" y="11"/>
                  <a:pt x="1045" y="11"/>
                </a:cubicBezTo>
                <a:cubicBezTo>
                  <a:pt x="1053" y="10"/>
                  <a:pt x="1060" y="13"/>
                  <a:pt x="1064" y="20"/>
                </a:cubicBezTo>
                <a:cubicBezTo>
                  <a:pt x="1074" y="36"/>
                  <a:pt x="1088" y="42"/>
                  <a:pt x="1106" y="40"/>
                </a:cubicBezTo>
                <a:cubicBezTo>
                  <a:pt x="1119" y="38"/>
                  <a:pt x="1131" y="40"/>
                  <a:pt x="1143" y="43"/>
                </a:cubicBezTo>
                <a:cubicBezTo>
                  <a:pt x="1155" y="45"/>
                  <a:pt x="1166" y="45"/>
                  <a:pt x="1177" y="41"/>
                </a:cubicBezTo>
                <a:cubicBezTo>
                  <a:pt x="1198" y="34"/>
                  <a:pt x="1220" y="35"/>
                  <a:pt x="1241" y="38"/>
                </a:cubicBezTo>
                <a:cubicBezTo>
                  <a:pt x="1247" y="39"/>
                  <a:pt x="1253" y="39"/>
                  <a:pt x="1259" y="40"/>
                </a:cubicBezTo>
                <a:cubicBezTo>
                  <a:pt x="1270" y="41"/>
                  <a:pt x="1278" y="48"/>
                  <a:pt x="1281" y="59"/>
                </a:cubicBezTo>
                <a:cubicBezTo>
                  <a:pt x="1282" y="61"/>
                  <a:pt x="1283" y="64"/>
                  <a:pt x="1284" y="67"/>
                </a:cubicBezTo>
                <a:cubicBezTo>
                  <a:pt x="1286" y="75"/>
                  <a:pt x="1292" y="79"/>
                  <a:pt x="1300" y="80"/>
                </a:cubicBezTo>
                <a:cubicBezTo>
                  <a:pt x="1305" y="81"/>
                  <a:pt x="1311" y="82"/>
                  <a:pt x="1316" y="82"/>
                </a:cubicBezTo>
                <a:cubicBezTo>
                  <a:pt x="1329" y="82"/>
                  <a:pt x="1343" y="82"/>
                  <a:pt x="1356" y="82"/>
                </a:cubicBezTo>
                <a:cubicBezTo>
                  <a:pt x="1357" y="82"/>
                  <a:pt x="1359" y="82"/>
                  <a:pt x="1360" y="82"/>
                </a:cubicBezTo>
                <a:cubicBezTo>
                  <a:pt x="1368" y="81"/>
                  <a:pt x="1376" y="81"/>
                  <a:pt x="1385" y="80"/>
                </a:cubicBezTo>
                <a:cubicBezTo>
                  <a:pt x="1386" y="80"/>
                  <a:pt x="1387" y="80"/>
                  <a:pt x="1389" y="80"/>
                </a:cubicBezTo>
                <a:cubicBezTo>
                  <a:pt x="1397" y="79"/>
                  <a:pt x="1405" y="79"/>
                  <a:pt x="1414" y="78"/>
                </a:cubicBezTo>
                <a:cubicBezTo>
                  <a:pt x="1414" y="231"/>
                  <a:pt x="1414" y="383"/>
                  <a:pt x="1414" y="536"/>
                </a:cubicBezTo>
                <a:cubicBezTo>
                  <a:pt x="942" y="536"/>
                  <a:pt x="471" y="536"/>
                  <a:pt x="0" y="536"/>
                </a:cubicBezTo>
                <a:cubicBezTo>
                  <a:pt x="1" y="530"/>
                  <a:pt x="1" y="523"/>
                  <a:pt x="2" y="517"/>
                </a:cubicBezTo>
                <a:cubicBezTo>
                  <a:pt x="4" y="507"/>
                  <a:pt x="6" y="497"/>
                  <a:pt x="8" y="487"/>
                </a:cubicBezTo>
                <a:cubicBezTo>
                  <a:pt x="9" y="485"/>
                  <a:pt x="11" y="482"/>
                  <a:pt x="13" y="480"/>
                </a:cubicBezTo>
                <a:cubicBezTo>
                  <a:pt x="14" y="477"/>
                  <a:pt x="15" y="475"/>
                  <a:pt x="15" y="473"/>
                </a:cubicBezTo>
                <a:cubicBezTo>
                  <a:pt x="23" y="442"/>
                  <a:pt x="21" y="411"/>
                  <a:pt x="12" y="381"/>
                </a:cubicBezTo>
                <a:cubicBezTo>
                  <a:pt x="9" y="369"/>
                  <a:pt x="6" y="357"/>
                  <a:pt x="3" y="345"/>
                </a:cubicBezTo>
                <a:cubicBezTo>
                  <a:pt x="1" y="339"/>
                  <a:pt x="2" y="333"/>
                  <a:pt x="4" y="327"/>
                </a:cubicBezTo>
                <a:cubicBezTo>
                  <a:pt x="15" y="277"/>
                  <a:pt x="27" y="227"/>
                  <a:pt x="38" y="177"/>
                </a:cubicBezTo>
                <a:cubicBezTo>
                  <a:pt x="42" y="159"/>
                  <a:pt x="42" y="139"/>
                  <a:pt x="41" y="120"/>
                </a:cubicBezTo>
                <a:cubicBezTo>
                  <a:pt x="40" y="99"/>
                  <a:pt x="38" y="77"/>
                  <a:pt x="42" y="56"/>
                </a:cubicBezTo>
                <a:cubicBezTo>
                  <a:pt x="44" y="46"/>
                  <a:pt x="47" y="35"/>
                  <a:pt x="50" y="25"/>
                </a:cubicBezTo>
                <a:cubicBezTo>
                  <a:pt x="51" y="23"/>
                  <a:pt x="53" y="21"/>
                  <a:pt x="55" y="20"/>
                </a:cubicBezTo>
                <a:cubicBezTo>
                  <a:pt x="62" y="19"/>
                  <a:pt x="70" y="17"/>
                  <a:pt x="77" y="17"/>
                </a:cubicBezTo>
                <a:cubicBezTo>
                  <a:pt x="94" y="17"/>
                  <a:pt x="111" y="18"/>
                  <a:pt x="129" y="18"/>
                </a:cubicBezTo>
                <a:cubicBezTo>
                  <a:pt x="142" y="18"/>
                  <a:pt x="155" y="17"/>
                  <a:pt x="169" y="17"/>
                </a:cubicBezTo>
                <a:cubicBezTo>
                  <a:pt x="170" y="17"/>
                  <a:pt x="171" y="17"/>
                  <a:pt x="172" y="17"/>
                </a:cubicBezTo>
                <a:close/>
              </a:path>
            </a:pathLst>
          </a:custGeom>
          <a:blipFill>
            <a:blip r:embed="rId5" cstate="print">
              <a:extLst>
                <a:ext uri="{28A0092B-C50C-407E-A947-70E740481C1C}">
                  <a14:useLocalDpi xmlns:a14="http://schemas.microsoft.com/office/drawing/2010/main"/>
                </a:ext>
              </a:extLst>
            </a:blip>
            <a:stretch>
              <a:fillRect/>
            </a:stretch>
          </a:blipFill>
          <a:ln>
            <a:noFill/>
          </a:ln>
        </p:spPr>
        <p:txBody>
          <a:bodyPr vert="horz" wrap="square" lIns="91440" tIns="45720" rIns="91440" bIns="45720" numCol="1" anchor="t" anchorCtr="0" compatLnSpc="1">
            <a:prstTxWarp prst="textNoShape">
              <a:avLst/>
            </a:prstTxWarp>
          </a:bodyPr>
          <a:lstStyle/>
          <a:p>
            <a:endParaRPr lang="en-CA"/>
          </a:p>
        </p:txBody>
      </p:sp>
      <p:pic>
        <p:nvPicPr>
          <p:cNvPr id="10" name="Picture 9">
            <a:extLst>
              <a:ext uri="{FF2B5EF4-FFF2-40B4-BE49-F238E27FC236}">
                <a16:creationId xmlns:a16="http://schemas.microsoft.com/office/drawing/2014/main" id="{5C916141-6A4E-4C3B-96FF-8436B804F754}"/>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0" y="6473952"/>
            <a:ext cx="12192000" cy="384048"/>
          </a:xfrm>
          <a:prstGeom prst="rect">
            <a:avLst/>
          </a:prstGeom>
        </p:spPr>
      </p:pic>
      <p:grpSp>
        <p:nvGrpSpPr>
          <p:cNvPr id="11" name="Group 10">
            <a:extLst>
              <a:ext uri="{FF2B5EF4-FFF2-40B4-BE49-F238E27FC236}">
                <a16:creationId xmlns:a16="http://schemas.microsoft.com/office/drawing/2014/main" id="{A15EC0AA-66DA-4588-90FC-8121E7B27C4F}"/>
              </a:ext>
            </a:extLst>
          </p:cNvPr>
          <p:cNvGrpSpPr/>
          <p:nvPr userDrawn="1"/>
        </p:nvGrpSpPr>
        <p:grpSpPr>
          <a:xfrm>
            <a:off x="10116083" y="619800"/>
            <a:ext cx="650686" cy="711618"/>
            <a:chOff x="4484688" y="1668463"/>
            <a:chExt cx="3221038" cy="3522663"/>
          </a:xfrm>
        </p:grpSpPr>
        <p:sp>
          <p:nvSpPr>
            <p:cNvPr id="12" name="Freeform 5">
              <a:extLst>
                <a:ext uri="{FF2B5EF4-FFF2-40B4-BE49-F238E27FC236}">
                  <a16:creationId xmlns:a16="http://schemas.microsoft.com/office/drawing/2014/main" id="{6CAF5B8D-E747-4158-9EF1-BE9FF143E99A}"/>
                </a:ext>
              </a:extLst>
            </p:cNvPr>
            <p:cNvSpPr>
              <a:spLocks noEditPoints="1"/>
            </p:cNvSpPr>
            <p:nvPr/>
          </p:nvSpPr>
          <p:spPr bwMode="auto">
            <a:xfrm>
              <a:off x="5815013" y="3722688"/>
              <a:ext cx="277813" cy="366713"/>
            </a:xfrm>
            <a:custGeom>
              <a:avLst/>
              <a:gdLst>
                <a:gd name="T0" fmla="*/ 0 w 117"/>
                <a:gd name="T1" fmla="*/ 1 h 154"/>
                <a:gd name="T2" fmla="*/ 70 w 117"/>
                <a:gd name="T3" fmla="*/ 3 h 154"/>
                <a:gd name="T4" fmla="*/ 114 w 117"/>
                <a:gd name="T5" fmla="*/ 46 h 154"/>
                <a:gd name="T6" fmla="*/ 114 w 117"/>
                <a:gd name="T7" fmla="*/ 106 h 154"/>
                <a:gd name="T8" fmla="*/ 56 w 117"/>
                <a:gd name="T9" fmla="*/ 154 h 154"/>
                <a:gd name="T10" fmla="*/ 0 w 117"/>
                <a:gd name="T11" fmla="*/ 154 h 154"/>
                <a:gd name="T12" fmla="*/ 0 w 117"/>
                <a:gd name="T13" fmla="*/ 1 h 154"/>
                <a:gd name="T14" fmla="*/ 31 w 117"/>
                <a:gd name="T15" fmla="*/ 27 h 154"/>
                <a:gd name="T16" fmla="*/ 31 w 117"/>
                <a:gd name="T17" fmla="*/ 127 h 154"/>
                <a:gd name="T18" fmla="*/ 57 w 117"/>
                <a:gd name="T19" fmla="*/ 126 h 154"/>
                <a:gd name="T20" fmla="*/ 82 w 117"/>
                <a:gd name="T21" fmla="*/ 104 h 154"/>
                <a:gd name="T22" fmla="*/ 82 w 117"/>
                <a:gd name="T23" fmla="*/ 49 h 154"/>
                <a:gd name="T24" fmla="*/ 67 w 117"/>
                <a:gd name="T25" fmla="*/ 30 h 154"/>
                <a:gd name="T26" fmla="*/ 31 w 117"/>
                <a:gd name="T27" fmla="*/ 2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154">
                  <a:moveTo>
                    <a:pt x="0" y="1"/>
                  </a:moveTo>
                  <a:cubicBezTo>
                    <a:pt x="23" y="2"/>
                    <a:pt x="47" y="0"/>
                    <a:pt x="70" y="3"/>
                  </a:cubicBezTo>
                  <a:cubicBezTo>
                    <a:pt x="98" y="5"/>
                    <a:pt x="111" y="18"/>
                    <a:pt x="114" y="46"/>
                  </a:cubicBezTo>
                  <a:cubicBezTo>
                    <a:pt x="116" y="66"/>
                    <a:pt x="117" y="86"/>
                    <a:pt x="114" y="106"/>
                  </a:cubicBezTo>
                  <a:cubicBezTo>
                    <a:pt x="110" y="140"/>
                    <a:pt x="92" y="154"/>
                    <a:pt x="56" y="154"/>
                  </a:cubicBezTo>
                  <a:cubicBezTo>
                    <a:pt x="37" y="154"/>
                    <a:pt x="19" y="154"/>
                    <a:pt x="0" y="154"/>
                  </a:cubicBezTo>
                  <a:cubicBezTo>
                    <a:pt x="0" y="103"/>
                    <a:pt x="0" y="52"/>
                    <a:pt x="0" y="1"/>
                  </a:cubicBezTo>
                  <a:close/>
                  <a:moveTo>
                    <a:pt x="31" y="27"/>
                  </a:moveTo>
                  <a:cubicBezTo>
                    <a:pt x="31" y="62"/>
                    <a:pt x="31" y="94"/>
                    <a:pt x="31" y="127"/>
                  </a:cubicBezTo>
                  <a:cubicBezTo>
                    <a:pt x="40" y="127"/>
                    <a:pt x="48" y="127"/>
                    <a:pt x="57" y="126"/>
                  </a:cubicBezTo>
                  <a:cubicBezTo>
                    <a:pt x="71" y="125"/>
                    <a:pt x="81" y="119"/>
                    <a:pt x="82" y="104"/>
                  </a:cubicBezTo>
                  <a:cubicBezTo>
                    <a:pt x="84" y="86"/>
                    <a:pt x="83" y="67"/>
                    <a:pt x="82" y="49"/>
                  </a:cubicBezTo>
                  <a:cubicBezTo>
                    <a:pt x="82" y="40"/>
                    <a:pt x="77" y="32"/>
                    <a:pt x="67" y="30"/>
                  </a:cubicBezTo>
                  <a:cubicBezTo>
                    <a:pt x="56" y="28"/>
                    <a:pt x="44" y="28"/>
                    <a:pt x="31" y="2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 name="Freeform 6">
              <a:extLst>
                <a:ext uri="{FF2B5EF4-FFF2-40B4-BE49-F238E27FC236}">
                  <a16:creationId xmlns:a16="http://schemas.microsoft.com/office/drawing/2014/main" id="{D32A338B-71C0-4276-82D9-611B426056BD}"/>
                </a:ext>
              </a:extLst>
            </p:cNvPr>
            <p:cNvSpPr>
              <a:spLocks/>
            </p:cNvSpPr>
            <p:nvPr/>
          </p:nvSpPr>
          <p:spPr bwMode="auto">
            <a:xfrm>
              <a:off x="6375401" y="2511425"/>
              <a:ext cx="1330325" cy="1620838"/>
            </a:xfrm>
            <a:custGeom>
              <a:avLst/>
              <a:gdLst>
                <a:gd name="T0" fmla="*/ 521 w 557"/>
                <a:gd name="T1" fmla="*/ 437 h 680"/>
                <a:gd name="T2" fmla="*/ 465 w 557"/>
                <a:gd name="T3" fmla="*/ 515 h 680"/>
                <a:gd name="T4" fmla="*/ 493 w 557"/>
                <a:gd name="T5" fmla="*/ 532 h 680"/>
                <a:gd name="T6" fmla="*/ 544 w 557"/>
                <a:gd name="T7" fmla="*/ 536 h 680"/>
                <a:gd name="T8" fmla="*/ 546 w 557"/>
                <a:gd name="T9" fmla="*/ 551 h 680"/>
                <a:gd name="T10" fmla="*/ 376 w 557"/>
                <a:gd name="T11" fmla="*/ 593 h 680"/>
                <a:gd name="T12" fmla="*/ 330 w 557"/>
                <a:gd name="T13" fmla="*/ 635 h 680"/>
                <a:gd name="T14" fmla="*/ 284 w 557"/>
                <a:gd name="T15" fmla="*/ 637 h 680"/>
                <a:gd name="T16" fmla="*/ 150 w 557"/>
                <a:gd name="T17" fmla="*/ 680 h 680"/>
                <a:gd name="T18" fmla="*/ 178 w 557"/>
                <a:gd name="T19" fmla="*/ 540 h 680"/>
                <a:gd name="T20" fmla="*/ 39 w 557"/>
                <a:gd name="T21" fmla="*/ 298 h 680"/>
                <a:gd name="T22" fmla="*/ 3 w 557"/>
                <a:gd name="T23" fmla="*/ 262 h 680"/>
                <a:gd name="T24" fmla="*/ 106 w 557"/>
                <a:gd name="T25" fmla="*/ 30 h 680"/>
                <a:gd name="T26" fmla="*/ 125 w 557"/>
                <a:gd name="T27" fmla="*/ 18 h 680"/>
                <a:gd name="T28" fmla="*/ 132 w 557"/>
                <a:gd name="T29" fmla="*/ 72 h 680"/>
                <a:gd name="T30" fmla="*/ 154 w 557"/>
                <a:gd name="T31" fmla="*/ 107 h 680"/>
                <a:gd name="T32" fmla="*/ 279 w 557"/>
                <a:gd name="T33" fmla="*/ 39 h 680"/>
                <a:gd name="T34" fmla="*/ 425 w 557"/>
                <a:gd name="T35" fmla="*/ 0 h 680"/>
                <a:gd name="T36" fmla="*/ 428 w 557"/>
                <a:gd name="T37" fmla="*/ 11 h 680"/>
                <a:gd name="T38" fmla="*/ 313 w 557"/>
                <a:gd name="T39" fmla="*/ 171 h 680"/>
                <a:gd name="T40" fmla="*/ 334 w 557"/>
                <a:gd name="T41" fmla="*/ 201 h 680"/>
                <a:gd name="T42" fmla="*/ 398 w 557"/>
                <a:gd name="T43" fmla="*/ 189 h 680"/>
                <a:gd name="T44" fmla="*/ 411 w 557"/>
                <a:gd name="T45" fmla="*/ 200 h 680"/>
                <a:gd name="T46" fmla="*/ 349 w 557"/>
                <a:gd name="T47" fmla="*/ 249 h 680"/>
                <a:gd name="T48" fmla="*/ 252 w 557"/>
                <a:gd name="T49" fmla="*/ 428 h 680"/>
                <a:gd name="T50" fmla="*/ 280 w 557"/>
                <a:gd name="T51" fmla="*/ 440 h 680"/>
                <a:gd name="T52" fmla="*/ 388 w 557"/>
                <a:gd name="T53" fmla="*/ 382 h 680"/>
                <a:gd name="T54" fmla="*/ 408 w 557"/>
                <a:gd name="T55" fmla="*/ 375 h 680"/>
                <a:gd name="T56" fmla="*/ 398 w 557"/>
                <a:gd name="T57" fmla="*/ 413 h 680"/>
                <a:gd name="T58" fmla="*/ 401 w 557"/>
                <a:gd name="T59" fmla="*/ 435 h 680"/>
                <a:gd name="T60" fmla="*/ 515 w 557"/>
                <a:gd name="T61" fmla="*/ 394 h 680"/>
                <a:gd name="T62" fmla="*/ 557 w 557"/>
                <a:gd name="T63" fmla="*/ 383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7" h="680">
                  <a:moveTo>
                    <a:pt x="557" y="392"/>
                  </a:moveTo>
                  <a:cubicBezTo>
                    <a:pt x="549" y="410"/>
                    <a:pt x="533" y="422"/>
                    <a:pt x="521" y="437"/>
                  </a:cubicBezTo>
                  <a:cubicBezTo>
                    <a:pt x="505" y="455"/>
                    <a:pt x="490" y="473"/>
                    <a:pt x="475" y="492"/>
                  </a:cubicBezTo>
                  <a:cubicBezTo>
                    <a:pt x="470" y="499"/>
                    <a:pt x="467" y="507"/>
                    <a:pt x="465" y="515"/>
                  </a:cubicBezTo>
                  <a:cubicBezTo>
                    <a:pt x="462" y="524"/>
                    <a:pt x="466" y="530"/>
                    <a:pt x="475" y="531"/>
                  </a:cubicBezTo>
                  <a:cubicBezTo>
                    <a:pt x="481" y="532"/>
                    <a:pt x="487" y="532"/>
                    <a:pt x="493" y="532"/>
                  </a:cubicBezTo>
                  <a:cubicBezTo>
                    <a:pt x="507" y="533"/>
                    <a:pt x="521" y="533"/>
                    <a:pt x="535" y="534"/>
                  </a:cubicBezTo>
                  <a:cubicBezTo>
                    <a:pt x="538" y="534"/>
                    <a:pt x="541" y="535"/>
                    <a:pt x="544" y="536"/>
                  </a:cubicBezTo>
                  <a:cubicBezTo>
                    <a:pt x="547" y="538"/>
                    <a:pt x="551" y="540"/>
                    <a:pt x="552" y="543"/>
                  </a:cubicBezTo>
                  <a:cubicBezTo>
                    <a:pt x="552" y="545"/>
                    <a:pt x="549" y="549"/>
                    <a:pt x="546" y="551"/>
                  </a:cubicBezTo>
                  <a:cubicBezTo>
                    <a:pt x="536" y="556"/>
                    <a:pt x="525" y="561"/>
                    <a:pt x="514" y="564"/>
                  </a:cubicBezTo>
                  <a:cubicBezTo>
                    <a:pt x="468" y="574"/>
                    <a:pt x="422" y="585"/>
                    <a:pt x="376" y="593"/>
                  </a:cubicBezTo>
                  <a:cubicBezTo>
                    <a:pt x="349" y="598"/>
                    <a:pt x="321" y="600"/>
                    <a:pt x="293" y="603"/>
                  </a:cubicBezTo>
                  <a:cubicBezTo>
                    <a:pt x="299" y="618"/>
                    <a:pt x="313" y="627"/>
                    <a:pt x="330" y="635"/>
                  </a:cubicBezTo>
                  <a:cubicBezTo>
                    <a:pt x="325" y="638"/>
                    <a:pt x="321" y="641"/>
                    <a:pt x="317" y="641"/>
                  </a:cubicBezTo>
                  <a:cubicBezTo>
                    <a:pt x="306" y="641"/>
                    <a:pt x="294" y="641"/>
                    <a:pt x="284" y="637"/>
                  </a:cubicBezTo>
                  <a:cubicBezTo>
                    <a:pt x="257" y="627"/>
                    <a:pt x="232" y="632"/>
                    <a:pt x="208" y="645"/>
                  </a:cubicBezTo>
                  <a:cubicBezTo>
                    <a:pt x="188" y="655"/>
                    <a:pt x="169" y="668"/>
                    <a:pt x="150" y="680"/>
                  </a:cubicBezTo>
                  <a:cubicBezTo>
                    <a:pt x="152" y="672"/>
                    <a:pt x="156" y="664"/>
                    <a:pt x="159" y="656"/>
                  </a:cubicBezTo>
                  <a:cubicBezTo>
                    <a:pt x="172" y="618"/>
                    <a:pt x="181" y="580"/>
                    <a:pt x="178" y="540"/>
                  </a:cubicBezTo>
                  <a:cubicBezTo>
                    <a:pt x="175" y="494"/>
                    <a:pt x="161" y="452"/>
                    <a:pt x="138" y="413"/>
                  </a:cubicBezTo>
                  <a:cubicBezTo>
                    <a:pt x="112" y="368"/>
                    <a:pt x="78" y="331"/>
                    <a:pt x="39" y="298"/>
                  </a:cubicBezTo>
                  <a:cubicBezTo>
                    <a:pt x="29" y="289"/>
                    <a:pt x="18" y="282"/>
                    <a:pt x="8" y="275"/>
                  </a:cubicBezTo>
                  <a:cubicBezTo>
                    <a:pt x="2" y="271"/>
                    <a:pt x="0" y="268"/>
                    <a:pt x="3" y="262"/>
                  </a:cubicBezTo>
                  <a:cubicBezTo>
                    <a:pt x="16" y="229"/>
                    <a:pt x="27" y="196"/>
                    <a:pt x="41" y="164"/>
                  </a:cubicBezTo>
                  <a:cubicBezTo>
                    <a:pt x="62" y="119"/>
                    <a:pt x="84" y="74"/>
                    <a:pt x="106" y="30"/>
                  </a:cubicBezTo>
                  <a:cubicBezTo>
                    <a:pt x="107" y="28"/>
                    <a:pt x="108" y="25"/>
                    <a:pt x="109" y="24"/>
                  </a:cubicBezTo>
                  <a:cubicBezTo>
                    <a:pt x="114" y="22"/>
                    <a:pt x="120" y="18"/>
                    <a:pt x="125" y="18"/>
                  </a:cubicBezTo>
                  <a:cubicBezTo>
                    <a:pt x="127" y="18"/>
                    <a:pt x="132" y="25"/>
                    <a:pt x="132" y="29"/>
                  </a:cubicBezTo>
                  <a:cubicBezTo>
                    <a:pt x="132" y="43"/>
                    <a:pt x="131" y="58"/>
                    <a:pt x="132" y="72"/>
                  </a:cubicBezTo>
                  <a:cubicBezTo>
                    <a:pt x="132" y="80"/>
                    <a:pt x="132" y="88"/>
                    <a:pt x="133" y="95"/>
                  </a:cubicBezTo>
                  <a:cubicBezTo>
                    <a:pt x="135" y="107"/>
                    <a:pt x="143" y="112"/>
                    <a:pt x="154" y="107"/>
                  </a:cubicBezTo>
                  <a:cubicBezTo>
                    <a:pt x="164" y="103"/>
                    <a:pt x="173" y="97"/>
                    <a:pt x="181" y="91"/>
                  </a:cubicBezTo>
                  <a:cubicBezTo>
                    <a:pt x="211" y="68"/>
                    <a:pt x="245" y="53"/>
                    <a:pt x="279" y="39"/>
                  </a:cubicBezTo>
                  <a:cubicBezTo>
                    <a:pt x="320" y="23"/>
                    <a:pt x="361" y="8"/>
                    <a:pt x="405" y="1"/>
                  </a:cubicBezTo>
                  <a:cubicBezTo>
                    <a:pt x="411" y="0"/>
                    <a:pt x="418" y="0"/>
                    <a:pt x="425" y="0"/>
                  </a:cubicBezTo>
                  <a:cubicBezTo>
                    <a:pt x="427" y="0"/>
                    <a:pt x="430" y="3"/>
                    <a:pt x="432" y="4"/>
                  </a:cubicBezTo>
                  <a:cubicBezTo>
                    <a:pt x="430" y="6"/>
                    <a:pt x="430" y="9"/>
                    <a:pt x="428" y="11"/>
                  </a:cubicBezTo>
                  <a:cubicBezTo>
                    <a:pt x="404" y="28"/>
                    <a:pt x="381" y="47"/>
                    <a:pt x="361" y="69"/>
                  </a:cubicBezTo>
                  <a:cubicBezTo>
                    <a:pt x="336" y="99"/>
                    <a:pt x="320" y="133"/>
                    <a:pt x="313" y="171"/>
                  </a:cubicBezTo>
                  <a:cubicBezTo>
                    <a:pt x="312" y="175"/>
                    <a:pt x="312" y="179"/>
                    <a:pt x="313" y="183"/>
                  </a:cubicBezTo>
                  <a:cubicBezTo>
                    <a:pt x="315" y="195"/>
                    <a:pt x="322" y="202"/>
                    <a:pt x="334" y="201"/>
                  </a:cubicBezTo>
                  <a:cubicBezTo>
                    <a:pt x="342" y="200"/>
                    <a:pt x="349" y="198"/>
                    <a:pt x="357" y="196"/>
                  </a:cubicBezTo>
                  <a:cubicBezTo>
                    <a:pt x="371" y="194"/>
                    <a:pt x="385" y="191"/>
                    <a:pt x="398" y="189"/>
                  </a:cubicBezTo>
                  <a:cubicBezTo>
                    <a:pt x="401" y="188"/>
                    <a:pt x="404" y="189"/>
                    <a:pt x="407" y="190"/>
                  </a:cubicBezTo>
                  <a:cubicBezTo>
                    <a:pt x="412" y="191"/>
                    <a:pt x="414" y="195"/>
                    <a:pt x="411" y="200"/>
                  </a:cubicBezTo>
                  <a:cubicBezTo>
                    <a:pt x="409" y="204"/>
                    <a:pt x="406" y="208"/>
                    <a:pt x="402" y="211"/>
                  </a:cubicBezTo>
                  <a:cubicBezTo>
                    <a:pt x="385" y="224"/>
                    <a:pt x="367" y="237"/>
                    <a:pt x="349" y="249"/>
                  </a:cubicBezTo>
                  <a:cubicBezTo>
                    <a:pt x="308" y="276"/>
                    <a:pt x="281" y="312"/>
                    <a:pt x="268" y="359"/>
                  </a:cubicBezTo>
                  <a:cubicBezTo>
                    <a:pt x="261" y="382"/>
                    <a:pt x="257" y="405"/>
                    <a:pt x="252" y="428"/>
                  </a:cubicBezTo>
                  <a:cubicBezTo>
                    <a:pt x="250" y="434"/>
                    <a:pt x="253" y="438"/>
                    <a:pt x="258" y="439"/>
                  </a:cubicBezTo>
                  <a:cubicBezTo>
                    <a:pt x="265" y="440"/>
                    <a:pt x="273" y="442"/>
                    <a:pt x="280" y="440"/>
                  </a:cubicBezTo>
                  <a:cubicBezTo>
                    <a:pt x="294" y="436"/>
                    <a:pt x="308" y="431"/>
                    <a:pt x="321" y="424"/>
                  </a:cubicBezTo>
                  <a:cubicBezTo>
                    <a:pt x="344" y="411"/>
                    <a:pt x="365" y="396"/>
                    <a:pt x="388" y="382"/>
                  </a:cubicBezTo>
                  <a:cubicBezTo>
                    <a:pt x="391" y="380"/>
                    <a:pt x="395" y="377"/>
                    <a:pt x="400" y="375"/>
                  </a:cubicBezTo>
                  <a:cubicBezTo>
                    <a:pt x="402" y="374"/>
                    <a:pt x="407" y="373"/>
                    <a:pt x="408" y="375"/>
                  </a:cubicBezTo>
                  <a:cubicBezTo>
                    <a:pt x="410" y="376"/>
                    <a:pt x="411" y="381"/>
                    <a:pt x="410" y="384"/>
                  </a:cubicBezTo>
                  <a:cubicBezTo>
                    <a:pt x="406" y="393"/>
                    <a:pt x="402" y="403"/>
                    <a:pt x="398" y="413"/>
                  </a:cubicBezTo>
                  <a:cubicBezTo>
                    <a:pt x="396" y="416"/>
                    <a:pt x="394" y="418"/>
                    <a:pt x="393" y="421"/>
                  </a:cubicBezTo>
                  <a:cubicBezTo>
                    <a:pt x="389" y="430"/>
                    <a:pt x="392" y="435"/>
                    <a:pt x="401" y="435"/>
                  </a:cubicBezTo>
                  <a:cubicBezTo>
                    <a:pt x="409" y="435"/>
                    <a:pt x="417" y="434"/>
                    <a:pt x="424" y="431"/>
                  </a:cubicBezTo>
                  <a:cubicBezTo>
                    <a:pt x="454" y="419"/>
                    <a:pt x="485" y="407"/>
                    <a:pt x="515" y="394"/>
                  </a:cubicBezTo>
                  <a:cubicBezTo>
                    <a:pt x="523" y="391"/>
                    <a:pt x="530" y="387"/>
                    <a:pt x="538" y="383"/>
                  </a:cubicBezTo>
                  <a:cubicBezTo>
                    <a:pt x="544" y="381"/>
                    <a:pt x="550" y="378"/>
                    <a:pt x="557" y="383"/>
                  </a:cubicBezTo>
                  <a:cubicBezTo>
                    <a:pt x="557" y="386"/>
                    <a:pt x="557" y="389"/>
                    <a:pt x="557" y="392"/>
                  </a:cubicBezTo>
                  <a:close/>
                </a:path>
              </a:pathLst>
            </a:custGeom>
            <a:solidFill>
              <a:srgbClr val="EC2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 name="Freeform 7">
              <a:extLst>
                <a:ext uri="{FF2B5EF4-FFF2-40B4-BE49-F238E27FC236}">
                  <a16:creationId xmlns:a16="http://schemas.microsoft.com/office/drawing/2014/main" id="{F1D778DD-024F-4160-9F13-C136F7126EF6}"/>
                </a:ext>
              </a:extLst>
            </p:cNvPr>
            <p:cNvSpPr>
              <a:spLocks noEditPoints="1"/>
            </p:cNvSpPr>
            <p:nvPr/>
          </p:nvSpPr>
          <p:spPr bwMode="auto">
            <a:xfrm>
              <a:off x="4484688" y="3722688"/>
              <a:ext cx="279400" cy="366713"/>
            </a:xfrm>
            <a:custGeom>
              <a:avLst/>
              <a:gdLst>
                <a:gd name="T0" fmla="*/ 0 w 117"/>
                <a:gd name="T1" fmla="*/ 1 h 154"/>
                <a:gd name="T2" fmla="*/ 70 w 117"/>
                <a:gd name="T3" fmla="*/ 3 h 154"/>
                <a:gd name="T4" fmla="*/ 115 w 117"/>
                <a:gd name="T5" fmla="*/ 46 h 154"/>
                <a:gd name="T6" fmla="*/ 115 w 117"/>
                <a:gd name="T7" fmla="*/ 106 h 154"/>
                <a:gd name="T8" fmla="*/ 56 w 117"/>
                <a:gd name="T9" fmla="*/ 154 h 154"/>
                <a:gd name="T10" fmla="*/ 0 w 117"/>
                <a:gd name="T11" fmla="*/ 154 h 154"/>
                <a:gd name="T12" fmla="*/ 0 w 117"/>
                <a:gd name="T13" fmla="*/ 1 h 154"/>
                <a:gd name="T14" fmla="*/ 32 w 117"/>
                <a:gd name="T15" fmla="*/ 27 h 154"/>
                <a:gd name="T16" fmla="*/ 32 w 117"/>
                <a:gd name="T17" fmla="*/ 127 h 154"/>
                <a:gd name="T18" fmla="*/ 57 w 117"/>
                <a:gd name="T19" fmla="*/ 126 h 154"/>
                <a:gd name="T20" fmla="*/ 82 w 117"/>
                <a:gd name="T21" fmla="*/ 104 h 154"/>
                <a:gd name="T22" fmla="*/ 83 w 117"/>
                <a:gd name="T23" fmla="*/ 49 h 154"/>
                <a:gd name="T24" fmla="*/ 68 w 117"/>
                <a:gd name="T25" fmla="*/ 30 h 154"/>
                <a:gd name="T26" fmla="*/ 32 w 117"/>
                <a:gd name="T27" fmla="*/ 2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154">
                  <a:moveTo>
                    <a:pt x="0" y="1"/>
                  </a:moveTo>
                  <a:cubicBezTo>
                    <a:pt x="24" y="2"/>
                    <a:pt x="47" y="0"/>
                    <a:pt x="70" y="3"/>
                  </a:cubicBezTo>
                  <a:cubicBezTo>
                    <a:pt x="99" y="5"/>
                    <a:pt x="112" y="18"/>
                    <a:pt x="115" y="46"/>
                  </a:cubicBezTo>
                  <a:cubicBezTo>
                    <a:pt x="117" y="66"/>
                    <a:pt x="117" y="86"/>
                    <a:pt x="115" y="106"/>
                  </a:cubicBezTo>
                  <a:cubicBezTo>
                    <a:pt x="110" y="140"/>
                    <a:pt x="93" y="154"/>
                    <a:pt x="56" y="154"/>
                  </a:cubicBezTo>
                  <a:cubicBezTo>
                    <a:pt x="38" y="154"/>
                    <a:pt x="19" y="154"/>
                    <a:pt x="0" y="154"/>
                  </a:cubicBezTo>
                  <a:cubicBezTo>
                    <a:pt x="0" y="103"/>
                    <a:pt x="0" y="52"/>
                    <a:pt x="0" y="1"/>
                  </a:cubicBezTo>
                  <a:close/>
                  <a:moveTo>
                    <a:pt x="32" y="27"/>
                  </a:moveTo>
                  <a:cubicBezTo>
                    <a:pt x="32" y="62"/>
                    <a:pt x="32" y="94"/>
                    <a:pt x="32" y="127"/>
                  </a:cubicBezTo>
                  <a:cubicBezTo>
                    <a:pt x="41" y="127"/>
                    <a:pt x="49" y="127"/>
                    <a:pt x="57" y="126"/>
                  </a:cubicBezTo>
                  <a:cubicBezTo>
                    <a:pt x="72" y="125"/>
                    <a:pt x="81" y="119"/>
                    <a:pt x="82" y="104"/>
                  </a:cubicBezTo>
                  <a:cubicBezTo>
                    <a:pt x="84" y="86"/>
                    <a:pt x="84" y="67"/>
                    <a:pt x="83" y="49"/>
                  </a:cubicBezTo>
                  <a:cubicBezTo>
                    <a:pt x="82" y="40"/>
                    <a:pt x="77" y="32"/>
                    <a:pt x="68" y="30"/>
                  </a:cubicBezTo>
                  <a:cubicBezTo>
                    <a:pt x="56" y="28"/>
                    <a:pt x="44" y="28"/>
                    <a:pt x="32" y="2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 name="Freeform 8">
              <a:extLst>
                <a:ext uri="{FF2B5EF4-FFF2-40B4-BE49-F238E27FC236}">
                  <a16:creationId xmlns:a16="http://schemas.microsoft.com/office/drawing/2014/main" id="{9B465B60-CC8A-4675-82C4-F0E9A5B0F75F}"/>
                </a:ext>
              </a:extLst>
            </p:cNvPr>
            <p:cNvSpPr>
              <a:spLocks/>
            </p:cNvSpPr>
            <p:nvPr/>
          </p:nvSpPr>
          <p:spPr bwMode="auto">
            <a:xfrm>
              <a:off x="5437188" y="1668463"/>
              <a:ext cx="1344613" cy="3522663"/>
            </a:xfrm>
            <a:custGeom>
              <a:avLst/>
              <a:gdLst>
                <a:gd name="T0" fmla="*/ 157 w 563"/>
                <a:gd name="T1" fmla="*/ 1477 h 1478"/>
                <a:gd name="T2" fmla="*/ 171 w 563"/>
                <a:gd name="T3" fmla="*/ 1454 h 1478"/>
                <a:gd name="T4" fmla="*/ 227 w 563"/>
                <a:gd name="T5" fmla="*/ 1377 h 1478"/>
                <a:gd name="T6" fmla="*/ 336 w 563"/>
                <a:gd name="T7" fmla="*/ 1218 h 1478"/>
                <a:gd name="T8" fmla="*/ 395 w 563"/>
                <a:gd name="T9" fmla="*/ 1118 h 1478"/>
                <a:gd name="T10" fmla="*/ 458 w 563"/>
                <a:gd name="T11" fmla="*/ 967 h 1478"/>
                <a:gd name="T12" fmla="*/ 460 w 563"/>
                <a:gd name="T13" fmla="*/ 862 h 1478"/>
                <a:gd name="T14" fmla="*/ 373 w 563"/>
                <a:gd name="T15" fmla="*/ 751 h 1478"/>
                <a:gd name="T16" fmla="*/ 280 w 563"/>
                <a:gd name="T17" fmla="*/ 709 h 1478"/>
                <a:gd name="T18" fmla="*/ 201 w 563"/>
                <a:gd name="T19" fmla="*/ 674 h 1478"/>
                <a:gd name="T20" fmla="*/ 172 w 563"/>
                <a:gd name="T21" fmla="*/ 650 h 1478"/>
                <a:gd name="T22" fmla="*/ 167 w 563"/>
                <a:gd name="T23" fmla="*/ 565 h 1478"/>
                <a:gd name="T24" fmla="*/ 205 w 563"/>
                <a:gd name="T25" fmla="*/ 524 h 1478"/>
                <a:gd name="T26" fmla="*/ 281 w 563"/>
                <a:gd name="T27" fmla="*/ 388 h 1478"/>
                <a:gd name="T28" fmla="*/ 268 w 563"/>
                <a:gd name="T29" fmla="*/ 310 h 1478"/>
                <a:gd name="T30" fmla="*/ 212 w 563"/>
                <a:gd name="T31" fmla="*/ 273 h 1478"/>
                <a:gd name="T32" fmla="*/ 127 w 563"/>
                <a:gd name="T33" fmla="*/ 253 h 1478"/>
                <a:gd name="T34" fmla="*/ 63 w 563"/>
                <a:gd name="T35" fmla="*/ 234 h 1478"/>
                <a:gd name="T36" fmla="*/ 2 w 563"/>
                <a:gd name="T37" fmla="*/ 148 h 1478"/>
                <a:gd name="T38" fmla="*/ 7 w 563"/>
                <a:gd name="T39" fmla="*/ 97 h 1478"/>
                <a:gd name="T40" fmla="*/ 49 w 563"/>
                <a:gd name="T41" fmla="*/ 7 h 1478"/>
                <a:gd name="T42" fmla="*/ 55 w 563"/>
                <a:gd name="T43" fmla="*/ 0 h 1478"/>
                <a:gd name="T44" fmla="*/ 60 w 563"/>
                <a:gd name="T45" fmla="*/ 39 h 1478"/>
                <a:gd name="T46" fmla="*/ 72 w 563"/>
                <a:gd name="T47" fmla="*/ 109 h 1478"/>
                <a:gd name="T48" fmla="*/ 124 w 563"/>
                <a:gd name="T49" fmla="*/ 175 h 1478"/>
                <a:gd name="T50" fmla="*/ 208 w 563"/>
                <a:gd name="T51" fmla="*/ 201 h 1478"/>
                <a:gd name="T52" fmla="*/ 307 w 563"/>
                <a:gd name="T53" fmla="*/ 225 h 1478"/>
                <a:gd name="T54" fmla="*/ 383 w 563"/>
                <a:gd name="T55" fmla="*/ 321 h 1478"/>
                <a:gd name="T56" fmla="*/ 367 w 563"/>
                <a:gd name="T57" fmla="*/ 411 h 1478"/>
                <a:gd name="T58" fmla="*/ 327 w 563"/>
                <a:gd name="T59" fmla="*/ 464 h 1478"/>
                <a:gd name="T60" fmla="*/ 279 w 563"/>
                <a:gd name="T61" fmla="*/ 523 h 1478"/>
                <a:gd name="T62" fmla="*/ 292 w 563"/>
                <a:gd name="T63" fmla="*/ 583 h 1478"/>
                <a:gd name="T64" fmla="*/ 343 w 563"/>
                <a:gd name="T65" fmla="*/ 609 h 1478"/>
                <a:gd name="T66" fmla="*/ 448 w 563"/>
                <a:gd name="T67" fmla="*/ 681 h 1478"/>
                <a:gd name="T68" fmla="*/ 518 w 563"/>
                <a:gd name="T69" fmla="*/ 766 h 1478"/>
                <a:gd name="T70" fmla="*/ 561 w 563"/>
                <a:gd name="T71" fmla="*/ 919 h 1478"/>
                <a:gd name="T72" fmla="*/ 535 w 563"/>
                <a:gd name="T73" fmla="*/ 1021 h 1478"/>
                <a:gd name="T74" fmla="*/ 443 w 563"/>
                <a:gd name="T75" fmla="*/ 1179 h 1478"/>
                <a:gd name="T76" fmla="*/ 281 w 563"/>
                <a:gd name="T77" fmla="*/ 1369 h 1478"/>
                <a:gd name="T78" fmla="*/ 164 w 563"/>
                <a:gd name="T79" fmla="*/ 1473 h 1478"/>
                <a:gd name="T80" fmla="*/ 158 w 563"/>
                <a:gd name="T81" fmla="*/ 1478 h 1478"/>
                <a:gd name="T82" fmla="*/ 157 w 563"/>
                <a:gd name="T83" fmla="*/ 1477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3" h="1478">
                  <a:moveTo>
                    <a:pt x="157" y="1477"/>
                  </a:moveTo>
                  <a:cubicBezTo>
                    <a:pt x="161" y="1469"/>
                    <a:pt x="166" y="1461"/>
                    <a:pt x="171" y="1454"/>
                  </a:cubicBezTo>
                  <a:cubicBezTo>
                    <a:pt x="189" y="1428"/>
                    <a:pt x="207" y="1402"/>
                    <a:pt x="227" y="1377"/>
                  </a:cubicBezTo>
                  <a:cubicBezTo>
                    <a:pt x="267" y="1326"/>
                    <a:pt x="303" y="1273"/>
                    <a:pt x="336" y="1218"/>
                  </a:cubicBezTo>
                  <a:cubicBezTo>
                    <a:pt x="356" y="1185"/>
                    <a:pt x="377" y="1152"/>
                    <a:pt x="395" y="1118"/>
                  </a:cubicBezTo>
                  <a:cubicBezTo>
                    <a:pt x="422" y="1070"/>
                    <a:pt x="445" y="1021"/>
                    <a:pt x="458" y="967"/>
                  </a:cubicBezTo>
                  <a:cubicBezTo>
                    <a:pt x="466" y="932"/>
                    <a:pt x="471" y="897"/>
                    <a:pt x="460" y="862"/>
                  </a:cubicBezTo>
                  <a:cubicBezTo>
                    <a:pt x="446" y="813"/>
                    <a:pt x="415" y="777"/>
                    <a:pt x="373" y="751"/>
                  </a:cubicBezTo>
                  <a:cubicBezTo>
                    <a:pt x="344" y="733"/>
                    <a:pt x="312" y="721"/>
                    <a:pt x="280" y="709"/>
                  </a:cubicBezTo>
                  <a:cubicBezTo>
                    <a:pt x="253" y="699"/>
                    <a:pt x="226" y="689"/>
                    <a:pt x="201" y="674"/>
                  </a:cubicBezTo>
                  <a:cubicBezTo>
                    <a:pt x="191" y="667"/>
                    <a:pt x="181" y="659"/>
                    <a:pt x="172" y="650"/>
                  </a:cubicBezTo>
                  <a:cubicBezTo>
                    <a:pt x="145" y="625"/>
                    <a:pt x="145" y="592"/>
                    <a:pt x="167" y="565"/>
                  </a:cubicBezTo>
                  <a:cubicBezTo>
                    <a:pt x="178" y="550"/>
                    <a:pt x="192" y="537"/>
                    <a:pt x="205" y="524"/>
                  </a:cubicBezTo>
                  <a:cubicBezTo>
                    <a:pt x="242" y="485"/>
                    <a:pt x="271" y="441"/>
                    <a:pt x="281" y="388"/>
                  </a:cubicBezTo>
                  <a:cubicBezTo>
                    <a:pt x="286" y="360"/>
                    <a:pt x="284" y="333"/>
                    <a:pt x="268" y="310"/>
                  </a:cubicBezTo>
                  <a:cubicBezTo>
                    <a:pt x="254" y="290"/>
                    <a:pt x="234" y="279"/>
                    <a:pt x="212" y="273"/>
                  </a:cubicBezTo>
                  <a:cubicBezTo>
                    <a:pt x="184" y="265"/>
                    <a:pt x="155" y="260"/>
                    <a:pt x="127" y="253"/>
                  </a:cubicBezTo>
                  <a:cubicBezTo>
                    <a:pt x="105" y="248"/>
                    <a:pt x="83" y="245"/>
                    <a:pt x="63" y="234"/>
                  </a:cubicBezTo>
                  <a:cubicBezTo>
                    <a:pt x="29" y="215"/>
                    <a:pt x="7" y="187"/>
                    <a:pt x="2" y="148"/>
                  </a:cubicBezTo>
                  <a:cubicBezTo>
                    <a:pt x="0" y="130"/>
                    <a:pt x="2" y="113"/>
                    <a:pt x="7" y="97"/>
                  </a:cubicBezTo>
                  <a:cubicBezTo>
                    <a:pt x="16" y="65"/>
                    <a:pt x="28" y="34"/>
                    <a:pt x="49" y="7"/>
                  </a:cubicBezTo>
                  <a:cubicBezTo>
                    <a:pt x="50" y="5"/>
                    <a:pt x="52" y="3"/>
                    <a:pt x="55" y="0"/>
                  </a:cubicBezTo>
                  <a:cubicBezTo>
                    <a:pt x="57" y="14"/>
                    <a:pt x="58" y="27"/>
                    <a:pt x="60" y="39"/>
                  </a:cubicBezTo>
                  <a:cubicBezTo>
                    <a:pt x="64" y="62"/>
                    <a:pt x="66" y="86"/>
                    <a:pt x="72" y="109"/>
                  </a:cubicBezTo>
                  <a:cubicBezTo>
                    <a:pt x="80" y="138"/>
                    <a:pt x="98" y="160"/>
                    <a:pt x="124" y="175"/>
                  </a:cubicBezTo>
                  <a:cubicBezTo>
                    <a:pt x="150" y="190"/>
                    <a:pt x="179" y="197"/>
                    <a:pt x="208" y="201"/>
                  </a:cubicBezTo>
                  <a:cubicBezTo>
                    <a:pt x="241" y="207"/>
                    <a:pt x="276" y="210"/>
                    <a:pt x="307" y="225"/>
                  </a:cubicBezTo>
                  <a:cubicBezTo>
                    <a:pt x="347" y="245"/>
                    <a:pt x="377" y="274"/>
                    <a:pt x="383" y="321"/>
                  </a:cubicBezTo>
                  <a:cubicBezTo>
                    <a:pt x="388" y="352"/>
                    <a:pt x="382" y="383"/>
                    <a:pt x="367" y="411"/>
                  </a:cubicBezTo>
                  <a:cubicBezTo>
                    <a:pt x="356" y="431"/>
                    <a:pt x="342" y="448"/>
                    <a:pt x="327" y="464"/>
                  </a:cubicBezTo>
                  <a:cubicBezTo>
                    <a:pt x="311" y="483"/>
                    <a:pt x="294" y="502"/>
                    <a:pt x="279" y="523"/>
                  </a:cubicBezTo>
                  <a:cubicBezTo>
                    <a:pt x="263" y="546"/>
                    <a:pt x="268" y="568"/>
                    <a:pt x="292" y="583"/>
                  </a:cubicBezTo>
                  <a:cubicBezTo>
                    <a:pt x="308" y="593"/>
                    <a:pt x="326" y="600"/>
                    <a:pt x="343" y="609"/>
                  </a:cubicBezTo>
                  <a:cubicBezTo>
                    <a:pt x="382" y="627"/>
                    <a:pt x="417" y="651"/>
                    <a:pt x="448" y="681"/>
                  </a:cubicBezTo>
                  <a:cubicBezTo>
                    <a:pt x="475" y="706"/>
                    <a:pt x="499" y="734"/>
                    <a:pt x="518" y="766"/>
                  </a:cubicBezTo>
                  <a:cubicBezTo>
                    <a:pt x="546" y="813"/>
                    <a:pt x="563" y="863"/>
                    <a:pt x="561" y="919"/>
                  </a:cubicBezTo>
                  <a:cubicBezTo>
                    <a:pt x="559" y="955"/>
                    <a:pt x="548" y="988"/>
                    <a:pt x="535" y="1021"/>
                  </a:cubicBezTo>
                  <a:cubicBezTo>
                    <a:pt x="512" y="1078"/>
                    <a:pt x="479" y="1130"/>
                    <a:pt x="443" y="1179"/>
                  </a:cubicBezTo>
                  <a:cubicBezTo>
                    <a:pt x="393" y="1246"/>
                    <a:pt x="339" y="1310"/>
                    <a:pt x="281" y="1369"/>
                  </a:cubicBezTo>
                  <a:cubicBezTo>
                    <a:pt x="244" y="1406"/>
                    <a:pt x="206" y="1441"/>
                    <a:pt x="164" y="1473"/>
                  </a:cubicBezTo>
                  <a:cubicBezTo>
                    <a:pt x="162" y="1475"/>
                    <a:pt x="160" y="1476"/>
                    <a:pt x="158" y="1478"/>
                  </a:cubicBezTo>
                  <a:cubicBezTo>
                    <a:pt x="158" y="1477"/>
                    <a:pt x="157" y="1477"/>
                    <a:pt x="157" y="147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 name="Freeform 9">
              <a:extLst>
                <a:ext uri="{FF2B5EF4-FFF2-40B4-BE49-F238E27FC236}">
                  <a16:creationId xmlns:a16="http://schemas.microsoft.com/office/drawing/2014/main" id="{C3C7BE3D-1AF1-4E29-94F2-23BF5B112465}"/>
                </a:ext>
              </a:extLst>
            </p:cNvPr>
            <p:cNvSpPr>
              <a:spLocks/>
            </p:cNvSpPr>
            <p:nvPr/>
          </p:nvSpPr>
          <p:spPr bwMode="auto">
            <a:xfrm>
              <a:off x="5919788" y="3441700"/>
              <a:ext cx="498475" cy="647700"/>
            </a:xfrm>
            <a:custGeom>
              <a:avLst/>
              <a:gdLst>
                <a:gd name="T0" fmla="*/ 159 w 209"/>
                <a:gd name="T1" fmla="*/ 272 h 272"/>
                <a:gd name="T2" fmla="*/ 144 w 209"/>
                <a:gd name="T3" fmla="*/ 121 h 272"/>
                <a:gd name="T4" fmla="*/ 115 w 209"/>
                <a:gd name="T5" fmla="*/ 81 h 272"/>
                <a:gd name="T6" fmla="*/ 72 w 209"/>
                <a:gd name="T7" fmla="*/ 66 h 272"/>
                <a:gd name="T8" fmla="*/ 6 w 209"/>
                <a:gd name="T9" fmla="*/ 27 h 272"/>
                <a:gd name="T10" fmla="*/ 23 w 209"/>
                <a:gd name="T11" fmla="*/ 0 h 272"/>
                <a:gd name="T12" fmla="*/ 64 w 209"/>
                <a:gd name="T13" fmla="*/ 9 h 272"/>
                <a:gd name="T14" fmla="*/ 157 w 209"/>
                <a:gd name="T15" fmla="*/ 62 h 272"/>
                <a:gd name="T16" fmla="*/ 199 w 209"/>
                <a:gd name="T17" fmla="*/ 186 h 272"/>
                <a:gd name="T18" fmla="*/ 165 w 209"/>
                <a:gd name="T19" fmla="*/ 265 h 272"/>
                <a:gd name="T20" fmla="*/ 159 w 209"/>
                <a:gd name="T21" fmla="*/ 27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272">
                  <a:moveTo>
                    <a:pt x="159" y="272"/>
                  </a:moveTo>
                  <a:cubicBezTo>
                    <a:pt x="172" y="219"/>
                    <a:pt x="165" y="169"/>
                    <a:pt x="144" y="121"/>
                  </a:cubicBezTo>
                  <a:cubicBezTo>
                    <a:pt x="137" y="106"/>
                    <a:pt x="128" y="92"/>
                    <a:pt x="115" y="81"/>
                  </a:cubicBezTo>
                  <a:cubicBezTo>
                    <a:pt x="103" y="70"/>
                    <a:pt x="89" y="64"/>
                    <a:pt x="72" y="66"/>
                  </a:cubicBezTo>
                  <a:cubicBezTo>
                    <a:pt x="45" y="69"/>
                    <a:pt x="16" y="52"/>
                    <a:pt x="6" y="27"/>
                  </a:cubicBezTo>
                  <a:cubicBezTo>
                    <a:pt x="0" y="11"/>
                    <a:pt x="6" y="0"/>
                    <a:pt x="23" y="0"/>
                  </a:cubicBezTo>
                  <a:cubicBezTo>
                    <a:pt x="37" y="1"/>
                    <a:pt x="51" y="4"/>
                    <a:pt x="64" y="9"/>
                  </a:cubicBezTo>
                  <a:cubicBezTo>
                    <a:pt x="98" y="21"/>
                    <a:pt x="130" y="37"/>
                    <a:pt x="157" y="62"/>
                  </a:cubicBezTo>
                  <a:cubicBezTo>
                    <a:pt x="195" y="96"/>
                    <a:pt x="209" y="137"/>
                    <a:pt x="199" y="186"/>
                  </a:cubicBezTo>
                  <a:cubicBezTo>
                    <a:pt x="194" y="215"/>
                    <a:pt x="181" y="241"/>
                    <a:pt x="165" y="265"/>
                  </a:cubicBezTo>
                  <a:cubicBezTo>
                    <a:pt x="163" y="267"/>
                    <a:pt x="162" y="269"/>
                    <a:pt x="159" y="2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Freeform 10">
              <a:extLst>
                <a:ext uri="{FF2B5EF4-FFF2-40B4-BE49-F238E27FC236}">
                  <a16:creationId xmlns:a16="http://schemas.microsoft.com/office/drawing/2014/main" id="{1A7332A9-10F7-4826-A443-04922A703DBD}"/>
                </a:ext>
              </a:extLst>
            </p:cNvPr>
            <p:cNvSpPr>
              <a:spLocks noEditPoints="1"/>
            </p:cNvSpPr>
            <p:nvPr/>
          </p:nvSpPr>
          <p:spPr bwMode="auto">
            <a:xfrm>
              <a:off x="4803776" y="3714750"/>
              <a:ext cx="311150" cy="384175"/>
            </a:xfrm>
            <a:custGeom>
              <a:avLst/>
              <a:gdLst>
                <a:gd name="T0" fmla="*/ 130 w 130"/>
                <a:gd name="T1" fmla="*/ 80 h 161"/>
                <a:gd name="T2" fmla="*/ 126 w 130"/>
                <a:gd name="T3" fmla="*/ 119 h 161"/>
                <a:gd name="T4" fmla="*/ 78 w 130"/>
                <a:gd name="T5" fmla="*/ 159 h 161"/>
                <a:gd name="T6" fmla="*/ 31 w 130"/>
                <a:gd name="T7" fmla="*/ 152 h 161"/>
                <a:gd name="T8" fmla="*/ 10 w 130"/>
                <a:gd name="T9" fmla="*/ 128 h 161"/>
                <a:gd name="T10" fmla="*/ 10 w 130"/>
                <a:gd name="T11" fmla="*/ 34 h 161"/>
                <a:gd name="T12" fmla="*/ 42 w 130"/>
                <a:gd name="T13" fmla="*/ 5 h 161"/>
                <a:gd name="T14" fmla="*/ 87 w 130"/>
                <a:gd name="T15" fmla="*/ 3 h 161"/>
                <a:gd name="T16" fmla="*/ 124 w 130"/>
                <a:gd name="T17" fmla="*/ 38 h 161"/>
                <a:gd name="T18" fmla="*/ 130 w 130"/>
                <a:gd name="T19" fmla="*/ 80 h 161"/>
                <a:gd name="T20" fmla="*/ 98 w 130"/>
                <a:gd name="T21" fmla="*/ 81 h 161"/>
                <a:gd name="T22" fmla="*/ 91 w 130"/>
                <a:gd name="T23" fmla="*/ 43 h 161"/>
                <a:gd name="T24" fmla="*/ 83 w 130"/>
                <a:gd name="T25" fmla="*/ 33 h 161"/>
                <a:gd name="T26" fmla="*/ 39 w 130"/>
                <a:gd name="T27" fmla="*/ 50 h 161"/>
                <a:gd name="T28" fmla="*/ 38 w 130"/>
                <a:gd name="T29" fmla="*/ 108 h 161"/>
                <a:gd name="T30" fmla="*/ 82 w 130"/>
                <a:gd name="T31" fmla="*/ 129 h 161"/>
                <a:gd name="T32" fmla="*/ 91 w 130"/>
                <a:gd name="T33" fmla="*/ 119 h 161"/>
                <a:gd name="T34" fmla="*/ 98 w 130"/>
                <a:gd name="T35" fmla="*/ 8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 h="161">
                  <a:moveTo>
                    <a:pt x="130" y="80"/>
                  </a:moveTo>
                  <a:cubicBezTo>
                    <a:pt x="130" y="94"/>
                    <a:pt x="129" y="107"/>
                    <a:pt x="126" y="119"/>
                  </a:cubicBezTo>
                  <a:cubicBezTo>
                    <a:pt x="120" y="144"/>
                    <a:pt x="105" y="156"/>
                    <a:pt x="78" y="159"/>
                  </a:cubicBezTo>
                  <a:cubicBezTo>
                    <a:pt x="62" y="161"/>
                    <a:pt x="46" y="160"/>
                    <a:pt x="31" y="152"/>
                  </a:cubicBezTo>
                  <a:cubicBezTo>
                    <a:pt x="20" y="147"/>
                    <a:pt x="13" y="138"/>
                    <a:pt x="10" y="128"/>
                  </a:cubicBezTo>
                  <a:cubicBezTo>
                    <a:pt x="0" y="97"/>
                    <a:pt x="0" y="65"/>
                    <a:pt x="10" y="34"/>
                  </a:cubicBezTo>
                  <a:cubicBezTo>
                    <a:pt x="15" y="19"/>
                    <a:pt x="26" y="9"/>
                    <a:pt x="42" y="5"/>
                  </a:cubicBezTo>
                  <a:cubicBezTo>
                    <a:pt x="57" y="0"/>
                    <a:pt x="72" y="0"/>
                    <a:pt x="87" y="3"/>
                  </a:cubicBezTo>
                  <a:cubicBezTo>
                    <a:pt x="106" y="8"/>
                    <a:pt x="119" y="20"/>
                    <a:pt x="124" y="38"/>
                  </a:cubicBezTo>
                  <a:cubicBezTo>
                    <a:pt x="128" y="52"/>
                    <a:pt x="130" y="67"/>
                    <a:pt x="130" y="80"/>
                  </a:cubicBezTo>
                  <a:close/>
                  <a:moveTo>
                    <a:pt x="98" y="81"/>
                  </a:moveTo>
                  <a:cubicBezTo>
                    <a:pt x="97" y="72"/>
                    <a:pt x="94" y="55"/>
                    <a:pt x="91" y="43"/>
                  </a:cubicBezTo>
                  <a:cubicBezTo>
                    <a:pt x="90" y="39"/>
                    <a:pt x="86" y="35"/>
                    <a:pt x="83" y="33"/>
                  </a:cubicBezTo>
                  <a:cubicBezTo>
                    <a:pt x="66" y="22"/>
                    <a:pt x="44" y="30"/>
                    <a:pt x="39" y="50"/>
                  </a:cubicBezTo>
                  <a:cubicBezTo>
                    <a:pt x="34" y="69"/>
                    <a:pt x="34" y="89"/>
                    <a:pt x="38" y="108"/>
                  </a:cubicBezTo>
                  <a:cubicBezTo>
                    <a:pt x="42" y="130"/>
                    <a:pt x="62" y="139"/>
                    <a:pt x="82" y="129"/>
                  </a:cubicBezTo>
                  <a:cubicBezTo>
                    <a:pt x="86" y="127"/>
                    <a:pt x="90" y="123"/>
                    <a:pt x="91" y="119"/>
                  </a:cubicBezTo>
                  <a:cubicBezTo>
                    <a:pt x="95" y="107"/>
                    <a:pt x="98" y="90"/>
                    <a:pt x="98" y="8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 name="Freeform 11">
              <a:extLst>
                <a:ext uri="{FF2B5EF4-FFF2-40B4-BE49-F238E27FC236}">
                  <a16:creationId xmlns:a16="http://schemas.microsoft.com/office/drawing/2014/main" id="{734ABEF3-2064-45C9-808F-E5CE1180D664}"/>
                </a:ext>
              </a:extLst>
            </p:cNvPr>
            <p:cNvSpPr>
              <a:spLocks/>
            </p:cNvSpPr>
            <p:nvPr/>
          </p:nvSpPr>
          <p:spPr bwMode="auto">
            <a:xfrm>
              <a:off x="5180013" y="3727450"/>
              <a:ext cx="280988" cy="361950"/>
            </a:xfrm>
            <a:custGeom>
              <a:avLst/>
              <a:gdLst>
                <a:gd name="T0" fmla="*/ 87 w 118"/>
                <a:gd name="T1" fmla="*/ 62 h 152"/>
                <a:gd name="T2" fmla="*/ 87 w 118"/>
                <a:gd name="T3" fmla="*/ 0 h 152"/>
                <a:gd name="T4" fmla="*/ 118 w 118"/>
                <a:gd name="T5" fmla="*/ 0 h 152"/>
                <a:gd name="T6" fmla="*/ 118 w 118"/>
                <a:gd name="T7" fmla="*/ 152 h 152"/>
                <a:gd name="T8" fmla="*/ 87 w 118"/>
                <a:gd name="T9" fmla="*/ 152 h 152"/>
                <a:gd name="T10" fmla="*/ 87 w 118"/>
                <a:gd name="T11" fmla="*/ 89 h 152"/>
                <a:gd name="T12" fmla="*/ 30 w 118"/>
                <a:gd name="T13" fmla="*/ 89 h 152"/>
                <a:gd name="T14" fmla="*/ 30 w 118"/>
                <a:gd name="T15" fmla="*/ 120 h 152"/>
                <a:gd name="T16" fmla="*/ 30 w 118"/>
                <a:gd name="T17" fmla="*/ 147 h 152"/>
                <a:gd name="T18" fmla="*/ 27 w 118"/>
                <a:gd name="T19" fmla="*/ 152 h 152"/>
                <a:gd name="T20" fmla="*/ 0 w 118"/>
                <a:gd name="T21" fmla="*/ 152 h 152"/>
                <a:gd name="T22" fmla="*/ 0 w 118"/>
                <a:gd name="T23" fmla="*/ 0 h 152"/>
                <a:gd name="T24" fmla="*/ 30 w 118"/>
                <a:gd name="T25" fmla="*/ 0 h 152"/>
                <a:gd name="T26" fmla="*/ 30 w 118"/>
                <a:gd name="T27" fmla="*/ 33 h 152"/>
                <a:gd name="T28" fmla="*/ 31 w 118"/>
                <a:gd name="T29" fmla="*/ 57 h 152"/>
                <a:gd name="T30" fmla="*/ 34 w 118"/>
                <a:gd name="T31" fmla="*/ 62 h 152"/>
                <a:gd name="T32" fmla="*/ 87 w 118"/>
                <a:gd name="T33" fmla="*/ 6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52">
                  <a:moveTo>
                    <a:pt x="87" y="62"/>
                  </a:moveTo>
                  <a:cubicBezTo>
                    <a:pt x="87" y="40"/>
                    <a:pt x="87" y="20"/>
                    <a:pt x="87" y="0"/>
                  </a:cubicBezTo>
                  <a:cubicBezTo>
                    <a:pt x="97" y="0"/>
                    <a:pt x="107" y="0"/>
                    <a:pt x="118" y="0"/>
                  </a:cubicBezTo>
                  <a:cubicBezTo>
                    <a:pt x="118" y="50"/>
                    <a:pt x="118" y="101"/>
                    <a:pt x="118" y="152"/>
                  </a:cubicBezTo>
                  <a:cubicBezTo>
                    <a:pt x="107" y="152"/>
                    <a:pt x="98" y="152"/>
                    <a:pt x="87" y="152"/>
                  </a:cubicBezTo>
                  <a:cubicBezTo>
                    <a:pt x="87" y="131"/>
                    <a:pt x="87" y="110"/>
                    <a:pt x="87" y="89"/>
                  </a:cubicBezTo>
                  <a:cubicBezTo>
                    <a:pt x="68" y="89"/>
                    <a:pt x="50" y="89"/>
                    <a:pt x="30" y="89"/>
                  </a:cubicBezTo>
                  <a:cubicBezTo>
                    <a:pt x="30" y="100"/>
                    <a:pt x="30" y="110"/>
                    <a:pt x="30" y="120"/>
                  </a:cubicBezTo>
                  <a:cubicBezTo>
                    <a:pt x="30" y="129"/>
                    <a:pt x="31" y="138"/>
                    <a:pt x="30" y="147"/>
                  </a:cubicBezTo>
                  <a:cubicBezTo>
                    <a:pt x="30" y="149"/>
                    <a:pt x="28" y="152"/>
                    <a:pt x="27" y="152"/>
                  </a:cubicBezTo>
                  <a:cubicBezTo>
                    <a:pt x="18" y="152"/>
                    <a:pt x="9" y="152"/>
                    <a:pt x="0" y="152"/>
                  </a:cubicBezTo>
                  <a:cubicBezTo>
                    <a:pt x="0" y="101"/>
                    <a:pt x="0" y="51"/>
                    <a:pt x="0" y="0"/>
                  </a:cubicBezTo>
                  <a:cubicBezTo>
                    <a:pt x="10" y="0"/>
                    <a:pt x="20" y="0"/>
                    <a:pt x="30" y="0"/>
                  </a:cubicBezTo>
                  <a:cubicBezTo>
                    <a:pt x="30" y="11"/>
                    <a:pt x="30" y="22"/>
                    <a:pt x="30" y="33"/>
                  </a:cubicBezTo>
                  <a:cubicBezTo>
                    <a:pt x="30" y="41"/>
                    <a:pt x="30" y="49"/>
                    <a:pt x="31" y="57"/>
                  </a:cubicBezTo>
                  <a:cubicBezTo>
                    <a:pt x="31" y="58"/>
                    <a:pt x="33" y="62"/>
                    <a:pt x="34" y="62"/>
                  </a:cubicBezTo>
                  <a:cubicBezTo>
                    <a:pt x="51" y="62"/>
                    <a:pt x="69" y="62"/>
                    <a:pt x="87"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 name="Freeform 12">
              <a:extLst>
                <a:ext uri="{FF2B5EF4-FFF2-40B4-BE49-F238E27FC236}">
                  <a16:creationId xmlns:a16="http://schemas.microsoft.com/office/drawing/2014/main" id="{46923BF1-556C-4119-B001-0D508C4A5DD8}"/>
                </a:ext>
              </a:extLst>
            </p:cNvPr>
            <p:cNvSpPr>
              <a:spLocks noEditPoints="1"/>
            </p:cNvSpPr>
            <p:nvPr/>
          </p:nvSpPr>
          <p:spPr bwMode="auto">
            <a:xfrm>
              <a:off x="5516563" y="3810000"/>
              <a:ext cx="239713" cy="288925"/>
            </a:xfrm>
            <a:custGeom>
              <a:avLst/>
              <a:gdLst>
                <a:gd name="T0" fmla="*/ 8 w 101"/>
                <a:gd name="T1" fmla="*/ 29 h 121"/>
                <a:gd name="T2" fmla="*/ 7 w 101"/>
                <a:gd name="T3" fmla="*/ 12 h 121"/>
                <a:gd name="T4" fmla="*/ 10 w 101"/>
                <a:gd name="T5" fmla="*/ 8 h 121"/>
                <a:gd name="T6" fmla="*/ 66 w 101"/>
                <a:gd name="T7" fmla="*/ 3 h 121"/>
                <a:gd name="T8" fmla="*/ 93 w 101"/>
                <a:gd name="T9" fmla="*/ 34 h 121"/>
                <a:gd name="T10" fmla="*/ 94 w 101"/>
                <a:gd name="T11" fmla="*/ 82 h 121"/>
                <a:gd name="T12" fmla="*/ 100 w 101"/>
                <a:gd name="T13" fmla="*/ 97 h 121"/>
                <a:gd name="T14" fmla="*/ 101 w 101"/>
                <a:gd name="T15" fmla="*/ 101 h 121"/>
                <a:gd name="T16" fmla="*/ 100 w 101"/>
                <a:gd name="T17" fmla="*/ 119 h 121"/>
                <a:gd name="T18" fmla="*/ 73 w 101"/>
                <a:gd name="T19" fmla="*/ 115 h 121"/>
                <a:gd name="T20" fmla="*/ 62 w 101"/>
                <a:gd name="T21" fmla="*/ 114 h 121"/>
                <a:gd name="T22" fmla="*/ 25 w 101"/>
                <a:gd name="T23" fmla="*/ 119 h 121"/>
                <a:gd name="T24" fmla="*/ 2 w 101"/>
                <a:gd name="T25" fmla="*/ 98 h 121"/>
                <a:gd name="T26" fmla="*/ 1 w 101"/>
                <a:gd name="T27" fmla="*/ 71 h 121"/>
                <a:gd name="T28" fmla="*/ 18 w 101"/>
                <a:gd name="T29" fmla="*/ 53 h 121"/>
                <a:gd name="T30" fmla="*/ 55 w 101"/>
                <a:gd name="T31" fmla="*/ 47 h 121"/>
                <a:gd name="T32" fmla="*/ 63 w 101"/>
                <a:gd name="T33" fmla="*/ 42 h 121"/>
                <a:gd name="T34" fmla="*/ 56 w 101"/>
                <a:gd name="T35" fmla="*/ 29 h 121"/>
                <a:gd name="T36" fmla="*/ 28 w 101"/>
                <a:gd name="T37" fmla="*/ 29 h 121"/>
                <a:gd name="T38" fmla="*/ 8 w 101"/>
                <a:gd name="T39" fmla="*/ 29 h 121"/>
                <a:gd name="T40" fmla="*/ 63 w 101"/>
                <a:gd name="T41" fmla="*/ 68 h 121"/>
                <a:gd name="T42" fmla="*/ 40 w 101"/>
                <a:gd name="T43" fmla="*/ 70 h 121"/>
                <a:gd name="T44" fmla="*/ 31 w 101"/>
                <a:gd name="T45" fmla="*/ 85 h 121"/>
                <a:gd name="T46" fmla="*/ 42 w 101"/>
                <a:gd name="T47" fmla="*/ 95 h 121"/>
                <a:gd name="T48" fmla="*/ 59 w 101"/>
                <a:gd name="T49" fmla="*/ 92 h 121"/>
                <a:gd name="T50" fmla="*/ 63 w 101"/>
                <a:gd name="T51" fmla="*/ 88 h 121"/>
                <a:gd name="T52" fmla="*/ 63 w 101"/>
                <a:gd name="T53" fmla="*/ 6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1" h="121">
                  <a:moveTo>
                    <a:pt x="8" y="29"/>
                  </a:moveTo>
                  <a:cubicBezTo>
                    <a:pt x="8" y="23"/>
                    <a:pt x="7" y="17"/>
                    <a:pt x="7" y="12"/>
                  </a:cubicBezTo>
                  <a:cubicBezTo>
                    <a:pt x="7" y="10"/>
                    <a:pt x="9" y="8"/>
                    <a:pt x="10" y="8"/>
                  </a:cubicBezTo>
                  <a:cubicBezTo>
                    <a:pt x="28" y="3"/>
                    <a:pt x="47" y="0"/>
                    <a:pt x="66" y="3"/>
                  </a:cubicBezTo>
                  <a:cubicBezTo>
                    <a:pt x="83" y="5"/>
                    <a:pt x="92" y="16"/>
                    <a:pt x="93" y="34"/>
                  </a:cubicBezTo>
                  <a:cubicBezTo>
                    <a:pt x="94" y="50"/>
                    <a:pt x="93" y="66"/>
                    <a:pt x="94" y="82"/>
                  </a:cubicBezTo>
                  <a:cubicBezTo>
                    <a:pt x="94" y="88"/>
                    <a:pt x="93" y="94"/>
                    <a:pt x="100" y="97"/>
                  </a:cubicBezTo>
                  <a:cubicBezTo>
                    <a:pt x="101" y="97"/>
                    <a:pt x="101" y="99"/>
                    <a:pt x="101" y="101"/>
                  </a:cubicBezTo>
                  <a:cubicBezTo>
                    <a:pt x="101" y="107"/>
                    <a:pt x="100" y="113"/>
                    <a:pt x="100" y="119"/>
                  </a:cubicBezTo>
                  <a:cubicBezTo>
                    <a:pt x="91" y="120"/>
                    <a:pt x="81" y="120"/>
                    <a:pt x="73" y="115"/>
                  </a:cubicBezTo>
                  <a:cubicBezTo>
                    <a:pt x="69" y="113"/>
                    <a:pt x="66" y="113"/>
                    <a:pt x="62" y="114"/>
                  </a:cubicBezTo>
                  <a:cubicBezTo>
                    <a:pt x="50" y="119"/>
                    <a:pt x="38" y="121"/>
                    <a:pt x="25" y="119"/>
                  </a:cubicBezTo>
                  <a:cubicBezTo>
                    <a:pt x="13" y="117"/>
                    <a:pt x="4" y="110"/>
                    <a:pt x="2" y="98"/>
                  </a:cubicBezTo>
                  <a:cubicBezTo>
                    <a:pt x="0" y="89"/>
                    <a:pt x="0" y="80"/>
                    <a:pt x="1" y="71"/>
                  </a:cubicBezTo>
                  <a:cubicBezTo>
                    <a:pt x="2" y="62"/>
                    <a:pt x="9" y="55"/>
                    <a:pt x="18" y="53"/>
                  </a:cubicBezTo>
                  <a:cubicBezTo>
                    <a:pt x="30" y="50"/>
                    <a:pt x="43" y="49"/>
                    <a:pt x="55" y="47"/>
                  </a:cubicBezTo>
                  <a:cubicBezTo>
                    <a:pt x="59" y="47"/>
                    <a:pt x="63" y="48"/>
                    <a:pt x="63" y="42"/>
                  </a:cubicBezTo>
                  <a:cubicBezTo>
                    <a:pt x="64" y="34"/>
                    <a:pt x="62" y="29"/>
                    <a:pt x="56" y="29"/>
                  </a:cubicBezTo>
                  <a:cubicBezTo>
                    <a:pt x="47" y="28"/>
                    <a:pt x="37" y="29"/>
                    <a:pt x="28" y="29"/>
                  </a:cubicBezTo>
                  <a:cubicBezTo>
                    <a:pt x="22" y="29"/>
                    <a:pt x="15" y="29"/>
                    <a:pt x="8" y="29"/>
                  </a:cubicBezTo>
                  <a:close/>
                  <a:moveTo>
                    <a:pt x="63" y="68"/>
                  </a:moveTo>
                  <a:cubicBezTo>
                    <a:pt x="55" y="69"/>
                    <a:pt x="48" y="69"/>
                    <a:pt x="40" y="70"/>
                  </a:cubicBezTo>
                  <a:cubicBezTo>
                    <a:pt x="34" y="71"/>
                    <a:pt x="30" y="77"/>
                    <a:pt x="31" y="85"/>
                  </a:cubicBezTo>
                  <a:cubicBezTo>
                    <a:pt x="32" y="92"/>
                    <a:pt x="35" y="95"/>
                    <a:pt x="42" y="95"/>
                  </a:cubicBezTo>
                  <a:cubicBezTo>
                    <a:pt x="48" y="95"/>
                    <a:pt x="54" y="94"/>
                    <a:pt x="59" y="92"/>
                  </a:cubicBezTo>
                  <a:cubicBezTo>
                    <a:pt x="61" y="92"/>
                    <a:pt x="63" y="90"/>
                    <a:pt x="63" y="88"/>
                  </a:cubicBezTo>
                  <a:cubicBezTo>
                    <a:pt x="64" y="82"/>
                    <a:pt x="63" y="75"/>
                    <a:pt x="63" y="6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 name="Freeform 13">
              <a:extLst>
                <a:ext uri="{FF2B5EF4-FFF2-40B4-BE49-F238E27FC236}">
                  <a16:creationId xmlns:a16="http://schemas.microsoft.com/office/drawing/2014/main" id="{9C40156B-63FB-4C59-A1C7-4067ED4A0C13}"/>
                </a:ext>
              </a:extLst>
            </p:cNvPr>
            <p:cNvSpPr>
              <a:spLocks/>
            </p:cNvSpPr>
            <p:nvPr/>
          </p:nvSpPr>
          <p:spPr bwMode="auto">
            <a:xfrm>
              <a:off x="5256213" y="4175125"/>
              <a:ext cx="182563" cy="228600"/>
            </a:xfrm>
            <a:custGeom>
              <a:avLst/>
              <a:gdLst>
                <a:gd name="T0" fmla="*/ 20 w 77"/>
                <a:gd name="T1" fmla="*/ 20 h 96"/>
                <a:gd name="T2" fmla="*/ 20 w 77"/>
                <a:gd name="T3" fmla="*/ 96 h 96"/>
                <a:gd name="T4" fmla="*/ 0 w 77"/>
                <a:gd name="T5" fmla="*/ 96 h 96"/>
                <a:gd name="T6" fmla="*/ 0 w 77"/>
                <a:gd name="T7" fmla="*/ 0 h 96"/>
                <a:gd name="T8" fmla="*/ 32 w 77"/>
                <a:gd name="T9" fmla="*/ 0 h 96"/>
                <a:gd name="T10" fmla="*/ 57 w 77"/>
                <a:gd name="T11" fmla="*/ 76 h 96"/>
                <a:gd name="T12" fmla="*/ 57 w 77"/>
                <a:gd name="T13" fmla="*/ 0 h 96"/>
                <a:gd name="T14" fmla="*/ 77 w 77"/>
                <a:gd name="T15" fmla="*/ 0 h 96"/>
                <a:gd name="T16" fmla="*/ 77 w 77"/>
                <a:gd name="T17" fmla="*/ 96 h 96"/>
                <a:gd name="T18" fmla="*/ 45 w 77"/>
                <a:gd name="T19" fmla="*/ 96 h 96"/>
                <a:gd name="T20" fmla="*/ 43 w 77"/>
                <a:gd name="T21" fmla="*/ 90 h 96"/>
                <a:gd name="T22" fmla="*/ 20 w 77"/>
                <a:gd name="T23" fmla="*/ 2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96">
                  <a:moveTo>
                    <a:pt x="20" y="20"/>
                  </a:moveTo>
                  <a:cubicBezTo>
                    <a:pt x="20" y="45"/>
                    <a:pt x="20" y="70"/>
                    <a:pt x="20" y="96"/>
                  </a:cubicBezTo>
                  <a:cubicBezTo>
                    <a:pt x="13" y="96"/>
                    <a:pt x="7" y="96"/>
                    <a:pt x="0" y="96"/>
                  </a:cubicBezTo>
                  <a:cubicBezTo>
                    <a:pt x="0" y="93"/>
                    <a:pt x="0" y="0"/>
                    <a:pt x="0" y="0"/>
                  </a:cubicBezTo>
                  <a:cubicBezTo>
                    <a:pt x="32" y="0"/>
                    <a:pt x="32" y="0"/>
                    <a:pt x="32" y="0"/>
                  </a:cubicBezTo>
                  <a:cubicBezTo>
                    <a:pt x="57" y="76"/>
                    <a:pt x="57" y="76"/>
                    <a:pt x="57" y="76"/>
                  </a:cubicBezTo>
                  <a:cubicBezTo>
                    <a:pt x="57" y="51"/>
                    <a:pt x="57" y="26"/>
                    <a:pt x="57" y="0"/>
                  </a:cubicBezTo>
                  <a:cubicBezTo>
                    <a:pt x="64" y="0"/>
                    <a:pt x="70" y="0"/>
                    <a:pt x="77" y="0"/>
                  </a:cubicBezTo>
                  <a:cubicBezTo>
                    <a:pt x="77" y="32"/>
                    <a:pt x="77" y="63"/>
                    <a:pt x="77" y="96"/>
                  </a:cubicBezTo>
                  <a:cubicBezTo>
                    <a:pt x="67" y="96"/>
                    <a:pt x="54" y="96"/>
                    <a:pt x="45" y="96"/>
                  </a:cubicBezTo>
                  <a:cubicBezTo>
                    <a:pt x="45" y="96"/>
                    <a:pt x="44" y="92"/>
                    <a:pt x="43" y="90"/>
                  </a:cubicBezTo>
                  <a:cubicBezTo>
                    <a:pt x="37" y="69"/>
                    <a:pt x="20" y="19"/>
                    <a:pt x="20"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 name="Freeform 14">
              <a:extLst>
                <a:ext uri="{FF2B5EF4-FFF2-40B4-BE49-F238E27FC236}">
                  <a16:creationId xmlns:a16="http://schemas.microsoft.com/office/drawing/2014/main" id="{05B13B2E-05D3-4F84-91A3-A785D5A08B80}"/>
                </a:ext>
              </a:extLst>
            </p:cNvPr>
            <p:cNvSpPr>
              <a:spLocks noEditPoints="1"/>
            </p:cNvSpPr>
            <p:nvPr/>
          </p:nvSpPr>
          <p:spPr bwMode="auto">
            <a:xfrm>
              <a:off x="5694363" y="4171950"/>
              <a:ext cx="174625" cy="231775"/>
            </a:xfrm>
            <a:custGeom>
              <a:avLst/>
              <a:gdLst>
                <a:gd name="T0" fmla="*/ 0 w 73"/>
                <a:gd name="T1" fmla="*/ 1 h 97"/>
                <a:gd name="T2" fmla="*/ 43 w 73"/>
                <a:gd name="T3" fmla="*/ 1 h 97"/>
                <a:gd name="T4" fmla="*/ 71 w 73"/>
                <a:gd name="T5" fmla="*/ 28 h 97"/>
                <a:gd name="T6" fmla="*/ 71 w 73"/>
                <a:gd name="T7" fmla="*/ 70 h 97"/>
                <a:gd name="T8" fmla="*/ 43 w 73"/>
                <a:gd name="T9" fmla="*/ 96 h 97"/>
                <a:gd name="T10" fmla="*/ 33 w 73"/>
                <a:gd name="T11" fmla="*/ 97 h 97"/>
                <a:gd name="T12" fmla="*/ 0 w 73"/>
                <a:gd name="T13" fmla="*/ 97 h 97"/>
                <a:gd name="T14" fmla="*/ 0 w 73"/>
                <a:gd name="T15" fmla="*/ 1 h 97"/>
                <a:gd name="T16" fmla="*/ 20 w 73"/>
                <a:gd name="T17" fmla="*/ 19 h 97"/>
                <a:gd name="T18" fmla="*/ 20 w 73"/>
                <a:gd name="T19" fmla="*/ 79 h 97"/>
                <a:gd name="T20" fmla="*/ 35 w 73"/>
                <a:gd name="T21" fmla="*/ 79 h 97"/>
                <a:gd name="T22" fmla="*/ 51 w 73"/>
                <a:gd name="T23" fmla="*/ 66 h 97"/>
                <a:gd name="T24" fmla="*/ 52 w 73"/>
                <a:gd name="T25" fmla="*/ 46 h 97"/>
                <a:gd name="T26" fmla="*/ 21 w 73"/>
                <a:gd name="T27" fmla="*/ 18 h 97"/>
                <a:gd name="T28" fmla="*/ 20 w 73"/>
                <a:gd name="T29"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97">
                  <a:moveTo>
                    <a:pt x="0" y="1"/>
                  </a:moveTo>
                  <a:cubicBezTo>
                    <a:pt x="15" y="1"/>
                    <a:pt x="29" y="0"/>
                    <a:pt x="43" y="1"/>
                  </a:cubicBezTo>
                  <a:cubicBezTo>
                    <a:pt x="60" y="2"/>
                    <a:pt x="70" y="11"/>
                    <a:pt x="71" y="28"/>
                  </a:cubicBezTo>
                  <a:cubicBezTo>
                    <a:pt x="73" y="42"/>
                    <a:pt x="73" y="56"/>
                    <a:pt x="71" y="70"/>
                  </a:cubicBezTo>
                  <a:cubicBezTo>
                    <a:pt x="69" y="86"/>
                    <a:pt x="60" y="94"/>
                    <a:pt x="43" y="96"/>
                  </a:cubicBezTo>
                  <a:cubicBezTo>
                    <a:pt x="40" y="97"/>
                    <a:pt x="37" y="97"/>
                    <a:pt x="33" y="97"/>
                  </a:cubicBezTo>
                  <a:cubicBezTo>
                    <a:pt x="23" y="97"/>
                    <a:pt x="12" y="97"/>
                    <a:pt x="0" y="97"/>
                  </a:cubicBezTo>
                  <a:cubicBezTo>
                    <a:pt x="0" y="65"/>
                    <a:pt x="0" y="33"/>
                    <a:pt x="0" y="1"/>
                  </a:cubicBezTo>
                  <a:close/>
                  <a:moveTo>
                    <a:pt x="20" y="19"/>
                  </a:moveTo>
                  <a:cubicBezTo>
                    <a:pt x="20" y="39"/>
                    <a:pt x="20" y="59"/>
                    <a:pt x="20" y="79"/>
                  </a:cubicBezTo>
                  <a:cubicBezTo>
                    <a:pt x="25" y="79"/>
                    <a:pt x="30" y="79"/>
                    <a:pt x="35" y="79"/>
                  </a:cubicBezTo>
                  <a:cubicBezTo>
                    <a:pt x="44" y="79"/>
                    <a:pt x="49" y="75"/>
                    <a:pt x="51" y="66"/>
                  </a:cubicBezTo>
                  <a:cubicBezTo>
                    <a:pt x="52" y="59"/>
                    <a:pt x="52" y="52"/>
                    <a:pt x="52" y="46"/>
                  </a:cubicBezTo>
                  <a:cubicBezTo>
                    <a:pt x="52" y="20"/>
                    <a:pt x="47" y="15"/>
                    <a:pt x="21" y="18"/>
                  </a:cubicBezTo>
                  <a:cubicBezTo>
                    <a:pt x="20" y="18"/>
                    <a:pt x="20" y="18"/>
                    <a:pt x="20" y="1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 name="Freeform 15">
              <a:extLst>
                <a:ext uri="{FF2B5EF4-FFF2-40B4-BE49-F238E27FC236}">
                  <a16:creationId xmlns:a16="http://schemas.microsoft.com/office/drawing/2014/main" id="{FCCEC687-2B68-4EE3-9537-5382DCF3CBB9}"/>
                </a:ext>
              </a:extLst>
            </p:cNvPr>
            <p:cNvSpPr>
              <a:spLocks noEditPoints="1"/>
            </p:cNvSpPr>
            <p:nvPr/>
          </p:nvSpPr>
          <p:spPr bwMode="auto">
            <a:xfrm>
              <a:off x="5030788" y="4171950"/>
              <a:ext cx="193675" cy="231775"/>
            </a:xfrm>
            <a:custGeom>
              <a:avLst/>
              <a:gdLst>
                <a:gd name="T0" fmla="*/ 62 w 81"/>
                <a:gd name="T1" fmla="*/ 96 h 97"/>
                <a:gd name="T2" fmla="*/ 56 w 81"/>
                <a:gd name="T3" fmla="*/ 79 h 97"/>
                <a:gd name="T4" fmla="*/ 24 w 81"/>
                <a:gd name="T5" fmla="*/ 79 h 97"/>
                <a:gd name="T6" fmla="*/ 20 w 81"/>
                <a:gd name="T7" fmla="*/ 97 h 97"/>
                <a:gd name="T8" fmla="*/ 0 w 81"/>
                <a:gd name="T9" fmla="*/ 97 h 97"/>
                <a:gd name="T10" fmla="*/ 9 w 81"/>
                <a:gd name="T11" fmla="*/ 58 h 97"/>
                <a:gd name="T12" fmla="*/ 21 w 81"/>
                <a:gd name="T13" fmla="*/ 6 h 97"/>
                <a:gd name="T14" fmla="*/ 27 w 81"/>
                <a:gd name="T15" fmla="*/ 0 h 97"/>
                <a:gd name="T16" fmla="*/ 54 w 81"/>
                <a:gd name="T17" fmla="*/ 0 h 97"/>
                <a:gd name="T18" fmla="*/ 60 w 81"/>
                <a:gd name="T19" fmla="*/ 4 h 97"/>
                <a:gd name="T20" fmla="*/ 81 w 81"/>
                <a:gd name="T21" fmla="*/ 96 h 97"/>
                <a:gd name="T22" fmla="*/ 62 w 81"/>
                <a:gd name="T23" fmla="*/ 96 h 97"/>
                <a:gd name="T24" fmla="*/ 28 w 81"/>
                <a:gd name="T25" fmla="*/ 62 h 97"/>
                <a:gd name="T26" fmla="*/ 53 w 81"/>
                <a:gd name="T27" fmla="*/ 62 h 97"/>
                <a:gd name="T28" fmla="*/ 44 w 81"/>
                <a:gd name="T29" fmla="*/ 21 h 97"/>
                <a:gd name="T30" fmla="*/ 41 w 81"/>
                <a:gd name="T31" fmla="*/ 17 h 97"/>
                <a:gd name="T32" fmla="*/ 37 w 81"/>
                <a:gd name="T33" fmla="*/ 21 h 97"/>
                <a:gd name="T34" fmla="*/ 28 w 81"/>
                <a:gd name="T35" fmla="*/ 6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 h="97">
                  <a:moveTo>
                    <a:pt x="62" y="96"/>
                  </a:moveTo>
                  <a:cubicBezTo>
                    <a:pt x="56" y="79"/>
                    <a:pt x="56" y="79"/>
                    <a:pt x="56" y="79"/>
                  </a:cubicBezTo>
                  <a:cubicBezTo>
                    <a:pt x="56" y="79"/>
                    <a:pt x="34" y="79"/>
                    <a:pt x="24" y="79"/>
                  </a:cubicBezTo>
                  <a:cubicBezTo>
                    <a:pt x="23" y="84"/>
                    <a:pt x="20" y="97"/>
                    <a:pt x="20" y="97"/>
                  </a:cubicBezTo>
                  <a:cubicBezTo>
                    <a:pt x="20" y="97"/>
                    <a:pt x="6" y="97"/>
                    <a:pt x="0" y="97"/>
                  </a:cubicBezTo>
                  <a:cubicBezTo>
                    <a:pt x="3" y="83"/>
                    <a:pt x="6" y="71"/>
                    <a:pt x="9" y="58"/>
                  </a:cubicBezTo>
                  <a:cubicBezTo>
                    <a:pt x="13" y="41"/>
                    <a:pt x="17" y="23"/>
                    <a:pt x="21" y="6"/>
                  </a:cubicBezTo>
                  <a:cubicBezTo>
                    <a:pt x="21" y="2"/>
                    <a:pt x="23" y="0"/>
                    <a:pt x="27" y="0"/>
                  </a:cubicBezTo>
                  <a:cubicBezTo>
                    <a:pt x="36" y="0"/>
                    <a:pt x="45" y="0"/>
                    <a:pt x="54" y="0"/>
                  </a:cubicBezTo>
                  <a:cubicBezTo>
                    <a:pt x="56" y="1"/>
                    <a:pt x="60" y="3"/>
                    <a:pt x="60" y="4"/>
                  </a:cubicBezTo>
                  <a:cubicBezTo>
                    <a:pt x="67" y="34"/>
                    <a:pt x="74" y="66"/>
                    <a:pt x="81" y="96"/>
                  </a:cubicBezTo>
                  <a:cubicBezTo>
                    <a:pt x="81" y="96"/>
                    <a:pt x="62" y="96"/>
                    <a:pt x="62" y="96"/>
                  </a:cubicBezTo>
                  <a:close/>
                  <a:moveTo>
                    <a:pt x="28" y="62"/>
                  </a:moveTo>
                  <a:cubicBezTo>
                    <a:pt x="37" y="62"/>
                    <a:pt x="45" y="62"/>
                    <a:pt x="53" y="62"/>
                  </a:cubicBezTo>
                  <a:cubicBezTo>
                    <a:pt x="50" y="48"/>
                    <a:pt x="48" y="34"/>
                    <a:pt x="44" y="21"/>
                  </a:cubicBezTo>
                  <a:cubicBezTo>
                    <a:pt x="44" y="19"/>
                    <a:pt x="42" y="18"/>
                    <a:pt x="41" y="17"/>
                  </a:cubicBezTo>
                  <a:cubicBezTo>
                    <a:pt x="40" y="18"/>
                    <a:pt x="37" y="19"/>
                    <a:pt x="37" y="21"/>
                  </a:cubicBezTo>
                  <a:cubicBezTo>
                    <a:pt x="34" y="34"/>
                    <a:pt x="31" y="48"/>
                    <a:pt x="28"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 name="Freeform 16">
              <a:extLst>
                <a:ext uri="{FF2B5EF4-FFF2-40B4-BE49-F238E27FC236}">
                  <a16:creationId xmlns:a16="http://schemas.microsoft.com/office/drawing/2014/main" id="{747C6B19-51C4-4A23-B77E-42D2BC2E41FD}"/>
                </a:ext>
              </a:extLst>
            </p:cNvPr>
            <p:cNvSpPr>
              <a:spLocks noEditPoints="1"/>
            </p:cNvSpPr>
            <p:nvPr/>
          </p:nvSpPr>
          <p:spPr bwMode="auto">
            <a:xfrm>
              <a:off x="5470526" y="4171950"/>
              <a:ext cx="193675" cy="231775"/>
            </a:xfrm>
            <a:custGeom>
              <a:avLst/>
              <a:gdLst>
                <a:gd name="T0" fmla="*/ 62 w 81"/>
                <a:gd name="T1" fmla="*/ 96 h 97"/>
                <a:gd name="T2" fmla="*/ 56 w 81"/>
                <a:gd name="T3" fmla="*/ 79 h 97"/>
                <a:gd name="T4" fmla="*/ 24 w 81"/>
                <a:gd name="T5" fmla="*/ 79 h 97"/>
                <a:gd name="T6" fmla="*/ 20 w 81"/>
                <a:gd name="T7" fmla="*/ 97 h 97"/>
                <a:gd name="T8" fmla="*/ 0 w 81"/>
                <a:gd name="T9" fmla="*/ 97 h 97"/>
                <a:gd name="T10" fmla="*/ 9 w 81"/>
                <a:gd name="T11" fmla="*/ 58 h 97"/>
                <a:gd name="T12" fmla="*/ 21 w 81"/>
                <a:gd name="T13" fmla="*/ 6 h 97"/>
                <a:gd name="T14" fmla="*/ 27 w 81"/>
                <a:gd name="T15" fmla="*/ 0 h 97"/>
                <a:gd name="T16" fmla="*/ 54 w 81"/>
                <a:gd name="T17" fmla="*/ 0 h 97"/>
                <a:gd name="T18" fmla="*/ 60 w 81"/>
                <a:gd name="T19" fmla="*/ 4 h 97"/>
                <a:gd name="T20" fmla="*/ 81 w 81"/>
                <a:gd name="T21" fmla="*/ 96 h 97"/>
                <a:gd name="T22" fmla="*/ 62 w 81"/>
                <a:gd name="T23" fmla="*/ 96 h 97"/>
                <a:gd name="T24" fmla="*/ 28 w 81"/>
                <a:gd name="T25" fmla="*/ 62 h 97"/>
                <a:gd name="T26" fmla="*/ 53 w 81"/>
                <a:gd name="T27" fmla="*/ 62 h 97"/>
                <a:gd name="T28" fmla="*/ 45 w 81"/>
                <a:gd name="T29" fmla="*/ 21 h 97"/>
                <a:gd name="T30" fmla="*/ 41 w 81"/>
                <a:gd name="T31" fmla="*/ 17 h 97"/>
                <a:gd name="T32" fmla="*/ 37 w 81"/>
                <a:gd name="T33" fmla="*/ 21 h 97"/>
                <a:gd name="T34" fmla="*/ 28 w 81"/>
                <a:gd name="T35" fmla="*/ 6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 h="97">
                  <a:moveTo>
                    <a:pt x="62" y="96"/>
                  </a:moveTo>
                  <a:cubicBezTo>
                    <a:pt x="56" y="79"/>
                    <a:pt x="56" y="79"/>
                    <a:pt x="56" y="79"/>
                  </a:cubicBezTo>
                  <a:cubicBezTo>
                    <a:pt x="56" y="79"/>
                    <a:pt x="34" y="79"/>
                    <a:pt x="24" y="79"/>
                  </a:cubicBezTo>
                  <a:cubicBezTo>
                    <a:pt x="23" y="84"/>
                    <a:pt x="20" y="97"/>
                    <a:pt x="20" y="97"/>
                  </a:cubicBezTo>
                  <a:cubicBezTo>
                    <a:pt x="20" y="97"/>
                    <a:pt x="6" y="97"/>
                    <a:pt x="0" y="97"/>
                  </a:cubicBezTo>
                  <a:cubicBezTo>
                    <a:pt x="3" y="83"/>
                    <a:pt x="6" y="71"/>
                    <a:pt x="9" y="58"/>
                  </a:cubicBezTo>
                  <a:cubicBezTo>
                    <a:pt x="13" y="41"/>
                    <a:pt x="17" y="23"/>
                    <a:pt x="21" y="6"/>
                  </a:cubicBezTo>
                  <a:cubicBezTo>
                    <a:pt x="22" y="2"/>
                    <a:pt x="23" y="0"/>
                    <a:pt x="27" y="0"/>
                  </a:cubicBezTo>
                  <a:cubicBezTo>
                    <a:pt x="36" y="0"/>
                    <a:pt x="45" y="0"/>
                    <a:pt x="54" y="0"/>
                  </a:cubicBezTo>
                  <a:cubicBezTo>
                    <a:pt x="57" y="1"/>
                    <a:pt x="60" y="3"/>
                    <a:pt x="60" y="4"/>
                  </a:cubicBezTo>
                  <a:cubicBezTo>
                    <a:pt x="67" y="34"/>
                    <a:pt x="74" y="66"/>
                    <a:pt x="81" y="96"/>
                  </a:cubicBezTo>
                  <a:cubicBezTo>
                    <a:pt x="81" y="96"/>
                    <a:pt x="62" y="96"/>
                    <a:pt x="62" y="96"/>
                  </a:cubicBezTo>
                  <a:close/>
                  <a:moveTo>
                    <a:pt x="28" y="62"/>
                  </a:moveTo>
                  <a:cubicBezTo>
                    <a:pt x="37" y="62"/>
                    <a:pt x="45" y="62"/>
                    <a:pt x="53" y="62"/>
                  </a:cubicBezTo>
                  <a:cubicBezTo>
                    <a:pt x="50" y="48"/>
                    <a:pt x="48" y="34"/>
                    <a:pt x="45" y="21"/>
                  </a:cubicBezTo>
                  <a:cubicBezTo>
                    <a:pt x="44" y="19"/>
                    <a:pt x="42" y="18"/>
                    <a:pt x="41" y="17"/>
                  </a:cubicBezTo>
                  <a:cubicBezTo>
                    <a:pt x="40" y="18"/>
                    <a:pt x="37" y="19"/>
                    <a:pt x="37" y="21"/>
                  </a:cubicBezTo>
                  <a:cubicBezTo>
                    <a:pt x="34" y="34"/>
                    <a:pt x="31" y="48"/>
                    <a:pt x="28"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 name="Freeform 17">
              <a:extLst>
                <a:ext uri="{FF2B5EF4-FFF2-40B4-BE49-F238E27FC236}">
                  <a16:creationId xmlns:a16="http://schemas.microsoft.com/office/drawing/2014/main" id="{B8208852-DE7F-4890-B6DA-D7235E4C23D2}"/>
                </a:ext>
              </a:extLst>
            </p:cNvPr>
            <p:cNvSpPr>
              <a:spLocks noEditPoints="1"/>
            </p:cNvSpPr>
            <p:nvPr/>
          </p:nvSpPr>
          <p:spPr bwMode="auto">
            <a:xfrm>
              <a:off x="5876926" y="4171950"/>
              <a:ext cx="190500" cy="231775"/>
            </a:xfrm>
            <a:custGeom>
              <a:avLst/>
              <a:gdLst>
                <a:gd name="T0" fmla="*/ 61 w 80"/>
                <a:gd name="T1" fmla="*/ 96 h 97"/>
                <a:gd name="T2" fmla="*/ 56 w 80"/>
                <a:gd name="T3" fmla="*/ 79 h 97"/>
                <a:gd name="T4" fmla="*/ 24 w 80"/>
                <a:gd name="T5" fmla="*/ 79 h 97"/>
                <a:gd name="T6" fmla="*/ 19 w 80"/>
                <a:gd name="T7" fmla="*/ 97 h 97"/>
                <a:gd name="T8" fmla="*/ 0 w 80"/>
                <a:gd name="T9" fmla="*/ 97 h 97"/>
                <a:gd name="T10" fmla="*/ 8 w 80"/>
                <a:gd name="T11" fmla="*/ 58 h 97"/>
                <a:gd name="T12" fmla="*/ 20 w 80"/>
                <a:gd name="T13" fmla="*/ 6 h 97"/>
                <a:gd name="T14" fmla="*/ 27 w 80"/>
                <a:gd name="T15" fmla="*/ 0 h 97"/>
                <a:gd name="T16" fmla="*/ 54 w 80"/>
                <a:gd name="T17" fmla="*/ 0 h 97"/>
                <a:gd name="T18" fmla="*/ 60 w 80"/>
                <a:gd name="T19" fmla="*/ 4 h 97"/>
                <a:gd name="T20" fmla="*/ 80 w 80"/>
                <a:gd name="T21" fmla="*/ 96 h 97"/>
                <a:gd name="T22" fmla="*/ 61 w 80"/>
                <a:gd name="T23" fmla="*/ 96 h 97"/>
                <a:gd name="T24" fmla="*/ 28 w 80"/>
                <a:gd name="T25" fmla="*/ 62 h 97"/>
                <a:gd name="T26" fmla="*/ 53 w 80"/>
                <a:gd name="T27" fmla="*/ 62 h 97"/>
                <a:gd name="T28" fmla="*/ 44 w 80"/>
                <a:gd name="T29" fmla="*/ 21 h 97"/>
                <a:gd name="T30" fmla="*/ 41 w 80"/>
                <a:gd name="T31" fmla="*/ 17 h 97"/>
                <a:gd name="T32" fmla="*/ 37 w 80"/>
                <a:gd name="T33" fmla="*/ 21 h 97"/>
                <a:gd name="T34" fmla="*/ 28 w 80"/>
                <a:gd name="T35" fmla="*/ 6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97">
                  <a:moveTo>
                    <a:pt x="61" y="96"/>
                  </a:moveTo>
                  <a:cubicBezTo>
                    <a:pt x="56" y="79"/>
                    <a:pt x="56" y="79"/>
                    <a:pt x="56" y="79"/>
                  </a:cubicBezTo>
                  <a:cubicBezTo>
                    <a:pt x="56" y="79"/>
                    <a:pt x="34" y="79"/>
                    <a:pt x="24" y="79"/>
                  </a:cubicBezTo>
                  <a:cubicBezTo>
                    <a:pt x="23" y="84"/>
                    <a:pt x="19" y="97"/>
                    <a:pt x="19" y="97"/>
                  </a:cubicBezTo>
                  <a:cubicBezTo>
                    <a:pt x="19" y="97"/>
                    <a:pt x="5" y="97"/>
                    <a:pt x="0" y="97"/>
                  </a:cubicBezTo>
                  <a:cubicBezTo>
                    <a:pt x="3" y="83"/>
                    <a:pt x="6" y="71"/>
                    <a:pt x="8" y="58"/>
                  </a:cubicBezTo>
                  <a:cubicBezTo>
                    <a:pt x="12" y="41"/>
                    <a:pt x="17" y="23"/>
                    <a:pt x="20" y="6"/>
                  </a:cubicBezTo>
                  <a:cubicBezTo>
                    <a:pt x="21" y="2"/>
                    <a:pt x="23" y="0"/>
                    <a:pt x="27" y="0"/>
                  </a:cubicBezTo>
                  <a:cubicBezTo>
                    <a:pt x="36" y="0"/>
                    <a:pt x="45" y="0"/>
                    <a:pt x="54" y="0"/>
                  </a:cubicBezTo>
                  <a:cubicBezTo>
                    <a:pt x="56" y="1"/>
                    <a:pt x="59" y="3"/>
                    <a:pt x="60" y="4"/>
                  </a:cubicBezTo>
                  <a:cubicBezTo>
                    <a:pt x="67" y="34"/>
                    <a:pt x="74" y="66"/>
                    <a:pt x="80" y="96"/>
                  </a:cubicBezTo>
                  <a:cubicBezTo>
                    <a:pt x="80" y="96"/>
                    <a:pt x="61" y="96"/>
                    <a:pt x="61" y="96"/>
                  </a:cubicBezTo>
                  <a:close/>
                  <a:moveTo>
                    <a:pt x="28" y="62"/>
                  </a:moveTo>
                  <a:cubicBezTo>
                    <a:pt x="36" y="62"/>
                    <a:pt x="44" y="62"/>
                    <a:pt x="53" y="62"/>
                  </a:cubicBezTo>
                  <a:cubicBezTo>
                    <a:pt x="50" y="48"/>
                    <a:pt x="47" y="34"/>
                    <a:pt x="44" y="21"/>
                  </a:cubicBezTo>
                  <a:cubicBezTo>
                    <a:pt x="44" y="19"/>
                    <a:pt x="42" y="18"/>
                    <a:pt x="41" y="17"/>
                  </a:cubicBezTo>
                  <a:cubicBezTo>
                    <a:pt x="39" y="18"/>
                    <a:pt x="37" y="19"/>
                    <a:pt x="37" y="21"/>
                  </a:cubicBezTo>
                  <a:cubicBezTo>
                    <a:pt x="33" y="34"/>
                    <a:pt x="31" y="48"/>
                    <a:pt x="28"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 name="Freeform 18">
              <a:extLst>
                <a:ext uri="{FF2B5EF4-FFF2-40B4-BE49-F238E27FC236}">
                  <a16:creationId xmlns:a16="http://schemas.microsoft.com/office/drawing/2014/main" id="{9A709C06-4826-41F2-BD85-477FEE3C32F2}"/>
                </a:ext>
              </a:extLst>
            </p:cNvPr>
            <p:cNvSpPr>
              <a:spLocks/>
            </p:cNvSpPr>
            <p:nvPr/>
          </p:nvSpPr>
          <p:spPr bwMode="auto">
            <a:xfrm>
              <a:off x="4854576" y="4167188"/>
              <a:ext cx="161925" cy="241300"/>
            </a:xfrm>
            <a:custGeom>
              <a:avLst/>
              <a:gdLst>
                <a:gd name="T0" fmla="*/ 66 w 68"/>
                <a:gd name="T1" fmla="*/ 20 h 101"/>
                <a:gd name="T2" fmla="*/ 40 w 68"/>
                <a:gd name="T3" fmla="*/ 18 h 101"/>
                <a:gd name="T4" fmla="*/ 24 w 68"/>
                <a:gd name="T5" fmla="*/ 32 h 101"/>
                <a:gd name="T6" fmla="*/ 24 w 68"/>
                <a:gd name="T7" fmla="*/ 69 h 101"/>
                <a:gd name="T8" fmla="*/ 39 w 68"/>
                <a:gd name="T9" fmla="*/ 83 h 101"/>
                <a:gd name="T10" fmla="*/ 66 w 68"/>
                <a:gd name="T11" fmla="*/ 83 h 101"/>
                <a:gd name="T12" fmla="*/ 66 w 68"/>
                <a:gd name="T13" fmla="*/ 99 h 101"/>
                <a:gd name="T14" fmla="*/ 30 w 68"/>
                <a:gd name="T15" fmla="*/ 100 h 101"/>
                <a:gd name="T16" fmla="*/ 4 w 68"/>
                <a:gd name="T17" fmla="*/ 76 h 101"/>
                <a:gd name="T18" fmla="*/ 4 w 68"/>
                <a:gd name="T19" fmla="*/ 26 h 101"/>
                <a:gd name="T20" fmla="*/ 34 w 68"/>
                <a:gd name="T21" fmla="*/ 1 h 101"/>
                <a:gd name="T22" fmla="*/ 58 w 68"/>
                <a:gd name="T23" fmla="*/ 2 h 101"/>
                <a:gd name="T24" fmla="*/ 68 w 68"/>
                <a:gd name="T25" fmla="*/ 4 h 101"/>
                <a:gd name="T26" fmla="*/ 67 w 68"/>
                <a:gd name="T27" fmla="*/ 13 h 101"/>
                <a:gd name="T28" fmla="*/ 66 w 68"/>
                <a:gd name="T29" fmla="*/ 2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101">
                  <a:moveTo>
                    <a:pt x="66" y="20"/>
                  </a:moveTo>
                  <a:cubicBezTo>
                    <a:pt x="57" y="19"/>
                    <a:pt x="48" y="18"/>
                    <a:pt x="40" y="18"/>
                  </a:cubicBezTo>
                  <a:cubicBezTo>
                    <a:pt x="30" y="18"/>
                    <a:pt x="24" y="22"/>
                    <a:pt x="24" y="32"/>
                  </a:cubicBezTo>
                  <a:cubicBezTo>
                    <a:pt x="23" y="45"/>
                    <a:pt x="23" y="57"/>
                    <a:pt x="24" y="69"/>
                  </a:cubicBezTo>
                  <a:cubicBezTo>
                    <a:pt x="24" y="79"/>
                    <a:pt x="29" y="82"/>
                    <a:pt x="39" y="83"/>
                  </a:cubicBezTo>
                  <a:cubicBezTo>
                    <a:pt x="47" y="83"/>
                    <a:pt x="56" y="83"/>
                    <a:pt x="66" y="83"/>
                  </a:cubicBezTo>
                  <a:cubicBezTo>
                    <a:pt x="66" y="87"/>
                    <a:pt x="66" y="92"/>
                    <a:pt x="66" y="99"/>
                  </a:cubicBezTo>
                  <a:cubicBezTo>
                    <a:pt x="54" y="99"/>
                    <a:pt x="42" y="101"/>
                    <a:pt x="30" y="100"/>
                  </a:cubicBezTo>
                  <a:cubicBezTo>
                    <a:pt x="14" y="99"/>
                    <a:pt x="7" y="91"/>
                    <a:pt x="4" y="76"/>
                  </a:cubicBezTo>
                  <a:cubicBezTo>
                    <a:pt x="0" y="59"/>
                    <a:pt x="0" y="42"/>
                    <a:pt x="4" y="26"/>
                  </a:cubicBezTo>
                  <a:cubicBezTo>
                    <a:pt x="7" y="8"/>
                    <a:pt x="16" y="1"/>
                    <a:pt x="34" y="1"/>
                  </a:cubicBezTo>
                  <a:cubicBezTo>
                    <a:pt x="42" y="0"/>
                    <a:pt x="50" y="2"/>
                    <a:pt x="58" y="2"/>
                  </a:cubicBezTo>
                  <a:cubicBezTo>
                    <a:pt x="63" y="3"/>
                    <a:pt x="68" y="4"/>
                    <a:pt x="68" y="4"/>
                  </a:cubicBezTo>
                  <a:cubicBezTo>
                    <a:pt x="68" y="4"/>
                    <a:pt x="67" y="10"/>
                    <a:pt x="67" y="13"/>
                  </a:cubicBezTo>
                  <a:cubicBezTo>
                    <a:pt x="67" y="15"/>
                    <a:pt x="66" y="17"/>
                    <a:pt x="66"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pic>
        <p:nvPicPr>
          <p:cNvPr id="26" name="Picture 25">
            <a:extLst>
              <a:ext uri="{FF2B5EF4-FFF2-40B4-BE49-F238E27FC236}">
                <a16:creationId xmlns:a16="http://schemas.microsoft.com/office/drawing/2014/main" id="{558F0EEC-2834-45A7-9C92-3215C85055B8}"/>
              </a:ext>
            </a:extLst>
          </p:cNvPr>
          <p:cNvPicPr>
            <a:picLocks noChangeAspect="1"/>
          </p:cNvPicPr>
          <p:nvPr userDrawn="1"/>
        </p:nvPicPr>
        <p:blipFill>
          <a:blip r:embed="rId7" cstate="print">
            <a:extLst>
              <a:ext uri="{28A0092B-C50C-407E-A947-70E740481C1C}">
                <a14:useLocalDpi xmlns:a14="http://schemas.microsoft.com/office/drawing/2010/main"/>
              </a:ext>
            </a:extLst>
          </a:blip>
          <a:srcRect/>
          <a:stretch/>
        </p:blipFill>
        <p:spPr>
          <a:xfrm>
            <a:off x="10944243" y="579338"/>
            <a:ext cx="792542" cy="792542"/>
          </a:xfrm>
          <a:prstGeom prst="rect">
            <a:avLst/>
          </a:prstGeom>
        </p:spPr>
      </p:pic>
      <p:sp>
        <p:nvSpPr>
          <p:cNvPr id="2" name="Title 1">
            <a:extLst>
              <a:ext uri="{FF2B5EF4-FFF2-40B4-BE49-F238E27FC236}">
                <a16:creationId xmlns:a16="http://schemas.microsoft.com/office/drawing/2014/main" id="{EB60CE3A-F096-B54E-AA69-D6F6254E1356}"/>
              </a:ext>
            </a:extLst>
          </p:cNvPr>
          <p:cNvSpPr>
            <a:spLocks noGrp="1"/>
          </p:cNvSpPr>
          <p:nvPr>
            <p:ph type="ctrTitle"/>
          </p:nvPr>
        </p:nvSpPr>
        <p:spPr>
          <a:xfrm>
            <a:off x="157282" y="3029523"/>
            <a:ext cx="6607312" cy="886397"/>
          </a:xfrm>
        </p:spPr>
        <p:txBody>
          <a:bodyPr bIns="0" anchor="b"/>
          <a:lstStyle>
            <a:lvl1pPr algn="ctr">
              <a:defRPr sz="3200" cap="all" spc="-15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7BEE18C7-77D7-0447-AF93-C5B9F46A94C5}"/>
              </a:ext>
            </a:extLst>
          </p:cNvPr>
          <p:cNvSpPr>
            <a:spLocks noGrp="1"/>
          </p:cNvSpPr>
          <p:nvPr>
            <p:ph type="subTitle" idx="1"/>
          </p:nvPr>
        </p:nvSpPr>
        <p:spPr>
          <a:xfrm>
            <a:off x="157282" y="4204810"/>
            <a:ext cx="6607312" cy="387798"/>
          </a:xfrm>
        </p:spPr>
        <p:txBody>
          <a:bodyPr bIns="0"/>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388" name="Picture 387">
            <a:extLst>
              <a:ext uri="{FF2B5EF4-FFF2-40B4-BE49-F238E27FC236}">
                <a16:creationId xmlns:a16="http://schemas.microsoft.com/office/drawing/2014/main" id="{4E7261F7-C302-4253-ABCE-A876E54CF493}"/>
              </a:ext>
            </a:extLst>
          </p:cNvPr>
          <p:cNvPicPr>
            <a:picLocks noChangeAspect="1"/>
          </p:cNvPicPr>
          <p:nvPr userDrawn="1"/>
        </p:nvPicPr>
        <p:blipFill>
          <a:blip r:embed="rId8"/>
          <a:stretch>
            <a:fillRect/>
          </a:stretch>
        </p:blipFill>
        <p:spPr bwMode="black">
          <a:xfrm>
            <a:off x="1392725" y="5663161"/>
            <a:ext cx="4626481" cy="390112"/>
          </a:xfrm>
          <a:prstGeom prst="rect">
            <a:avLst/>
          </a:prstGeom>
        </p:spPr>
      </p:pic>
      <p:pic>
        <p:nvPicPr>
          <p:cNvPr id="390" name="Picture 389">
            <a:extLst>
              <a:ext uri="{FF2B5EF4-FFF2-40B4-BE49-F238E27FC236}">
                <a16:creationId xmlns:a16="http://schemas.microsoft.com/office/drawing/2014/main" id="{7E254C48-EFFB-F849-B938-F7CCF944FA5F}"/>
              </a:ext>
              <a:ext uri="{C183D7F6-B498-43B3-948B-1728B52AA6E4}">
                <adec:decorative xmlns:adec="http://schemas.microsoft.com/office/drawing/2017/decorative" val="1"/>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1321643" y="581006"/>
            <a:ext cx="3973217" cy="1395357"/>
          </a:xfrm>
          <a:prstGeom prst="rect">
            <a:avLst/>
          </a:prstGeom>
        </p:spPr>
      </p:pic>
      <p:sp>
        <p:nvSpPr>
          <p:cNvPr id="29" name="CaixaDeTexto 28">
            <a:extLst>
              <a:ext uri="{FF2B5EF4-FFF2-40B4-BE49-F238E27FC236}">
                <a16:creationId xmlns:a16="http://schemas.microsoft.com/office/drawing/2014/main" id="{D2287F7E-7E28-5D47-BBBF-B560003CEEDA}"/>
              </a:ext>
            </a:extLst>
          </p:cNvPr>
          <p:cNvSpPr txBox="1"/>
          <p:nvPr userDrawn="1"/>
        </p:nvSpPr>
        <p:spPr>
          <a:xfrm>
            <a:off x="1002532" y="5504789"/>
            <a:ext cx="5406864" cy="707886"/>
          </a:xfrm>
          <a:prstGeom prst="rect">
            <a:avLst/>
          </a:prstGeom>
          <a:solidFill>
            <a:srgbClr val="53A8D9"/>
          </a:solidFill>
        </p:spPr>
        <p:txBody>
          <a:bodyPr wrap="square" rtlCol="0" anchor="ctr">
            <a:spAutoFit/>
          </a:bodyPr>
          <a:lstStyle/>
          <a:p>
            <a:pPr algn="ctr"/>
            <a:r>
              <a:rPr lang="pt-BR" sz="4000" b="1" i="0">
                <a:solidFill>
                  <a:schemeClr val="tx2"/>
                </a:solidFill>
                <a:latin typeface="Montserrat ExtraBold" pitchFamily="2" charset="77"/>
              </a:rPr>
              <a:t>DOHaD2022.COM</a:t>
            </a:r>
          </a:p>
        </p:txBody>
      </p:sp>
      <p:sp>
        <p:nvSpPr>
          <p:cNvPr id="54" name="CaixaDeTexto 53">
            <a:extLst>
              <a:ext uri="{FF2B5EF4-FFF2-40B4-BE49-F238E27FC236}">
                <a16:creationId xmlns:a16="http://schemas.microsoft.com/office/drawing/2014/main" id="{802919EA-47A2-B44C-B493-434DBEE5AE68}"/>
              </a:ext>
            </a:extLst>
          </p:cNvPr>
          <p:cNvSpPr txBox="1"/>
          <p:nvPr userDrawn="1"/>
        </p:nvSpPr>
        <p:spPr>
          <a:xfrm>
            <a:off x="712177" y="2168948"/>
            <a:ext cx="5802923" cy="430887"/>
          </a:xfrm>
          <a:prstGeom prst="rect">
            <a:avLst/>
          </a:prstGeom>
          <a:noFill/>
        </p:spPr>
        <p:txBody>
          <a:bodyPr wrap="square" rtlCol="0">
            <a:spAutoFit/>
          </a:bodyPr>
          <a:lstStyle/>
          <a:p>
            <a:pPr algn="ctr"/>
            <a:r>
              <a:rPr lang="pt-BR" sz="1100" dirty="0">
                <a:latin typeface="Poppins" pitchFamily="2" charset="77"/>
                <a:cs typeface="Poppins" pitchFamily="2" charset="77"/>
              </a:rPr>
              <a:t>HELD IN CONJUNCTION WITH THE 12TH ANNUAL</a:t>
            </a:r>
          </a:p>
          <a:p>
            <a:pPr algn="ctr"/>
            <a:r>
              <a:rPr lang="pt-BR" sz="1100" dirty="0">
                <a:latin typeface="Poppins" pitchFamily="2" charset="77"/>
                <a:cs typeface="Poppins" pitchFamily="2" charset="77"/>
              </a:rPr>
              <a:t>MEETING OF THE KIDS BRAIN HEALTH NETWORK</a:t>
            </a:r>
          </a:p>
        </p:txBody>
      </p:sp>
    </p:spTree>
    <p:extLst>
      <p:ext uri="{BB962C8B-B14F-4D97-AF65-F5344CB8AC3E}">
        <p14:creationId xmlns:p14="http://schemas.microsoft.com/office/powerpoint/2010/main" val="2924954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178A53-C6B2-6F49-8B63-A0FDFC53CB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6E566BAB-960E-46E6-8C5D-16512B9EF96B}"/>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2273232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7E75A-FF0D-FF47-9EE6-38225C10A1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FB34CD-CD76-4F4D-9329-A1F30C7912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54077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9234E-EC23-DF4C-9D97-9FF108662D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2290E0-3587-FD41-8795-EFDB4FC9A2E0}"/>
              </a:ext>
            </a:extLst>
          </p:cNvPr>
          <p:cNvSpPr>
            <a:spLocks noGrp="1"/>
          </p:cNvSpPr>
          <p:nvPr>
            <p:ph sz="half" idx="1"/>
          </p:nvPr>
        </p:nvSpPr>
        <p:spPr>
          <a:xfrm>
            <a:off x="400050" y="1825625"/>
            <a:ext cx="561975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52EFD8D-E553-6A4A-B945-130CFB9AE380}"/>
              </a:ext>
            </a:extLst>
          </p:cNvPr>
          <p:cNvSpPr>
            <a:spLocks noGrp="1"/>
          </p:cNvSpPr>
          <p:nvPr>
            <p:ph sz="half" idx="2"/>
          </p:nvPr>
        </p:nvSpPr>
        <p:spPr>
          <a:xfrm>
            <a:off x="6172200" y="1825625"/>
            <a:ext cx="561975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807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6CC412-3370-6C4C-A13F-5BB0E400FEB3}"/>
              </a:ext>
            </a:extLst>
          </p:cNvPr>
          <p:cNvSpPr>
            <a:spLocks noGrp="1"/>
          </p:cNvSpPr>
          <p:nvPr>
            <p:ph type="body" idx="1"/>
          </p:nvPr>
        </p:nvSpPr>
        <p:spPr>
          <a:xfrm>
            <a:off x="400050" y="1681163"/>
            <a:ext cx="559752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04E5DBE6-9C43-6E44-BFE0-0812B937AFF8}"/>
              </a:ext>
            </a:extLst>
          </p:cNvPr>
          <p:cNvSpPr>
            <a:spLocks noGrp="1"/>
          </p:cNvSpPr>
          <p:nvPr>
            <p:ph sz="half" idx="2"/>
          </p:nvPr>
        </p:nvSpPr>
        <p:spPr>
          <a:xfrm>
            <a:off x="400050" y="2505075"/>
            <a:ext cx="559752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72CA52-BEEF-D54B-971F-C118B160687E}"/>
              </a:ext>
            </a:extLst>
          </p:cNvPr>
          <p:cNvSpPr>
            <a:spLocks noGrp="1"/>
          </p:cNvSpPr>
          <p:nvPr>
            <p:ph type="body" sz="quarter" idx="3"/>
          </p:nvPr>
        </p:nvSpPr>
        <p:spPr>
          <a:xfrm>
            <a:off x="6172199" y="1681163"/>
            <a:ext cx="561975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84E1227-9672-984F-9316-157516BAA423}"/>
              </a:ext>
            </a:extLst>
          </p:cNvPr>
          <p:cNvSpPr>
            <a:spLocks noGrp="1"/>
          </p:cNvSpPr>
          <p:nvPr>
            <p:ph sz="quarter" idx="4"/>
          </p:nvPr>
        </p:nvSpPr>
        <p:spPr>
          <a:xfrm>
            <a:off x="6172199" y="2505075"/>
            <a:ext cx="561975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026246FD-F87C-4199-BE16-3982853321F7}"/>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116948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0D3A4-C6D6-7B47-9362-8F77940430A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79512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72581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Theme">
    <p:bg>
      <p:bgPr>
        <a:solidFill>
          <a:srgbClr val="54A7D9"/>
        </a:solidFill>
        <a:effectLst/>
      </p:bgPr>
    </p:bg>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780C8E38-6200-4C65-948C-113A4B0C9D8C}"/>
              </a:ext>
            </a:extLst>
          </p:cNvPr>
          <p:cNvSpPr>
            <a:spLocks/>
          </p:cNvSpPr>
          <p:nvPr userDrawn="1"/>
        </p:nvSpPr>
        <p:spPr bwMode="white">
          <a:xfrm>
            <a:off x="-4763" y="0"/>
            <a:ext cx="7542213" cy="5243513"/>
          </a:xfrm>
          <a:custGeom>
            <a:avLst/>
            <a:gdLst>
              <a:gd name="T0" fmla="*/ 0 w 2367"/>
              <a:gd name="T1" fmla="*/ 0 h 1647"/>
              <a:gd name="T2" fmla="*/ 2187 w 2367"/>
              <a:gd name="T3" fmla="*/ 4 h 1647"/>
              <a:gd name="T4" fmla="*/ 2187 w 2367"/>
              <a:gd name="T5" fmla="*/ 44 h 1647"/>
              <a:gd name="T6" fmla="*/ 2187 w 2367"/>
              <a:gd name="T7" fmla="*/ 79 h 1647"/>
              <a:gd name="T8" fmla="*/ 2195 w 2367"/>
              <a:gd name="T9" fmla="*/ 162 h 1647"/>
              <a:gd name="T10" fmla="*/ 2204 w 2367"/>
              <a:gd name="T11" fmla="*/ 252 h 1647"/>
              <a:gd name="T12" fmla="*/ 2210 w 2367"/>
              <a:gd name="T13" fmla="*/ 343 h 1647"/>
              <a:gd name="T14" fmla="*/ 2199 w 2367"/>
              <a:gd name="T15" fmla="*/ 401 h 1647"/>
              <a:gd name="T16" fmla="*/ 2218 w 2367"/>
              <a:gd name="T17" fmla="*/ 618 h 1647"/>
              <a:gd name="T18" fmla="*/ 2245 w 2367"/>
              <a:gd name="T19" fmla="*/ 824 h 1647"/>
              <a:gd name="T20" fmla="*/ 2256 w 2367"/>
              <a:gd name="T21" fmla="*/ 903 h 1647"/>
              <a:gd name="T22" fmla="*/ 2301 w 2367"/>
              <a:gd name="T23" fmla="*/ 1075 h 1647"/>
              <a:gd name="T24" fmla="*/ 2316 w 2367"/>
              <a:gd name="T25" fmla="*/ 1226 h 1647"/>
              <a:gd name="T26" fmla="*/ 2317 w 2367"/>
              <a:gd name="T27" fmla="*/ 1257 h 1647"/>
              <a:gd name="T28" fmla="*/ 2318 w 2367"/>
              <a:gd name="T29" fmla="*/ 1275 h 1647"/>
              <a:gd name="T30" fmla="*/ 2323 w 2367"/>
              <a:gd name="T31" fmla="*/ 1352 h 1647"/>
              <a:gd name="T32" fmla="*/ 2342 w 2367"/>
              <a:gd name="T33" fmla="*/ 1489 h 1647"/>
              <a:gd name="T34" fmla="*/ 2367 w 2367"/>
              <a:gd name="T35" fmla="*/ 1628 h 1647"/>
              <a:gd name="T36" fmla="*/ 2265 w 2367"/>
              <a:gd name="T37" fmla="*/ 1628 h 1647"/>
              <a:gd name="T38" fmla="*/ 2125 w 2367"/>
              <a:gd name="T39" fmla="*/ 1642 h 1647"/>
              <a:gd name="T40" fmla="*/ 1943 w 2367"/>
              <a:gd name="T41" fmla="*/ 1640 h 1647"/>
              <a:gd name="T42" fmla="*/ 1477 w 2367"/>
              <a:gd name="T43" fmla="*/ 1634 h 1647"/>
              <a:gd name="T44" fmla="*/ 1437 w 2367"/>
              <a:gd name="T45" fmla="*/ 1632 h 1647"/>
              <a:gd name="T46" fmla="*/ 1402 w 2367"/>
              <a:gd name="T47" fmla="*/ 1630 h 1647"/>
              <a:gd name="T48" fmla="*/ 1371 w 2367"/>
              <a:gd name="T49" fmla="*/ 1628 h 1647"/>
              <a:gd name="T50" fmla="*/ 1318 w 2367"/>
              <a:gd name="T51" fmla="*/ 1624 h 1647"/>
              <a:gd name="T52" fmla="*/ 1269 w 2367"/>
              <a:gd name="T53" fmla="*/ 1620 h 1647"/>
              <a:gd name="T54" fmla="*/ 1249 w 2367"/>
              <a:gd name="T55" fmla="*/ 1618 h 1647"/>
              <a:gd name="T56" fmla="*/ 1168 w 2367"/>
              <a:gd name="T57" fmla="*/ 1611 h 1647"/>
              <a:gd name="T58" fmla="*/ 1145 w 2367"/>
              <a:gd name="T59" fmla="*/ 1609 h 1647"/>
              <a:gd name="T60" fmla="*/ 1119 w 2367"/>
              <a:gd name="T61" fmla="*/ 1607 h 1647"/>
              <a:gd name="T62" fmla="*/ 1078 w 2367"/>
              <a:gd name="T63" fmla="*/ 1605 h 1647"/>
              <a:gd name="T64" fmla="*/ 931 w 2367"/>
              <a:gd name="T65" fmla="*/ 1610 h 1647"/>
              <a:gd name="T66" fmla="*/ 645 w 2367"/>
              <a:gd name="T67" fmla="*/ 1617 h 1647"/>
              <a:gd name="T68" fmla="*/ 381 w 2367"/>
              <a:gd name="T69" fmla="*/ 1631 h 1647"/>
              <a:gd name="T70" fmla="*/ 263 w 2367"/>
              <a:gd name="T71" fmla="*/ 1641 h 1647"/>
              <a:gd name="T72" fmla="*/ 155 w 2367"/>
              <a:gd name="T73" fmla="*/ 1645 h 1647"/>
              <a:gd name="T74" fmla="*/ 2 w 2367"/>
              <a:gd name="T75" fmla="*/ 1647 h 1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67" h="1647">
                <a:moveTo>
                  <a:pt x="0" y="1645"/>
                </a:moveTo>
                <a:cubicBezTo>
                  <a:pt x="0" y="1097"/>
                  <a:pt x="0" y="549"/>
                  <a:pt x="0" y="0"/>
                </a:cubicBezTo>
                <a:cubicBezTo>
                  <a:pt x="729" y="0"/>
                  <a:pt x="1457" y="0"/>
                  <a:pt x="2185" y="0"/>
                </a:cubicBezTo>
                <a:cubicBezTo>
                  <a:pt x="2186" y="2"/>
                  <a:pt x="2187" y="3"/>
                  <a:pt x="2187" y="4"/>
                </a:cubicBezTo>
                <a:cubicBezTo>
                  <a:pt x="2187" y="16"/>
                  <a:pt x="2187" y="27"/>
                  <a:pt x="2187" y="39"/>
                </a:cubicBezTo>
                <a:cubicBezTo>
                  <a:pt x="2185" y="40"/>
                  <a:pt x="2185" y="42"/>
                  <a:pt x="2187" y="44"/>
                </a:cubicBezTo>
                <a:cubicBezTo>
                  <a:pt x="2187" y="55"/>
                  <a:pt x="2187" y="65"/>
                  <a:pt x="2187" y="75"/>
                </a:cubicBezTo>
                <a:cubicBezTo>
                  <a:pt x="2187" y="76"/>
                  <a:pt x="2187" y="77"/>
                  <a:pt x="2187" y="79"/>
                </a:cubicBezTo>
                <a:cubicBezTo>
                  <a:pt x="2187" y="81"/>
                  <a:pt x="2187" y="84"/>
                  <a:pt x="2188" y="86"/>
                </a:cubicBezTo>
                <a:cubicBezTo>
                  <a:pt x="2190" y="111"/>
                  <a:pt x="2193" y="137"/>
                  <a:pt x="2195" y="162"/>
                </a:cubicBezTo>
                <a:cubicBezTo>
                  <a:pt x="2197" y="175"/>
                  <a:pt x="2198" y="188"/>
                  <a:pt x="2199" y="201"/>
                </a:cubicBezTo>
                <a:cubicBezTo>
                  <a:pt x="2201" y="218"/>
                  <a:pt x="2203" y="235"/>
                  <a:pt x="2204" y="252"/>
                </a:cubicBezTo>
                <a:cubicBezTo>
                  <a:pt x="2205" y="275"/>
                  <a:pt x="2206" y="297"/>
                  <a:pt x="2210" y="319"/>
                </a:cubicBezTo>
                <a:cubicBezTo>
                  <a:pt x="2211" y="327"/>
                  <a:pt x="2211" y="335"/>
                  <a:pt x="2210" y="343"/>
                </a:cubicBezTo>
                <a:cubicBezTo>
                  <a:pt x="2209" y="352"/>
                  <a:pt x="2207" y="361"/>
                  <a:pt x="2205" y="371"/>
                </a:cubicBezTo>
                <a:cubicBezTo>
                  <a:pt x="2203" y="381"/>
                  <a:pt x="2200" y="391"/>
                  <a:pt x="2199" y="401"/>
                </a:cubicBezTo>
                <a:cubicBezTo>
                  <a:pt x="2197" y="445"/>
                  <a:pt x="2201" y="488"/>
                  <a:pt x="2207" y="532"/>
                </a:cubicBezTo>
                <a:cubicBezTo>
                  <a:pt x="2211" y="561"/>
                  <a:pt x="2215" y="589"/>
                  <a:pt x="2218" y="618"/>
                </a:cubicBezTo>
                <a:cubicBezTo>
                  <a:pt x="2221" y="647"/>
                  <a:pt x="2224" y="677"/>
                  <a:pt x="2227" y="706"/>
                </a:cubicBezTo>
                <a:cubicBezTo>
                  <a:pt x="2233" y="746"/>
                  <a:pt x="2239" y="785"/>
                  <a:pt x="2245" y="824"/>
                </a:cubicBezTo>
                <a:cubicBezTo>
                  <a:pt x="2247" y="835"/>
                  <a:pt x="2247" y="847"/>
                  <a:pt x="2249" y="858"/>
                </a:cubicBezTo>
                <a:cubicBezTo>
                  <a:pt x="2251" y="873"/>
                  <a:pt x="2254" y="888"/>
                  <a:pt x="2256" y="903"/>
                </a:cubicBezTo>
                <a:cubicBezTo>
                  <a:pt x="2261" y="927"/>
                  <a:pt x="2263" y="951"/>
                  <a:pt x="2274" y="973"/>
                </a:cubicBezTo>
                <a:cubicBezTo>
                  <a:pt x="2289" y="1005"/>
                  <a:pt x="2296" y="1040"/>
                  <a:pt x="2301" y="1075"/>
                </a:cubicBezTo>
                <a:cubicBezTo>
                  <a:pt x="2303" y="1097"/>
                  <a:pt x="2306" y="1119"/>
                  <a:pt x="2308" y="1141"/>
                </a:cubicBezTo>
                <a:cubicBezTo>
                  <a:pt x="2311" y="1169"/>
                  <a:pt x="2313" y="1198"/>
                  <a:pt x="2316" y="1226"/>
                </a:cubicBezTo>
                <a:cubicBezTo>
                  <a:pt x="2316" y="1227"/>
                  <a:pt x="2316" y="1229"/>
                  <a:pt x="2316" y="1230"/>
                </a:cubicBezTo>
                <a:cubicBezTo>
                  <a:pt x="2316" y="1239"/>
                  <a:pt x="2317" y="1248"/>
                  <a:pt x="2317" y="1257"/>
                </a:cubicBezTo>
                <a:cubicBezTo>
                  <a:pt x="2315" y="1259"/>
                  <a:pt x="2316" y="1261"/>
                  <a:pt x="2318" y="1262"/>
                </a:cubicBezTo>
                <a:cubicBezTo>
                  <a:pt x="2318" y="1266"/>
                  <a:pt x="2318" y="1271"/>
                  <a:pt x="2318" y="1275"/>
                </a:cubicBezTo>
                <a:cubicBezTo>
                  <a:pt x="2320" y="1299"/>
                  <a:pt x="2321" y="1324"/>
                  <a:pt x="2323" y="1349"/>
                </a:cubicBezTo>
                <a:cubicBezTo>
                  <a:pt x="2323" y="1350"/>
                  <a:pt x="2323" y="1351"/>
                  <a:pt x="2323" y="1352"/>
                </a:cubicBezTo>
                <a:cubicBezTo>
                  <a:pt x="2325" y="1371"/>
                  <a:pt x="2326" y="1389"/>
                  <a:pt x="2329" y="1408"/>
                </a:cubicBezTo>
                <a:cubicBezTo>
                  <a:pt x="2333" y="1435"/>
                  <a:pt x="2337" y="1462"/>
                  <a:pt x="2342" y="1489"/>
                </a:cubicBezTo>
                <a:cubicBezTo>
                  <a:pt x="2348" y="1525"/>
                  <a:pt x="2356" y="1561"/>
                  <a:pt x="2363" y="1596"/>
                </a:cubicBezTo>
                <a:cubicBezTo>
                  <a:pt x="2365" y="1607"/>
                  <a:pt x="2365" y="1617"/>
                  <a:pt x="2367" y="1628"/>
                </a:cubicBezTo>
                <a:cubicBezTo>
                  <a:pt x="2362" y="1628"/>
                  <a:pt x="2359" y="1628"/>
                  <a:pt x="2356" y="1628"/>
                </a:cubicBezTo>
                <a:cubicBezTo>
                  <a:pt x="2326" y="1628"/>
                  <a:pt x="2295" y="1628"/>
                  <a:pt x="2265" y="1628"/>
                </a:cubicBezTo>
                <a:cubicBezTo>
                  <a:pt x="2246" y="1628"/>
                  <a:pt x="2227" y="1629"/>
                  <a:pt x="2208" y="1633"/>
                </a:cubicBezTo>
                <a:cubicBezTo>
                  <a:pt x="2181" y="1639"/>
                  <a:pt x="2153" y="1642"/>
                  <a:pt x="2125" y="1642"/>
                </a:cubicBezTo>
                <a:cubicBezTo>
                  <a:pt x="2089" y="1641"/>
                  <a:pt x="2053" y="1641"/>
                  <a:pt x="2017" y="1640"/>
                </a:cubicBezTo>
                <a:cubicBezTo>
                  <a:pt x="1993" y="1640"/>
                  <a:pt x="1968" y="1640"/>
                  <a:pt x="1943" y="1640"/>
                </a:cubicBezTo>
                <a:cubicBezTo>
                  <a:pt x="1834" y="1640"/>
                  <a:pt x="1726" y="1639"/>
                  <a:pt x="1617" y="1638"/>
                </a:cubicBezTo>
                <a:cubicBezTo>
                  <a:pt x="1570" y="1638"/>
                  <a:pt x="1524" y="1635"/>
                  <a:pt x="1477" y="1634"/>
                </a:cubicBezTo>
                <a:cubicBezTo>
                  <a:pt x="1475" y="1634"/>
                  <a:pt x="1474" y="1634"/>
                  <a:pt x="1473" y="1634"/>
                </a:cubicBezTo>
                <a:cubicBezTo>
                  <a:pt x="1461" y="1633"/>
                  <a:pt x="1449" y="1633"/>
                  <a:pt x="1437" y="1632"/>
                </a:cubicBezTo>
                <a:cubicBezTo>
                  <a:pt x="1435" y="1632"/>
                  <a:pt x="1433" y="1632"/>
                  <a:pt x="1431" y="1632"/>
                </a:cubicBezTo>
                <a:cubicBezTo>
                  <a:pt x="1421" y="1631"/>
                  <a:pt x="1412" y="1631"/>
                  <a:pt x="1402" y="1630"/>
                </a:cubicBezTo>
                <a:cubicBezTo>
                  <a:pt x="1401" y="1630"/>
                  <a:pt x="1399" y="1630"/>
                  <a:pt x="1398" y="1630"/>
                </a:cubicBezTo>
                <a:cubicBezTo>
                  <a:pt x="1389" y="1629"/>
                  <a:pt x="1380" y="1629"/>
                  <a:pt x="1371" y="1628"/>
                </a:cubicBezTo>
                <a:cubicBezTo>
                  <a:pt x="1370" y="1628"/>
                  <a:pt x="1369" y="1628"/>
                  <a:pt x="1368" y="1628"/>
                </a:cubicBezTo>
                <a:cubicBezTo>
                  <a:pt x="1351" y="1627"/>
                  <a:pt x="1334" y="1626"/>
                  <a:pt x="1318" y="1624"/>
                </a:cubicBezTo>
                <a:cubicBezTo>
                  <a:pt x="1316" y="1624"/>
                  <a:pt x="1315" y="1624"/>
                  <a:pt x="1314" y="1624"/>
                </a:cubicBezTo>
                <a:cubicBezTo>
                  <a:pt x="1299" y="1623"/>
                  <a:pt x="1284" y="1622"/>
                  <a:pt x="1269" y="1620"/>
                </a:cubicBezTo>
                <a:cubicBezTo>
                  <a:pt x="1263" y="1620"/>
                  <a:pt x="1258" y="1619"/>
                  <a:pt x="1253" y="1619"/>
                </a:cubicBezTo>
                <a:cubicBezTo>
                  <a:pt x="1251" y="1619"/>
                  <a:pt x="1250" y="1619"/>
                  <a:pt x="1249" y="1618"/>
                </a:cubicBezTo>
                <a:cubicBezTo>
                  <a:pt x="1223" y="1616"/>
                  <a:pt x="1198" y="1614"/>
                  <a:pt x="1172" y="1611"/>
                </a:cubicBezTo>
                <a:cubicBezTo>
                  <a:pt x="1171" y="1611"/>
                  <a:pt x="1170" y="1611"/>
                  <a:pt x="1168" y="1611"/>
                </a:cubicBezTo>
                <a:cubicBezTo>
                  <a:pt x="1162" y="1610"/>
                  <a:pt x="1156" y="1610"/>
                  <a:pt x="1149" y="1609"/>
                </a:cubicBezTo>
                <a:cubicBezTo>
                  <a:pt x="1148" y="1609"/>
                  <a:pt x="1147" y="1609"/>
                  <a:pt x="1145" y="1609"/>
                </a:cubicBezTo>
                <a:cubicBezTo>
                  <a:pt x="1138" y="1608"/>
                  <a:pt x="1130" y="1608"/>
                  <a:pt x="1122" y="1607"/>
                </a:cubicBezTo>
                <a:cubicBezTo>
                  <a:pt x="1121" y="1607"/>
                  <a:pt x="1120" y="1607"/>
                  <a:pt x="1119" y="1607"/>
                </a:cubicBezTo>
                <a:cubicBezTo>
                  <a:pt x="1108" y="1606"/>
                  <a:pt x="1097" y="1606"/>
                  <a:pt x="1086" y="1605"/>
                </a:cubicBezTo>
                <a:cubicBezTo>
                  <a:pt x="1084" y="1603"/>
                  <a:pt x="1081" y="1603"/>
                  <a:pt x="1078" y="1605"/>
                </a:cubicBezTo>
                <a:cubicBezTo>
                  <a:pt x="1056" y="1605"/>
                  <a:pt x="1034" y="1604"/>
                  <a:pt x="1011" y="1604"/>
                </a:cubicBezTo>
                <a:cubicBezTo>
                  <a:pt x="984" y="1604"/>
                  <a:pt x="957" y="1604"/>
                  <a:pt x="931" y="1610"/>
                </a:cubicBezTo>
                <a:cubicBezTo>
                  <a:pt x="909" y="1615"/>
                  <a:pt x="887" y="1617"/>
                  <a:pt x="864" y="1617"/>
                </a:cubicBezTo>
                <a:cubicBezTo>
                  <a:pt x="791" y="1617"/>
                  <a:pt x="718" y="1617"/>
                  <a:pt x="645" y="1617"/>
                </a:cubicBezTo>
                <a:cubicBezTo>
                  <a:pt x="588" y="1617"/>
                  <a:pt x="530" y="1616"/>
                  <a:pt x="473" y="1620"/>
                </a:cubicBezTo>
                <a:cubicBezTo>
                  <a:pt x="442" y="1622"/>
                  <a:pt x="411" y="1626"/>
                  <a:pt x="381" y="1631"/>
                </a:cubicBezTo>
                <a:cubicBezTo>
                  <a:pt x="364" y="1634"/>
                  <a:pt x="347" y="1638"/>
                  <a:pt x="329" y="1639"/>
                </a:cubicBezTo>
                <a:cubicBezTo>
                  <a:pt x="307" y="1641"/>
                  <a:pt x="285" y="1642"/>
                  <a:pt x="263" y="1641"/>
                </a:cubicBezTo>
                <a:cubicBezTo>
                  <a:pt x="228" y="1641"/>
                  <a:pt x="194" y="1643"/>
                  <a:pt x="159" y="1645"/>
                </a:cubicBezTo>
                <a:cubicBezTo>
                  <a:pt x="158" y="1645"/>
                  <a:pt x="157" y="1645"/>
                  <a:pt x="155" y="1645"/>
                </a:cubicBezTo>
                <a:cubicBezTo>
                  <a:pt x="149" y="1646"/>
                  <a:pt x="143" y="1646"/>
                  <a:pt x="136" y="1646"/>
                </a:cubicBezTo>
                <a:cubicBezTo>
                  <a:pt x="91" y="1646"/>
                  <a:pt x="47" y="1647"/>
                  <a:pt x="2" y="1647"/>
                </a:cubicBezTo>
                <a:cubicBezTo>
                  <a:pt x="1" y="1646"/>
                  <a:pt x="1" y="1646"/>
                  <a:pt x="0" y="16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6" name="Freeform 6">
            <a:extLst>
              <a:ext uri="{FF2B5EF4-FFF2-40B4-BE49-F238E27FC236}">
                <a16:creationId xmlns:a16="http://schemas.microsoft.com/office/drawing/2014/main" id="{DB88DF46-EC1C-44D1-A58E-8C77063F5CF8}"/>
              </a:ext>
            </a:extLst>
          </p:cNvPr>
          <p:cNvSpPr>
            <a:spLocks/>
          </p:cNvSpPr>
          <p:nvPr userDrawn="1"/>
        </p:nvSpPr>
        <p:spPr bwMode="auto">
          <a:xfrm>
            <a:off x="7235825" y="0"/>
            <a:ext cx="4967288" cy="5100638"/>
          </a:xfrm>
          <a:custGeom>
            <a:avLst/>
            <a:gdLst>
              <a:gd name="T0" fmla="*/ 1559 w 1559"/>
              <a:gd name="T1" fmla="*/ 0 h 1602"/>
              <a:gd name="T2" fmla="*/ 1514 w 1559"/>
              <a:gd name="T3" fmla="*/ 1592 h 1602"/>
              <a:gd name="T4" fmla="*/ 1365 w 1559"/>
              <a:gd name="T5" fmla="*/ 1601 h 1602"/>
              <a:gd name="T6" fmla="*/ 1322 w 1559"/>
              <a:gd name="T7" fmla="*/ 1602 h 1602"/>
              <a:gd name="T8" fmla="*/ 1228 w 1559"/>
              <a:gd name="T9" fmla="*/ 1581 h 1602"/>
              <a:gd name="T10" fmla="*/ 1067 w 1559"/>
              <a:gd name="T11" fmla="*/ 1563 h 1602"/>
              <a:gd name="T12" fmla="*/ 984 w 1559"/>
              <a:gd name="T13" fmla="*/ 1555 h 1602"/>
              <a:gd name="T14" fmla="*/ 846 w 1559"/>
              <a:gd name="T15" fmla="*/ 1545 h 1602"/>
              <a:gd name="T16" fmla="*/ 719 w 1559"/>
              <a:gd name="T17" fmla="*/ 1558 h 1602"/>
              <a:gd name="T18" fmla="*/ 695 w 1559"/>
              <a:gd name="T19" fmla="*/ 1555 h 1602"/>
              <a:gd name="T20" fmla="*/ 658 w 1559"/>
              <a:gd name="T21" fmla="*/ 1555 h 1602"/>
              <a:gd name="T22" fmla="*/ 620 w 1559"/>
              <a:gd name="T23" fmla="*/ 1553 h 1602"/>
              <a:gd name="T24" fmla="*/ 566 w 1559"/>
              <a:gd name="T25" fmla="*/ 1550 h 1602"/>
              <a:gd name="T26" fmla="*/ 504 w 1559"/>
              <a:gd name="T27" fmla="*/ 1549 h 1602"/>
              <a:gd name="T28" fmla="*/ 377 w 1559"/>
              <a:gd name="T29" fmla="*/ 1551 h 1602"/>
              <a:gd name="T30" fmla="*/ 240 w 1559"/>
              <a:gd name="T31" fmla="*/ 1558 h 1602"/>
              <a:gd name="T32" fmla="*/ 203 w 1559"/>
              <a:gd name="T33" fmla="*/ 1565 h 1602"/>
              <a:gd name="T34" fmla="*/ 178 w 1559"/>
              <a:gd name="T35" fmla="*/ 1488 h 1602"/>
              <a:gd name="T36" fmla="*/ 178 w 1559"/>
              <a:gd name="T37" fmla="*/ 1454 h 1602"/>
              <a:gd name="T38" fmla="*/ 190 w 1559"/>
              <a:gd name="T39" fmla="*/ 1360 h 1602"/>
              <a:gd name="T40" fmla="*/ 161 w 1559"/>
              <a:gd name="T41" fmla="*/ 1201 h 1602"/>
              <a:gd name="T42" fmla="*/ 97 w 1559"/>
              <a:gd name="T43" fmla="*/ 1156 h 1602"/>
              <a:gd name="T44" fmla="*/ 90 w 1559"/>
              <a:gd name="T45" fmla="*/ 1081 h 1602"/>
              <a:gd name="T46" fmla="*/ 96 w 1559"/>
              <a:gd name="T47" fmla="*/ 1052 h 1602"/>
              <a:gd name="T48" fmla="*/ 90 w 1559"/>
              <a:gd name="T49" fmla="*/ 983 h 1602"/>
              <a:gd name="T50" fmla="*/ 67 w 1559"/>
              <a:gd name="T51" fmla="*/ 930 h 1602"/>
              <a:gd name="T52" fmla="*/ 28 w 1559"/>
              <a:gd name="T53" fmla="*/ 883 h 1602"/>
              <a:gd name="T54" fmla="*/ 25 w 1559"/>
              <a:gd name="T55" fmla="*/ 836 h 1602"/>
              <a:gd name="T56" fmla="*/ 15 w 1559"/>
              <a:gd name="T57" fmla="*/ 768 h 1602"/>
              <a:gd name="T58" fmla="*/ 16 w 1559"/>
              <a:gd name="T59" fmla="*/ 754 h 1602"/>
              <a:gd name="T60" fmla="*/ 15 w 1559"/>
              <a:gd name="T61" fmla="*/ 717 h 1602"/>
              <a:gd name="T62" fmla="*/ 13 w 1559"/>
              <a:gd name="T63" fmla="*/ 657 h 1602"/>
              <a:gd name="T64" fmla="*/ 9 w 1559"/>
              <a:gd name="T65" fmla="*/ 508 h 1602"/>
              <a:gd name="T66" fmla="*/ 1 w 1559"/>
              <a:gd name="T67" fmla="*/ 356 h 1602"/>
              <a:gd name="T68" fmla="*/ 11 w 1559"/>
              <a:gd name="T69" fmla="*/ 207 h 1602"/>
              <a:gd name="T70" fmla="*/ 8 w 1559"/>
              <a:gd name="T71" fmla="*/ 106 h 1602"/>
              <a:gd name="T72" fmla="*/ 3 w 1559"/>
              <a:gd name="T73"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59" h="1602">
                <a:moveTo>
                  <a:pt x="3" y="0"/>
                </a:moveTo>
                <a:cubicBezTo>
                  <a:pt x="522" y="0"/>
                  <a:pt x="1040" y="0"/>
                  <a:pt x="1559" y="0"/>
                </a:cubicBezTo>
                <a:cubicBezTo>
                  <a:pt x="1559" y="529"/>
                  <a:pt x="1559" y="1057"/>
                  <a:pt x="1559" y="1586"/>
                </a:cubicBezTo>
                <a:cubicBezTo>
                  <a:pt x="1544" y="1588"/>
                  <a:pt x="1529" y="1590"/>
                  <a:pt x="1514" y="1592"/>
                </a:cubicBezTo>
                <a:cubicBezTo>
                  <a:pt x="1481" y="1597"/>
                  <a:pt x="1447" y="1602"/>
                  <a:pt x="1413" y="1600"/>
                </a:cubicBezTo>
                <a:cubicBezTo>
                  <a:pt x="1397" y="1599"/>
                  <a:pt x="1381" y="1601"/>
                  <a:pt x="1365" y="1601"/>
                </a:cubicBezTo>
                <a:cubicBezTo>
                  <a:pt x="1363" y="1601"/>
                  <a:pt x="1361" y="1601"/>
                  <a:pt x="1359" y="1601"/>
                </a:cubicBezTo>
                <a:cubicBezTo>
                  <a:pt x="1347" y="1602"/>
                  <a:pt x="1334" y="1602"/>
                  <a:pt x="1322" y="1602"/>
                </a:cubicBezTo>
                <a:cubicBezTo>
                  <a:pt x="1302" y="1602"/>
                  <a:pt x="1282" y="1599"/>
                  <a:pt x="1263" y="1592"/>
                </a:cubicBezTo>
                <a:cubicBezTo>
                  <a:pt x="1252" y="1587"/>
                  <a:pt x="1240" y="1583"/>
                  <a:pt x="1228" y="1581"/>
                </a:cubicBezTo>
                <a:cubicBezTo>
                  <a:pt x="1201" y="1577"/>
                  <a:pt x="1174" y="1574"/>
                  <a:pt x="1147" y="1571"/>
                </a:cubicBezTo>
                <a:cubicBezTo>
                  <a:pt x="1120" y="1568"/>
                  <a:pt x="1094" y="1565"/>
                  <a:pt x="1067" y="1563"/>
                </a:cubicBezTo>
                <a:cubicBezTo>
                  <a:pt x="1040" y="1560"/>
                  <a:pt x="1014" y="1558"/>
                  <a:pt x="988" y="1555"/>
                </a:cubicBezTo>
                <a:cubicBezTo>
                  <a:pt x="987" y="1555"/>
                  <a:pt x="985" y="1555"/>
                  <a:pt x="984" y="1555"/>
                </a:cubicBezTo>
                <a:cubicBezTo>
                  <a:pt x="978" y="1555"/>
                  <a:pt x="972" y="1555"/>
                  <a:pt x="966" y="1555"/>
                </a:cubicBezTo>
                <a:cubicBezTo>
                  <a:pt x="926" y="1552"/>
                  <a:pt x="886" y="1548"/>
                  <a:pt x="846" y="1545"/>
                </a:cubicBezTo>
                <a:cubicBezTo>
                  <a:pt x="816" y="1543"/>
                  <a:pt x="787" y="1545"/>
                  <a:pt x="758" y="1554"/>
                </a:cubicBezTo>
                <a:cubicBezTo>
                  <a:pt x="746" y="1558"/>
                  <a:pt x="733" y="1560"/>
                  <a:pt x="719" y="1558"/>
                </a:cubicBezTo>
                <a:cubicBezTo>
                  <a:pt x="713" y="1556"/>
                  <a:pt x="706" y="1556"/>
                  <a:pt x="699" y="1555"/>
                </a:cubicBezTo>
                <a:cubicBezTo>
                  <a:pt x="697" y="1555"/>
                  <a:pt x="696" y="1555"/>
                  <a:pt x="695" y="1555"/>
                </a:cubicBezTo>
                <a:cubicBezTo>
                  <a:pt x="692" y="1555"/>
                  <a:pt x="688" y="1555"/>
                  <a:pt x="685" y="1555"/>
                </a:cubicBezTo>
                <a:cubicBezTo>
                  <a:pt x="676" y="1553"/>
                  <a:pt x="667" y="1553"/>
                  <a:pt x="658" y="1555"/>
                </a:cubicBezTo>
                <a:cubicBezTo>
                  <a:pt x="647" y="1555"/>
                  <a:pt x="635" y="1554"/>
                  <a:pt x="624" y="1554"/>
                </a:cubicBezTo>
                <a:cubicBezTo>
                  <a:pt x="623" y="1553"/>
                  <a:pt x="621" y="1553"/>
                  <a:pt x="620" y="1553"/>
                </a:cubicBezTo>
                <a:cubicBezTo>
                  <a:pt x="603" y="1552"/>
                  <a:pt x="587" y="1551"/>
                  <a:pt x="570" y="1550"/>
                </a:cubicBezTo>
                <a:cubicBezTo>
                  <a:pt x="569" y="1550"/>
                  <a:pt x="568" y="1550"/>
                  <a:pt x="566" y="1550"/>
                </a:cubicBezTo>
                <a:cubicBezTo>
                  <a:pt x="561" y="1549"/>
                  <a:pt x="556" y="1549"/>
                  <a:pt x="550" y="1548"/>
                </a:cubicBezTo>
                <a:cubicBezTo>
                  <a:pt x="535" y="1548"/>
                  <a:pt x="520" y="1548"/>
                  <a:pt x="504" y="1549"/>
                </a:cubicBezTo>
                <a:cubicBezTo>
                  <a:pt x="482" y="1550"/>
                  <a:pt x="459" y="1551"/>
                  <a:pt x="437" y="1549"/>
                </a:cubicBezTo>
                <a:cubicBezTo>
                  <a:pt x="417" y="1547"/>
                  <a:pt x="397" y="1548"/>
                  <a:pt x="377" y="1551"/>
                </a:cubicBezTo>
                <a:cubicBezTo>
                  <a:pt x="350" y="1555"/>
                  <a:pt x="322" y="1561"/>
                  <a:pt x="294" y="1566"/>
                </a:cubicBezTo>
                <a:cubicBezTo>
                  <a:pt x="275" y="1569"/>
                  <a:pt x="257" y="1569"/>
                  <a:pt x="240" y="1558"/>
                </a:cubicBezTo>
                <a:cubicBezTo>
                  <a:pt x="232" y="1552"/>
                  <a:pt x="223" y="1553"/>
                  <a:pt x="215" y="1558"/>
                </a:cubicBezTo>
                <a:cubicBezTo>
                  <a:pt x="211" y="1560"/>
                  <a:pt x="207" y="1563"/>
                  <a:pt x="203" y="1565"/>
                </a:cubicBezTo>
                <a:cubicBezTo>
                  <a:pt x="199" y="1567"/>
                  <a:pt x="195" y="1570"/>
                  <a:pt x="190" y="1573"/>
                </a:cubicBezTo>
                <a:cubicBezTo>
                  <a:pt x="183" y="1545"/>
                  <a:pt x="180" y="1517"/>
                  <a:pt x="178" y="1488"/>
                </a:cubicBezTo>
                <a:cubicBezTo>
                  <a:pt x="178" y="1486"/>
                  <a:pt x="178" y="1485"/>
                  <a:pt x="178" y="1483"/>
                </a:cubicBezTo>
                <a:cubicBezTo>
                  <a:pt x="178" y="1473"/>
                  <a:pt x="178" y="1463"/>
                  <a:pt x="178" y="1454"/>
                </a:cubicBezTo>
                <a:cubicBezTo>
                  <a:pt x="178" y="1453"/>
                  <a:pt x="178" y="1451"/>
                  <a:pt x="178" y="1450"/>
                </a:cubicBezTo>
                <a:cubicBezTo>
                  <a:pt x="180" y="1420"/>
                  <a:pt x="185" y="1390"/>
                  <a:pt x="190" y="1360"/>
                </a:cubicBezTo>
                <a:cubicBezTo>
                  <a:pt x="195" y="1330"/>
                  <a:pt x="199" y="1300"/>
                  <a:pt x="199" y="1270"/>
                </a:cubicBezTo>
                <a:cubicBezTo>
                  <a:pt x="199" y="1240"/>
                  <a:pt x="186" y="1217"/>
                  <a:pt x="161" y="1201"/>
                </a:cubicBezTo>
                <a:cubicBezTo>
                  <a:pt x="149" y="1194"/>
                  <a:pt x="136" y="1187"/>
                  <a:pt x="123" y="1184"/>
                </a:cubicBezTo>
                <a:cubicBezTo>
                  <a:pt x="108" y="1180"/>
                  <a:pt x="100" y="1171"/>
                  <a:pt x="97" y="1156"/>
                </a:cubicBezTo>
                <a:cubicBezTo>
                  <a:pt x="97" y="1154"/>
                  <a:pt x="96" y="1151"/>
                  <a:pt x="95" y="1149"/>
                </a:cubicBezTo>
                <a:cubicBezTo>
                  <a:pt x="91" y="1126"/>
                  <a:pt x="90" y="1104"/>
                  <a:pt x="90" y="1081"/>
                </a:cubicBezTo>
                <a:cubicBezTo>
                  <a:pt x="90" y="1079"/>
                  <a:pt x="90" y="1077"/>
                  <a:pt x="90" y="1074"/>
                </a:cubicBezTo>
                <a:cubicBezTo>
                  <a:pt x="92" y="1067"/>
                  <a:pt x="94" y="1060"/>
                  <a:pt x="96" y="1052"/>
                </a:cubicBezTo>
                <a:cubicBezTo>
                  <a:pt x="99" y="1041"/>
                  <a:pt x="99" y="1029"/>
                  <a:pt x="96" y="1017"/>
                </a:cubicBezTo>
                <a:cubicBezTo>
                  <a:pt x="94" y="1006"/>
                  <a:pt x="92" y="994"/>
                  <a:pt x="90" y="983"/>
                </a:cubicBezTo>
                <a:cubicBezTo>
                  <a:pt x="88" y="975"/>
                  <a:pt x="87" y="967"/>
                  <a:pt x="85" y="959"/>
                </a:cubicBezTo>
                <a:cubicBezTo>
                  <a:pt x="82" y="947"/>
                  <a:pt x="76" y="937"/>
                  <a:pt x="67" y="930"/>
                </a:cubicBezTo>
                <a:cubicBezTo>
                  <a:pt x="59" y="923"/>
                  <a:pt x="51" y="917"/>
                  <a:pt x="42" y="911"/>
                </a:cubicBezTo>
                <a:cubicBezTo>
                  <a:pt x="33" y="904"/>
                  <a:pt x="27" y="895"/>
                  <a:pt x="28" y="883"/>
                </a:cubicBezTo>
                <a:cubicBezTo>
                  <a:pt x="28" y="880"/>
                  <a:pt x="28" y="876"/>
                  <a:pt x="28" y="873"/>
                </a:cubicBezTo>
                <a:cubicBezTo>
                  <a:pt x="29" y="861"/>
                  <a:pt x="28" y="848"/>
                  <a:pt x="25" y="836"/>
                </a:cubicBezTo>
                <a:cubicBezTo>
                  <a:pt x="21" y="816"/>
                  <a:pt x="15" y="796"/>
                  <a:pt x="15" y="776"/>
                </a:cubicBezTo>
                <a:cubicBezTo>
                  <a:pt x="17" y="773"/>
                  <a:pt x="17" y="771"/>
                  <a:pt x="15" y="768"/>
                </a:cubicBezTo>
                <a:cubicBezTo>
                  <a:pt x="15" y="766"/>
                  <a:pt x="15" y="763"/>
                  <a:pt x="15" y="761"/>
                </a:cubicBezTo>
                <a:cubicBezTo>
                  <a:pt x="15" y="758"/>
                  <a:pt x="16" y="756"/>
                  <a:pt x="16" y="754"/>
                </a:cubicBezTo>
                <a:cubicBezTo>
                  <a:pt x="16" y="744"/>
                  <a:pt x="16" y="733"/>
                  <a:pt x="16" y="723"/>
                </a:cubicBezTo>
                <a:cubicBezTo>
                  <a:pt x="16" y="721"/>
                  <a:pt x="15" y="719"/>
                  <a:pt x="15" y="717"/>
                </a:cubicBezTo>
                <a:cubicBezTo>
                  <a:pt x="14" y="699"/>
                  <a:pt x="14" y="681"/>
                  <a:pt x="13" y="663"/>
                </a:cubicBezTo>
                <a:cubicBezTo>
                  <a:pt x="15" y="661"/>
                  <a:pt x="15" y="659"/>
                  <a:pt x="13" y="657"/>
                </a:cubicBezTo>
                <a:cubicBezTo>
                  <a:pt x="12" y="644"/>
                  <a:pt x="12" y="631"/>
                  <a:pt x="11" y="618"/>
                </a:cubicBezTo>
                <a:cubicBezTo>
                  <a:pt x="10" y="581"/>
                  <a:pt x="10" y="545"/>
                  <a:pt x="9" y="508"/>
                </a:cubicBezTo>
                <a:cubicBezTo>
                  <a:pt x="9" y="494"/>
                  <a:pt x="8" y="479"/>
                  <a:pt x="7" y="464"/>
                </a:cubicBezTo>
                <a:cubicBezTo>
                  <a:pt x="5" y="428"/>
                  <a:pt x="3" y="392"/>
                  <a:pt x="1" y="356"/>
                </a:cubicBezTo>
                <a:cubicBezTo>
                  <a:pt x="0" y="322"/>
                  <a:pt x="2" y="288"/>
                  <a:pt x="7" y="254"/>
                </a:cubicBezTo>
                <a:cubicBezTo>
                  <a:pt x="9" y="238"/>
                  <a:pt x="10" y="223"/>
                  <a:pt x="11" y="207"/>
                </a:cubicBezTo>
                <a:cubicBezTo>
                  <a:pt x="11" y="206"/>
                  <a:pt x="11" y="205"/>
                  <a:pt x="11" y="203"/>
                </a:cubicBezTo>
                <a:cubicBezTo>
                  <a:pt x="15" y="171"/>
                  <a:pt x="12" y="139"/>
                  <a:pt x="8" y="106"/>
                </a:cubicBezTo>
                <a:cubicBezTo>
                  <a:pt x="4" y="76"/>
                  <a:pt x="0" y="45"/>
                  <a:pt x="2" y="14"/>
                </a:cubicBezTo>
                <a:cubicBezTo>
                  <a:pt x="2" y="10"/>
                  <a:pt x="3" y="5"/>
                  <a:pt x="3" y="0"/>
                </a:cubicBezTo>
                <a:close/>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en-CA"/>
          </a:p>
        </p:txBody>
      </p:sp>
      <p:sp>
        <p:nvSpPr>
          <p:cNvPr id="7" name="Freeform 8">
            <a:extLst>
              <a:ext uri="{FF2B5EF4-FFF2-40B4-BE49-F238E27FC236}">
                <a16:creationId xmlns:a16="http://schemas.microsoft.com/office/drawing/2014/main" id="{CE98CAE0-FA4C-4A1D-86C7-CCED61A52E1B}"/>
              </a:ext>
            </a:extLst>
          </p:cNvPr>
          <p:cNvSpPr>
            <a:spLocks/>
          </p:cNvSpPr>
          <p:nvPr userDrawn="1"/>
        </p:nvSpPr>
        <p:spPr bwMode="auto">
          <a:xfrm>
            <a:off x="7697788" y="5154613"/>
            <a:ext cx="4505325" cy="1706563"/>
          </a:xfrm>
          <a:custGeom>
            <a:avLst/>
            <a:gdLst>
              <a:gd name="T0" fmla="*/ 172 w 1414"/>
              <a:gd name="T1" fmla="*/ 17 h 536"/>
              <a:gd name="T2" fmla="*/ 199 w 1414"/>
              <a:gd name="T3" fmla="*/ 15 h 536"/>
              <a:gd name="T4" fmla="*/ 203 w 1414"/>
              <a:gd name="T5" fmla="*/ 15 h 536"/>
              <a:gd name="T6" fmla="*/ 268 w 1414"/>
              <a:gd name="T7" fmla="*/ 8 h 536"/>
              <a:gd name="T8" fmla="*/ 347 w 1414"/>
              <a:gd name="T9" fmla="*/ 0 h 536"/>
              <a:gd name="T10" fmla="*/ 368 w 1414"/>
              <a:gd name="T11" fmla="*/ 0 h 536"/>
              <a:gd name="T12" fmla="*/ 435 w 1414"/>
              <a:gd name="T13" fmla="*/ 5 h 536"/>
              <a:gd name="T14" fmla="*/ 530 w 1414"/>
              <a:gd name="T15" fmla="*/ 11 h 536"/>
              <a:gd name="T16" fmla="*/ 573 w 1414"/>
              <a:gd name="T17" fmla="*/ 8 h 536"/>
              <a:gd name="T18" fmla="*/ 615 w 1414"/>
              <a:gd name="T19" fmla="*/ 7 h 536"/>
              <a:gd name="T20" fmla="*/ 712 w 1414"/>
              <a:gd name="T21" fmla="*/ 8 h 536"/>
              <a:gd name="T22" fmla="*/ 857 w 1414"/>
              <a:gd name="T23" fmla="*/ 8 h 536"/>
              <a:gd name="T24" fmla="*/ 905 w 1414"/>
              <a:gd name="T25" fmla="*/ 9 h 536"/>
              <a:gd name="T26" fmla="*/ 936 w 1414"/>
              <a:gd name="T27" fmla="*/ 7 h 536"/>
              <a:gd name="T28" fmla="*/ 1009 w 1414"/>
              <a:gd name="T29" fmla="*/ 11 h 536"/>
              <a:gd name="T30" fmla="*/ 1026 w 1414"/>
              <a:gd name="T31" fmla="*/ 12 h 536"/>
              <a:gd name="T32" fmla="*/ 1045 w 1414"/>
              <a:gd name="T33" fmla="*/ 11 h 536"/>
              <a:gd name="T34" fmla="*/ 1064 w 1414"/>
              <a:gd name="T35" fmla="*/ 20 h 536"/>
              <a:gd name="T36" fmla="*/ 1106 w 1414"/>
              <a:gd name="T37" fmla="*/ 40 h 536"/>
              <a:gd name="T38" fmla="*/ 1143 w 1414"/>
              <a:gd name="T39" fmla="*/ 43 h 536"/>
              <a:gd name="T40" fmla="*/ 1177 w 1414"/>
              <a:gd name="T41" fmla="*/ 41 h 536"/>
              <a:gd name="T42" fmla="*/ 1241 w 1414"/>
              <a:gd name="T43" fmla="*/ 38 h 536"/>
              <a:gd name="T44" fmla="*/ 1259 w 1414"/>
              <a:gd name="T45" fmla="*/ 40 h 536"/>
              <a:gd name="T46" fmla="*/ 1281 w 1414"/>
              <a:gd name="T47" fmla="*/ 59 h 536"/>
              <a:gd name="T48" fmla="*/ 1284 w 1414"/>
              <a:gd name="T49" fmla="*/ 67 h 536"/>
              <a:gd name="T50" fmla="*/ 1300 w 1414"/>
              <a:gd name="T51" fmla="*/ 80 h 536"/>
              <a:gd name="T52" fmla="*/ 1316 w 1414"/>
              <a:gd name="T53" fmla="*/ 82 h 536"/>
              <a:gd name="T54" fmla="*/ 1356 w 1414"/>
              <a:gd name="T55" fmla="*/ 82 h 536"/>
              <a:gd name="T56" fmla="*/ 1360 w 1414"/>
              <a:gd name="T57" fmla="*/ 82 h 536"/>
              <a:gd name="T58" fmla="*/ 1385 w 1414"/>
              <a:gd name="T59" fmla="*/ 80 h 536"/>
              <a:gd name="T60" fmla="*/ 1389 w 1414"/>
              <a:gd name="T61" fmla="*/ 80 h 536"/>
              <a:gd name="T62" fmla="*/ 1414 w 1414"/>
              <a:gd name="T63" fmla="*/ 78 h 536"/>
              <a:gd name="T64" fmla="*/ 1414 w 1414"/>
              <a:gd name="T65" fmla="*/ 536 h 536"/>
              <a:gd name="T66" fmla="*/ 0 w 1414"/>
              <a:gd name="T67" fmla="*/ 536 h 536"/>
              <a:gd name="T68" fmla="*/ 2 w 1414"/>
              <a:gd name="T69" fmla="*/ 517 h 536"/>
              <a:gd name="T70" fmla="*/ 8 w 1414"/>
              <a:gd name="T71" fmla="*/ 487 h 536"/>
              <a:gd name="T72" fmla="*/ 13 w 1414"/>
              <a:gd name="T73" fmla="*/ 480 h 536"/>
              <a:gd name="T74" fmla="*/ 15 w 1414"/>
              <a:gd name="T75" fmla="*/ 473 h 536"/>
              <a:gd name="T76" fmla="*/ 12 w 1414"/>
              <a:gd name="T77" fmla="*/ 381 h 536"/>
              <a:gd name="T78" fmla="*/ 3 w 1414"/>
              <a:gd name="T79" fmla="*/ 345 h 536"/>
              <a:gd name="T80" fmla="*/ 4 w 1414"/>
              <a:gd name="T81" fmla="*/ 327 h 536"/>
              <a:gd name="T82" fmla="*/ 38 w 1414"/>
              <a:gd name="T83" fmla="*/ 177 h 536"/>
              <a:gd name="T84" fmla="*/ 41 w 1414"/>
              <a:gd name="T85" fmla="*/ 120 h 536"/>
              <a:gd name="T86" fmla="*/ 42 w 1414"/>
              <a:gd name="T87" fmla="*/ 56 h 536"/>
              <a:gd name="T88" fmla="*/ 50 w 1414"/>
              <a:gd name="T89" fmla="*/ 25 h 536"/>
              <a:gd name="T90" fmla="*/ 55 w 1414"/>
              <a:gd name="T91" fmla="*/ 20 h 536"/>
              <a:gd name="T92" fmla="*/ 77 w 1414"/>
              <a:gd name="T93" fmla="*/ 17 h 536"/>
              <a:gd name="T94" fmla="*/ 129 w 1414"/>
              <a:gd name="T95" fmla="*/ 18 h 536"/>
              <a:gd name="T96" fmla="*/ 169 w 1414"/>
              <a:gd name="T97" fmla="*/ 17 h 536"/>
              <a:gd name="T98" fmla="*/ 172 w 1414"/>
              <a:gd name="T99" fmla="*/ 17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14" h="536">
                <a:moveTo>
                  <a:pt x="172" y="17"/>
                </a:moveTo>
                <a:cubicBezTo>
                  <a:pt x="181" y="16"/>
                  <a:pt x="190" y="16"/>
                  <a:pt x="199" y="15"/>
                </a:cubicBezTo>
                <a:cubicBezTo>
                  <a:pt x="201" y="15"/>
                  <a:pt x="202" y="15"/>
                  <a:pt x="203" y="15"/>
                </a:cubicBezTo>
                <a:cubicBezTo>
                  <a:pt x="225" y="13"/>
                  <a:pt x="247" y="11"/>
                  <a:pt x="268" y="8"/>
                </a:cubicBezTo>
                <a:cubicBezTo>
                  <a:pt x="295" y="6"/>
                  <a:pt x="321" y="3"/>
                  <a:pt x="347" y="0"/>
                </a:cubicBezTo>
                <a:cubicBezTo>
                  <a:pt x="354" y="2"/>
                  <a:pt x="361" y="2"/>
                  <a:pt x="368" y="0"/>
                </a:cubicBezTo>
                <a:cubicBezTo>
                  <a:pt x="390" y="1"/>
                  <a:pt x="413" y="3"/>
                  <a:pt x="435" y="5"/>
                </a:cubicBezTo>
                <a:cubicBezTo>
                  <a:pt x="467" y="7"/>
                  <a:pt x="498" y="9"/>
                  <a:pt x="530" y="11"/>
                </a:cubicBezTo>
                <a:cubicBezTo>
                  <a:pt x="544" y="11"/>
                  <a:pt x="558" y="9"/>
                  <a:pt x="573" y="8"/>
                </a:cubicBezTo>
                <a:cubicBezTo>
                  <a:pt x="587" y="7"/>
                  <a:pt x="601" y="7"/>
                  <a:pt x="615" y="7"/>
                </a:cubicBezTo>
                <a:cubicBezTo>
                  <a:pt x="647" y="7"/>
                  <a:pt x="680" y="8"/>
                  <a:pt x="712" y="8"/>
                </a:cubicBezTo>
                <a:cubicBezTo>
                  <a:pt x="760" y="8"/>
                  <a:pt x="809" y="7"/>
                  <a:pt x="857" y="8"/>
                </a:cubicBezTo>
                <a:cubicBezTo>
                  <a:pt x="873" y="8"/>
                  <a:pt x="889" y="9"/>
                  <a:pt x="905" y="9"/>
                </a:cubicBezTo>
                <a:cubicBezTo>
                  <a:pt x="916" y="9"/>
                  <a:pt x="926" y="8"/>
                  <a:pt x="936" y="7"/>
                </a:cubicBezTo>
                <a:cubicBezTo>
                  <a:pt x="961" y="6"/>
                  <a:pt x="985" y="8"/>
                  <a:pt x="1009" y="11"/>
                </a:cubicBezTo>
                <a:cubicBezTo>
                  <a:pt x="1015" y="12"/>
                  <a:pt x="1021" y="12"/>
                  <a:pt x="1026" y="12"/>
                </a:cubicBezTo>
                <a:cubicBezTo>
                  <a:pt x="1032" y="11"/>
                  <a:pt x="1038" y="11"/>
                  <a:pt x="1045" y="11"/>
                </a:cubicBezTo>
                <a:cubicBezTo>
                  <a:pt x="1053" y="10"/>
                  <a:pt x="1060" y="13"/>
                  <a:pt x="1064" y="20"/>
                </a:cubicBezTo>
                <a:cubicBezTo>
                  <a:pt x="1074" y="36"/>
                  <a:pt x="1088" y="42"/>
                  <a:pt x="1106" y="40"/>
                </a:cubicBezTo>
                <a:cubicBezTo>
                  <a:pt x="1119" y="38"/>
                  <a:pt x="1131" y="40"/>
                  <a:pt x="1143" y="43"/>
                </a:cubicBezTo>
                <a:cubicBezTo>
                  <a:pt x="1155" y="45"/>
                  <a:pt x="1166" y="45"/>
                  <a:pt x="1177" y="41"/>
                </a:cubicBezTo>
                <a:cubicBezTo>
                  <a:pt x="1198" y="34"/>
                  <a:pt x="1220" y="35"/>
                  <a:pt x="1241" y="38"/>
                </a:cubicBezTo>
                <a:cubicBezTo>
                  <a:pt x="1247" y="39"/>
                  <a:pt x="1253" y="39"/>
                  <a:pt x="1259" y="40"/>
                </a:cubicBezTo>
                <a:cubicBezTo>
                  <a:pt x="1270" y="41"/>
                  <a:pt x="1278" y="48"/>
                  <a:pt x="1281" y="59"/>
                </a:cubicBezTo>
                <a:cubicBezTo>
                  <a:pt x="1282" y="61"/>
                  <a:pt x="1283" y="64"/>
                  <a:pt x="1284" y="67"/>
                </a:cubicBezTo>
                <a:cubicBezTo>
                  <a:pt x="1286" y="75"/>
                  <a:pt x="1292" y="79"/>
                  <a:pt x="1300" y="80"/>
                </a:cubicBezTo>
                <a:cubicBezTo>
                  <a:pt x="1305" y="81"/>
                  <a:pt x="1311" y="82"/>
                  <a:pt x="1316" y="82"/>
                </a:cubicBezTo>
                <a:cubicBezTo>
                  <a:pt x="1329" y="82"/>
                  <a:pt x="1343" y="82"/>
                  <a:pt x="1356" y="82"/>
                </a:cubicBezTo>
                <a:cubicBezTo>
                  <a:pt x="1357" y="82"/>
                  <a:pt x="1359" y="82"/>
                  <a:pt x="1360" y="82"/>
                </a:cubicBezTo>
                <a:cubicBezTo>
                  <a:pt x="1368" y="81"/>
                  <a:pt x="1376" y="81"/>
                  <a:pt x="1385" y="80"/>
                </a:cubicBezTo>
                <a:cubicBezTo>
                  <a:pt x="1386" y="80"/>
                  <a:pt x="1387" y="80"/>
                  <a:pt x="1389" y="80"/>
                </a:cubicBezTo>
                <a:cubicBezTo>
                  <a:pt x="1397" y="79"/>
                  <a:pt x="1405" y="79"/>
                  <a:pt x="1414" y="78"/>
                </a:cubicBezTo>
                <a:cubicBezTo>
                  <a:pt x="1414" y="231"/>
                  <a:pt x="1414" y="383"/>
                  <a:pt x="1414" y="536"/>
                </a:cubicBezTo>
                <a:cubicBezTo>
                  <a:pt x="942" y="536"/>
                  <a:pt x="471" y="536"/>
                  <a:pt x="0" y="536"/>
                </a:cubicBezTo>
                <a:cubicBezTo>
                  <a:pt x="1" y="530"/>
                  <a:pt x="1" y="523"/>
                  <a:pt x="2" y="517"/>
                </a:cubicBezTo>
                <a:cubicBezTo>
                  <a:pt x="4" y="507"/>
                  <a:pt x="6" y="497"/>
                  <a:pt x="8" y="487"/>
                </a:cubicBezTo>
                <a:cubicBezTo>
                  <a:pt x="9" y="485"/>
                  <a:pt x="11" y="482"/>
                  <a:pt x="13" y="480"/>
                </a:cubicBezTo>
                <a:cubicBezTo>
                  <a:pt x="14" y="477"/>
                  <a:pt x="15" y="475"/>
                  <a:pt x="15" y="473"/>
                </a:cubicBezTo>
                <a:cubicBezTo>
                  <a:pt x="23" y="442"/>
                  <a:pt x="21" y="411"/>
                  <a:pt x="12" y="381"/>
                </a:cubicBezTo>
                <a:cubicBezTo>
                  <a:pt x="9" y="369"/>
                  <a:pt x="6" y="357"/>
                  <a:pt x="3" y="345"/>
                </a:cubicBezTo>
                <a:cubicBezTo>
                  <a:pt x="1" y="339"/>
                  <a:pt x="2" y="333"/>
                  <a:pt x="4" y="327"/>
                </a:cubicBezTo>
                <a:cubicBezTo>
                  <a:pt x="15" y="277"/>
                  <a:pt x="27" y="227"/>
                  <a:pt x="38" y="177"/>
                </a:cubicBezTo>
                <a:cubicBezTo>
                  <a:pt x="42" y="159"/>
                  <a:pt x="42" y="139"/>
                  <a:pt x="41" y="120"/>
                </a:cubicBezTo>
                <a:cubicBezTo>
                  <a:pt x="40" y="99"/>
                  <a:pt x="38" y="77"/>
                  <a:pt x="42" y="56"/>
                </a:cubicBezTo>
                <a:cubicBezTo>
                  <a:pt x="44" y="46"/>
                  <a:pt x="47" y="35"/>
                  <a:pt x="50" y="25"/>
                </a:cubicBezTo>
                <a:cubicBezTo>
                  <a:pt x="51" y="23"/>
                  <a:pt x="53" y="21"/>
                  <a:pt x="55" y="20"/>
                </a:cubicBezTo>
                <a:cubicBezTo>
                  <a:pt x="62" y="19"/>
                  <a:pt x="70" y="17"/>
                  <a:pt x="77" y="17"/>
                </a:cubicBezTo>
                <a:cubicBezTo>
                  <a:pt x="94" y="17"/>
                  <a:pt x="111" y="18"/>
                  <a:pt x="129" y="18"/>
                </a:cubicBezTo>
                <a:cubicBezTo>
                  <a:pt x="142" y="18"/>
                  <a:pt x="155" y="17"/>
                  <a:pt x="169" y="17"/>
                </a:cubicBezTo>
                <a:cubicBezTo>
                  <a:pt x="170" y="17"/>
                  <a:pt x="171" y="17"/>
                  <a:pt x="172" y="17"/>
                </a:cubicBezTo>
                <a:close/>
              </a:path>
            </a:pathLst>
          </a:custGeom>
          <a:blipFill>
            <a:blip r:embed="rId3" cstate="print">
              <a:extLst>
                <a:ext uri="{28A0092B-C50C-407E-A947-70E740481C1C}">
                  <a14:useLocalDpi xmlns:a14="http://schemas.microsoft.com/office/drawing/2010/main"/>
                </a:ext>
              </a:extLst>
            </a:blip>
            <a:stretch>
              <a:fillRect/>
            </a:stretch>
          </a:blipFill>
          <a:ln>
            <a:noFill/>
          </a:ln>
        </p:spPr>
        <p:txBody>
          <a:bodyPr vert="horz" wrap="square" lIns="91440" tIns="45720" rIns="91440" bIns="45720" numCol="1" anchor="t" anchorCtr="0" compatLnSpc="1">
            <a:prstTxWarp prst="textNoShape">
              <a:avLst/>
            </a:prstTxWarp>
          </a:bodyPr>
          <a:lstStyle/>
          <a:p>
            <a:endParaRPr lang="en-CA"/>
          </a:p>
        </p:txBody>
      </p:sp>
      <p:pic>
        <p:nvPicPr>
          <p:cNvPr id="10" name="Picture 9">
            <a:extLst>
              <a:ext uri="{FF2B5EF4-FFF2-40B4-BE49-F238E27FC236}">
                <a16:creationId xmlns:a16="http://schemas.microsoft.com/office/drawing/2014/main" id="{78261741-CC8D-453C-A334-44E88923066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0" y="6473952"/>
            <a:ext cx="12192000" cy="384048"/>
          </a:xfrm>
          <a:prstGeom prst="rect">
            <a:avLst/>
          </a:prstGeom>
        </p:spPr>
      </p:pic>
      <p:sp>
        <p:nvSpPr>
          <p:cNvPr id="391" name="TextBox 390">
            <a:extLst>
              <a:ext uri="{FF2B5EF4-FFF2-40B4-BE49-F238E27FC236}">
                <a16:creationId xmlns:a16="http://schemas.microsoft.com/office/drawing/2014/main" id="{5A314625-6909-44AE-B24E-8EF91D8ED213}"/>
              </a:ext>
            </a:extLst>
          </p:cNvPr>
          <p:cNvSpPr txBox="1"/>
          <p:nvPr userDrawn="1"/>
        </p:nvSpPr>
        <p:spPr>
          <a:xfrm>
            <a:off x="0" y="3234243"/>
            <a:ext cx="7235825" cy="1692771"/>
          </a:xfrm>
          <a:prstGeom prst="rect">
            <a:avLst/>
          </a:prstGeom>
          <a:noFill/>
        </p:spPr>
        <p:txBody>
          <a:bodyPr wrap="square" rtlCol="0">
            <a:spAutoFit/>
          </a:bodyPr>
          <a:lstStyle/>
          <a:p>
            <a:pPr algn="ctr"/>
            <a:r>
              <a:rPr lang="en-US" sz="2800" spc="-150" dirty="0">
                <a:solidFill>
                  <a:schemeClr val="bg1"/>
                </a:solidFill>
                <a:latin typeface="+mj-lt"/>
              </a:rPr>
              <a:t>SOCIAL AND ENVIRONMENTAL DISRUPTIONS IN </a:t>
            </a:r>
            <a:r>
              <a:rPr lang="en-US" sz="2800" spc="-150" dirty="0" err="1">
                <a:solidFill>
                  <a:srgbClr val="54A8D9"/>
                </a:solidFill>
                <a:latin typeface="+mj-lt"/>
              </a:rPr>
              <a:t>DOHaD</a:t>
            </a:r>
            <a:r>
              <a:rPr lang="en-US" sz="2800" spc="-150" dirty="0">
                <a:solidFill>
                  <a:schemeClr val="bg1"/>
                </a:solidFill>
                <a:latin typeface="+mj-lt"/>
              </a:rPr>
              <a:t>:</a:t>
            </a:r>
          </a:p>
          <a:p>
            <a:pPr algn="ctr"/>
            <a:r>
              <a:rPr lang="en-US" sz="2400" dirty="0"/>
              <a:t>Successful Interventions for</a:t>
            </a:r>
            <a:br>
              <a:rPr lang="en-US" sz="2400" dirty="0"/>
            </a:br>
            <a:r>
              <a:rPr lang="en-US" sz="2400" dirty="0"/>
              <a:t>a Healthy Future</a:t>
            </a:r>
            <a:endParaRPr lang="en-CA" sz="2400" dirty="0"/>
          </a:p>
        </p:txBody>
      </p:sp>
      <p:pic>
        <p:nvPicPr>
          <p:cNvPr id="394" name="Picture 393">
            <a:extLst>
              <a:ext uri="{FF2B5EF4-FFF2-40B4-BE49-F238E27FC236}">
                <a16:creationId xmlns:a16="http://schemas.microsoft.com/office/drawing/2014/main" id="{7E0F156E-79DA-4F6B-B67C-AEF732945DDA}"/>
              </a:ext>
            </a:extLst>
          </p:cNvPr>
          <p:cNvPicPr>
            <a:picLocks noChangeAspect="1"/>
          </p:cNvPicPr>
          <p:nvPr userDrawn="1"/>
        </p:nvPicPr>
        <p:blipFill>
          <a:blip r:embed="rId5"/>
          <a:stretch>
            <a:fillRect/>
          </a:stretch>
        </p:blipFill>
        <p:spPr bwMode="black">
          <a:xfrm>
            <a:off x="1392725" y="5663161"/>
            <a:ext cx="4626481" cy="390112"/>
          </a:xfrm>
          <a:prstGeom prst="rect">
            <a:avLst/>
          </a:prstGeom>
        </p:spPr>
      </p:pic>
      <p:pic>
        <p:nvPicPr>
          <p:cNvPr id="388" name="Picture 387">
            <a:extLst>
              <a:ext uri="{FF2B5EF4-FFF2-40B4-BE49-F238E27FC236}">
                <a16:creationId xmlns:a16="http://schemas.microsoft.com/office/drawing/2014/main" id="{0F20F063-3929-6240-BB47-A526EAF4D8BC}"/>
              </a:ext>
              <a:ext uri="{C183D7F6-B498-43B3-948B-1728B52AA6E4}">
                <adec:decorative xmlns:adec="http://schemas.microsoft.com/office/drawing/2017/decorative" val="1"/>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709318" y="331005"/>
            <a:ext cx="5817187" cy="2042942"/>
          </a:xfrm>
          <a:prstGeom prst="rect">
            <a:avLst/>
          </a:prstGeom>
        </p:spPr>
      </p:pic>
      <p:sp>
        <p:nvSpPr>
          <p:cNvPr id="28" name="CaixaDeTexto 27">
            <a:extLst>
              <a:ext uri="{FF2B5EF4-FFF2-40B4-BE49-F238E27FC236}">
                <a16:creationId xmlns:a16="http://schemas.microsoft.com/office/drawing/2014/main" id="{B9408716-0FF5-B443-B6C9-CD4D5CD297FE}"/>
              </a:ext>
            </a:extLst>
          </p:cNvPr>
          <p:cNvSpPr txBox="1"/>
          <p:nvPr userDrawn="1"/>
        </p:nvSpPr>
        <p:spPr>
          <a:xfrm>
            <a:off x="1002532" y="5504789"/>
            <a:ext cx="5406864" cy="707886"/>
          </a:xfrm>
          <a:prstGeom prst="rect">
            <a:avLst/>
          </a:prstGeom>
          <a:solidFill>
            <a:srgbClr val="53A8D9"/>
          </a:solidFill>
        </p:spPr>
        <p:txBody>
          <a:bodyPr wrap="square" rtlCol="0" anchor="ctr">
            <a:spAutoFit/>
          </a:bodyPr>
          <a:lstStyle/>
          <a:p>
            <a:pPr algn="ctr"/>
            <a:r>
              <a:rPr lang="pt-BR" sz="4000" b="1" i="0">
                <a:solidFill>
                  <a:schemeClr val="tx2"/>
                </a:solidFill>
                <a:latin typeface="Montserrat ExtraBold" pitchFamily="2" charset="77"/>
              </a:rPr>
              <a:t>DOHaD2022.COM</a:t>
            </a:r>
          </a:p>
        </p:txBody>
      </p:sp>
      <p:sp>
        <p:nvSpPr>
          <p:cNvPr id="27" name="CaixaDeTexto 26">
            <a:extLst>
              <a:ext uri="{FF2B5EF4-FFF2-40B4-BE49-F238E27FC236}">
                <a16:creationId xmlns:a16="http://schemas.microsoft.com/office/drawing/2014/main" id="{94C77307-727F-6549-AF57-B6069CA6F2AC}"/>
              </a:ext>
            </a:extLst>
          </p:cNvPr>
          <p:cNvSpPr txBox="1"/>
          <p:nvPr userDrawn="1"/>
        </p:nvSpPr>
        <p:spPr>
          <a:xfrm>
            <a:off x="712177" y="2532319"/>
            <a:ext cx="5802923" cy="523220"/>
          </a:xfrm>
          <a:prstGeom prst="rect">
            <a:avLst/>
          </a:prstGeom>
          <a:noFill/>
        </p:spPr>
        <p:txBody>
          <a:bodyPr wrap="square" rtlCol="0">
            <a:spAutoFit/>
          </a:bodyPr>
          <a:lstStyle/>
          <a:p>
            <a:pPr algn="ctr"/>
            <a:r>
              <a:rPr lang="pt-BR" sz="1400" dirty="0">
                <a:latin typeface="Poppins" pitchFamily="2" charset="77"/>
                <a:cs typeface="Poppins" pitchFamily="2" charset="77"/>
              </a:rPr>
              <a:t>HELD IN CONJUNCTION WITH THE 12TH ANNUAL</a:t>
            </a:r>
          </a:p>
          <a:p>
            <a:pPr algn="ctr"/>
            <a:r>
              <a:rPr lang="pt-BR" sz="1400" dirty="0">
                <a:latin typeface="Poppins" pitchFamily="2" charset="77"/>
                <a:cs typeface="Poppins" pitchFamily="2" charset="77"/>
              </a:rPr>
              <a:t>MEETING OF THE KIDS BRAIN HEALTH NETWORK</a:t>
            </a:r>
          </a:p>
        </p:txBody>
      </p:sp>
      <p:sp>
        <p:nvSpPr>
          <p:cNvPr id="29" name="Rectangle: Rounded Corners 390">
            <a:extLst>
              <a:ext uri="{FF2B5EF4-FFF2-40B4-BE49-F238E27FC236}">
                <a16:creationId xmlns:a16="http://schemas.microsoft.com/office/drawing/2014/main" id="{5DDA76AB-A2F5-814F-9C75-5A668B8304D8}"/>
              </a:ext>
            </a:extLst>
          </p:cNvPr>
          <p:cNvSpPr/>
          <p:nvPr userDrawn="1"/>
        </p:nvSpPr>
        <p:spPr bwMode="gray">
          <a:xfrm>
            <a:off x="7482798" y="383717"/>
            <a:ext cx="4394181" cy="1188594"/>
          </a:xfrm>
          <a:prstGeom prst="roundRect">
            <a:avLst>
              <a:gd name="adj" fmla="val 1428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1" name="Gráfico 30">
            <a:extLst>
              <a:ext uri="{FF2B5EF4-FFF2-40B4-BE49-F238E27FC236}">
                <a16:creationId xmlns:a16="http://schemas.microsoft.com/office/drawing/2014/main" id="{447C4BE4-ADF7-4144-BFFC-F639E7C11E6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712816" y="773071"/>
            <a:ext cx="2029779" cy="494434"/>
          </a:xfrm>
          <a:prstGeom prst="rect">
            <a:avLst/>
          </a:prstGeom>
        </p:spPr>
      </p:pic>
      <p:grpSp>
        <p:nvGrpSpPr>
          <p:cNvPr id="32" name="Group 10">
            <a:extLst>
              <a:ext uri="{FF2B5EF4-FFF2-40B4-BE49-F238E27FC236}">
                <a16:creationId xmlns:a16="http://schemas.microsoft.com/office/drawing/2014/main" id="{71FE9DC2-9513-EB4E-906B-E9E76D6406CB}"/>
              </a:ext>
            </a:extLst>
          </p:cNvPr>
          <p:cNvGrpSpPr/>
          <p:nvPr userDrawn="1"/>
        </p:nvGrpSpPr>
        <p:grpSpPr>
          <a:xfrm>
            <a:off x="10116083" y="619800"/>
            <a:ext cx="650686" cy="711618"/>
            <a:chOff x="4484688" y="1668463"/>
            <a:chExt cx="3221038" cy="3522663"/>
          </a:xfrm>
        </p:grpSpPr>
        <p:sp>
          <p:nvSpPr>
            <p:cNvPr id="33" name="Freeform 5">
              <a:extLst>
                <a:ext uri="{FF2B5EF4-FFF2-40B4-BE49-F238E27FC236}">
                  <a16:creationId xmlns:a16="http://schemas.microsoft.com/office/drawing/2014/main" id="{403BF5C9-0B66-304A-B50D-2BB8EEB47C6C}"/>
                </a:ext>
              </a:extLst>
            </p:cNvPr>
            <p:cNvSpPr>
              <a:spLocks noEditPoints="1"/>
            </p:cNvSpPr>
            <p:nvPr/>
          </p:nvSpPr>
          <p:spPr bwMode="auto">
            <a:xfrm>
              <a:off x="5815013" y="3722688"/>
              <a:ext cx="277813" cy="366713"/>
            </a:xfrm>
            <a:custGeom>
              <a:avLst/>
              <a:gdLst>
                <a:gd name="T0" fmla="*/ 0 w 117"/>
                <a:gd name="T1" fmla="*/ 1 h 154"/>
                <a:gd name="T2" fmla="*/ 70 w 117"/>
                <a:gd name="T3" fmla="*/ 3 h 154"/>
                <a:gd name="T4" fmla="*/ 114 w 117"/>
                <a:gd name="T5" fmla="*/ 46 h 154"/>
                <a:gd name="T6" fmla="*/ 114 w 117"/>
                <a:gd name="T7" fmla="*/ 106 h 154"/>
                <a:gd name="T8" fmla="*/ 56 w 117"/>
                <a:gd name="T9" fmla="*/ 154 h 154"/>
                <a:gd name="T10" fmla="*/ 0 w 117"/>
                <a:gd name="T11" fmla="*/ 154 h 154"/>
                <a:gd name="T12" fmla="*/ 0 w 117"/>
                <a:gd name="T13" fmla="*/ 1 h 154"/>
                <a:gd name="T14" fmla="*/ 31 w 117"/>
                <a:gd name="T15" fmla="*/ 27 h 154"/>
                <a:gd name="T16" fmla="*/ 31 w 117"/>
                <a:gd name="T17" fmla="*/ 127 h 154"/>
                <a:gd name="T18" fmla="*/ 57 w 117"/>
                <a:gd name="T19" fmla="*/ 126 h 154"/>
                <a:gd name="T20" fmla="*/ 82 w 117"/>
                <a:gd name="T21" fmla="*/ 104 h 154"/>
                <a:gd name="T22" fmla="*/ 82 w 117"/>
                <a:gd name="T23" fmla="*/ 49 h 154"/>
                <a:gd name="T24" fmla="*/ 67 w 117"/>
                <a:gd name="T25" fmla="*/ 30 h 154"/>
                <a:gd name="T26" fmla="*/ 31 w 117"/>
                <a:gd name="T27" fmla="*/ 2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154">
                  <a:moveTo>
                    <a:pt x="0" y="1"/>
                  </a:moveTo>
                  <a:cubicBezTo>
                    <a:pt x="23" y="2"/>
                    <a:pt x="47" y="0"/>
                    <a:pt x="70" y="3"/>
                  </a:cubicBezTo>
                  <a:cubicBezTo>
                    <a:pt x="98" y="5"/>
                    <a:pt x="111" y="18"/>
                    <a:pt x="114" y="46"/>
                  </a:cubicBezTo>
                  <a:cubicBezTo>
                    <a:pt x="116" y="66"/>
                    <a:pt x="117" y="86"/>
                    <a:pt x="114" y="106"/>
                  </a:cubicBezTo>
                  <a:cubicBezTo>
                    <a:pt x="110" y="140"/>
                    <a:pt x="92" y="154"/>
                    <a:pt x="56" y="154"/>
                  </a:cubicBezTo>
                  <a:cubicBezTo>
                    <a:pt x="37" y="154"/>
                    <a:pt x="19" y="154"/>
                    <a:pt x="0" y="154"/>
                  </a:cubicBezTo>
                  <a:cubicBezTo>
                    <a:pt x="0" y="103"/>
                    <a:pt x="0" y="52"/>
                    <a:pt x="0" y="1"/>
                  </a:cubicBezTo>
                  <a:close/>
                  <a:moveTo>
                    <a:pt x="31" y="27"/>
                  </a:moveTo>
                  <a:cubicBezTo>
                    <a:pt x="31" y="62"/>
                    <a:pt x="31" y="94"/>
                    <a:pt x="31" y="127"/>
                  </a:cubicBezTo>
                  <a:cubicBezTo>
                    <a:pt x="40" y="127"/>
                    <a:pt x="48" y="127"/>
                    <a:pt x="57" y="126"/>
                  </a:cubicBezTo>
                  <a:cubicBezTo>
                    <a:pt x="71" y="125"/>
                    <a:pt x="81" y="119"/>
                    <a:pt x="82" y="104"/>
                  </a:cubicBezTo>
                  <a:cubicBezTo>
                    <a:pt x="84" y="86"/>
                    <a:pt x="83" y="67"/>
                    <a:pt x="82" y="49"/>
                  </a:cubicBezTo>
                  <a:cubicBezTo>
                    <a:pt x="82" y="40"/>
                    <a:pt x="77" y="32"/>
                    <a:pt x="67" y="30"/>
                  </a:cubicBezTo>
                  <a:cubicBezTo>
                    <a:pt x="56" y="28"/>
                    <a:pt x="44" y="28"/>
                    <a:pt x="31" y="2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4" name="Freeform 6">
              <a:extLst>
                <a:ext uri="{FF2B5EF4-FFF2-40B4-BE49-F238E27FC236}">
                  <a16:creationId xmlns:a16="http://schemas.microsoft.com/office/drawing/2014/main" id="{447243F3-9DCC-3C4D-9C87-E5AADCF43173}"/>
                </a:ext>
              </a:extLst>
            </p:cNvPr>
            <p:cNvSpPr>
              <a:spLocks/>
            </p:cNvSpPr>
            <p:nvPr/>
          </p:nvSpPr>
          <p:spPr bwMode="auto">
            <a:xfrm>
              <a:off x="6375401" y="2511425"/>
              <a:ext cx="1330325" cy="1620838"/>
            </a:xfrm>
            <a:custGeom>
              <a:avLst/>
              <a:gdLst>
                <a:gd name="T0" fmla="*/ 521 w 557"/>
                <a:gd name="T1" fmla="*/ 437 h 680"/>
                <a:gd name="T2" fmla="*/ 465 w 557"/>
                <a:gd name="T3" fmla="*/ 515 h 680"/>
                <a:gd name="T4" fmla="*/ 493 w 557"/>
                <a:gd name="T5" fmla="*/ 532 h 680"/>
                <a:gd name="T6" fmla="*/ 544 w 557"/>
                <a:gd name="T7" fmla="*/ 536 h 680"/>
                <a:gd name="T8" fmla="*/ 546 w 557"/>
                <a:gd name="T9" fmla="*/ 551 h 680"/>
                <a:gd name="T10" fmla="*/ 376 w 557"/>
                <a:gd name="T11" fmla="*/ 593 h 680"/>
                <a:gd name="T12" fmla="*/ 330 w 557"/>
                <a:gd name="T13" fmla="*/ 635 h 680"/>
                <a:gd name="T14" fmla="*/ 284 w 557"/>
                <a:gd name="T15" fmla="*/ 637 h 680"/>
                <a:gd name="T16" fmla="*/ 150 w 557"/>
                <a:gd name="T17" fmla="*/ 680 h 680"/>
                <a:gd name="T18" fmla="*/ 178 w 557"/>
                <a:gd name="T19" fmla="*/ 540 h 680"/>
                <a:gd name="T20" fmla="*/ 39 w 557"/>
                <a:gd name="T21" fmla="*/ 298 h 680"/>
                <a:gd name="T22" fmla="*/ 3 w 557"/>
                <a:gd name="T23" fmla="*/ 262 h 680"/>
                <a:gd name="T24" fmla="*/ 106 w 557"/>
                <a:gd name="T25" fmla="*/ 30 h 680"/>
                <a:gd name="T26" fmla="*/ 125 w 557"/>
                <a:gd name="T27" fmla="*/ 18 h 680"/>
                <a:gd name="T28" fmla="*/ 132 w 557"/>
                <a:gd name="T29" fmla="*/ 72 h 680"/>
                <a:gd name="T30" fmla="*/ 154 w 557"/>
                <a:gd name="T31" fmla="*/ 107 h 680"/>
                <a:gd name="T32" fmla="*/ 279 w 557"/>
                <a:gd name="T33" fmla="*/ 39 h 680"/>
                <a:gd name="T34" fmla="*/ 425 w 557"/>
                <a:gd name="T35" fmla="*/ 0 h 680"/>
                <a:gd name="T36" fmla="*/ 428 w 557"/>
                <a:gd name="T37" fmla="*/ 11 h 680"/>
                <a:gd name="T38" fmla="*/ 313 w 557"/>
                <a:gd name="T39" fmla="*/ 171 h 680"/>
                <a:gd name="T40" fmla="*/ 334 w 557"/>
                <a:gd name="T41" fmla="*/ 201 h 680"/>
                <a:gd name="T42" fmla="*/ 398 w 557"/>
                <a:gd name="T43" fmla="*/ 189 h 680"/>
                <a:gd name="T44" fmla="*/ 411 w 557"/>
                <a:gd name="T45" fmla="*/ 200 h 680"/>
                <a:gd name="T46" fmla="*/ 349 w 557"/>
                <a:gd name="T47" fmla="*/ 249 h 680"/>
                <a:gd name="T48" fmla="*/ 252 w 557"/>
                <a:gd name="T49" fmla="*/ 428 h 680"/>
                <a:gd name="T50" fmla="*/ 280 w 557"/>
                <a:gd name="T51" fmla="*/ 440 h 680"/>
                <a:gd name="T52" fmla="*/ 388 w 557"/>
                <a:gd name="T53" fmla="*/ 382 h 680"/>
                <a:gd name="T54" fmla="*/ 408 w 557"/>
                <a:gd name="T55" fmla="*/ 375 h 680"/>
                <a:gd name="T56" fmla="*/ 398 w 557"/>
                <a:gd name="T57" fmla="*/ 413 h 680"/>
                <a:gd name="T58" fmla="*/ 401 w 557"/>
                <a:gd name="T59" fmla="*/ 435 h 680"/>
                <a:gd name="T60" fmla="*/ 515 w 557"/>
                <a:gd name="T61" fmla="*/ 394 h 680"/>
                <a:gd name="T62" fmla="*/ 557 w 557"/>
                <a:gd name="T63" fmla="*/ 383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7" h="680">
                  <a:moveTo>
                    <a:pt x="557" y="392"/>
                  </a:moveTo>
                  <a:cubicBezTo>
                    <a:pt x="549" y="410"/>
                    <a:pt x="533" y="422"/>
                    <a:pt x="521" y="437"/>
                  </a:cubicBezTo>
                  <a:cubicBezTo>
                    <a:pt x="505" y="455"/>
                    <a:pt x="490" y="473"/>
                    <a:pt x="475" y="492"/>
                  </a:cubicBezTo>
                  <a:cubicBezTo>
                    <a:pt x="470" y="499"/>
                    <a:pt x="467" y="507"/>
                    <a:pt x="465" y="515"/>
                  </a:cubicBezTo>
                  <a:cubicBezTo>
                    <a:pt x="462" y="524"/>
                    <a:pt x="466" y="530"/>
                    <a:pt x="475" y="531"/>
                  </a:cubicBezTo>
                  <a:cubicBezTo>
                    <a:pt x="481" y="532"/>
                    <a:pt x="487" y="532"/>
                    <a:pt x="493" y="532"/>
                  </a:cubicBezTo>
                  <a:cubicBezTo>
                    <a:pt x="507" y="533"/>
                    <a:pt x="521" y="533"/>
                    <a:pt x="535" y="534"/>
                  </a:cubicBezTo>
                  <a:cubicBezTo>
                    <a:pt x="538" y="534"/>
                    <a:pt x="541" y="535"/>
                    <a:pt x="544" y="536"/>
                  </a:cubicBezTo>
                  <a:cubicBezTo>
                    <a:pt x="547" y="538"/>
                    <a:pt x="551" y="540"/>
                    <a:pt x="552" y="543"/>
                  </a:cubicBezTo>
                  <a:cubicBezTo>
                    <a:pt x="552" y="545"/>
                    <a:pt x="549" y="549"/>
                    <a:pt x="546" y="551"/>
                  </a:cubicBezTo>
                  <a:cubicBezTo>
                    <a:pt x="536" y="556"/>
                    <a:pt x="525" y="561"/>
                    <a:pt x="514" y="564"/>
                  </a:cubicBezTo>
                  <a:cubicBezTo>
                    <a:pt x="468" y="574"/>
                    <a:pt x="422" y="585"/>
                    <a:pt x="376" y="593"/>
                  </a:cubicBezTo>
                  <a:cubicBezTo>
                    <a:pt x="349" y="598"/>
                    <a:pt x="321" y="600"/>
                    <a:pt x="293" y="603"/>
                  </a:cubicBezTo>
                  <a:cubicBezTo>
                    <a:pt x="299" y="618"/>
                    <a:pt x="313" y="627"/>
                    <a:pt x="330" y="635"/>
                  </a:cubicBezTo>
                  <a:cubicBezTo>
                    <a:pt x="325" y="638"/>
                    <a:pt x="321" y="641"/>
                    <a:pt x="317" y="641"/>
                  </a:cubicBezTo>
                  <a:cubicBezTo>
                    <a:pt x="306" y="641"/>
                    <a:pt x="294" y="641"/>
                    <a:pt x="284" y="637"/>
                  </a:cubicBezTo>
                  <a:cubicBezTo>
                    <a:pt x="257" y="627"/>
                    <a:pt x="232" y="632"/>
                    <a:pt x="208" y="645"/>
                  </a:cubicBezTo>
                  <a:cubicBezTo>
                    <a:pt x="188" y="655"/>
                    <a:pt x="169" y="668"/>
                    <a:pt x="150" y="680"/>
                  </a:cubicBezTo>
                  <a:cubicBezTo>
                    <a:pt x="152" y="672"/>
                    <a:pt x="156" y="664"/>
                    <a:pt x="159" y="656"/>
                  </a:cubicBezTo>
                  <a:cubicBezTo>
                    <a:pt x="172" y="618"/>
                    <a:pt x="181" y="580"/>
                    <a:pt x="178" y="540"/>
                  </a:cubicBezTo>
                  <a:cubicBezTo>
                    <a:pt x="175" y="494"/>
                    <a:pt x="161" y="452"/>
                    <a:pt x="138" y="413"/>
                  </a:cubicBezTo>
                  <a:cubicBezTo>
                    <a:pt x="112" y="368"/>
                    <a:pt x="78" y="331"/>
                    <a:pt x="39" y="298"/>
                  </a:cubicBezTo>
                  <a:cubicBezTo>
                    <a:pt x="29" y="289"/>
                    <a:pt x="18" y="282"/>
                    <a:pt x="8" y="275"/>
                  </a:cubicBezTo>
                  <a:cubicBezTo>
                    <a:pt x="2" y="271"/>
                    <a:pt x="0" y="268"/>
                    <a:pt x="3" y="262"/>
                  </a:cubicBezTo>
                  <a:cubicBezTo>
                    <a:pt x="16" y="229"/>
                    <a:pt x="27" y="196"/>
                    <a:pt x="41" y="164"/>
                  </a:cubicBezTo>
                  <a:cubicBezTo>
                    <a:pt x="62" y="119"/>
                    <a:pt x="84" y="74"/>
                    <a:pt x="106" y="30"/>
                  </a:cubicBezTo>
                  <a:cubicBezTo>
                    <a:pt x="107" y="28"/>
                    <a:pt x="108" y="25"/>
                    <a:pt x="109" y="24"/>
                  </a:cubicBezTo>
                  <a:cubicBezTo>
                    <a:pt x="114" y="22"/>
                    <a:pt x="120" y="18"/>
                    <a:pt x="125" y="18"/>
                  </a:cubicBezTo>
                  <a:cubicBezTo>
                    <a:pt x="127" y="18"/>
                    <a:pt x="132" y="25"/>
                    <a:pt x="132" y="29"/>
                  </a:cubicBezTo>
                  <a:cubicBezTo>
                    <a:pt x="132" y="43"/>
                    <a:pt x="131" y="58"/>
                    <a:pt x="132" y="72"/>
                  </a:cubicBezTo>
                  <a:cubicBezTo>
                    <a:pt x="132" y="80"/>
                    <a:pt x="132" y="88"/>
                    <a:pt x="133" y="95"/>
                  </a:cubicBezTo>
                  <a:cubicBezTo>
                    <a:pt x="135" y="107"/>
                    <a:pt x="143" y="112"/>
                    <a:pt x="154" y="107"/>
                  </a:cubicBezTo>
                  <a:cubicBezTo>
                    <a:pt x="164" y="103"/>
                    <a:pt x="173" y="97"/>
                    <a:pt x="181" y="91"/>
                  </a:cubicBezTo>
                  <a:cubicBezTo>
                    <a:pt x="211" y="68"/>
                    <a:pt x="245" y="53"/>
                    <a:pt x="279" y="39"/>
                  </a:cubicBezTo>
                  <a:cubicBezTo>
                    <a:pt x="320" y="23"/>
                    <a:pt x="361" y="8"/>
                    <a:pt x="405" y="1"/>
                  </a:cubicBezTo>
                  <a:cubicBezTo>
                    <a:pt x="411" y="0"/>
                    <a:pt x="418" y="0"/>
                    <a:pt x="425" y="0"/>
                  </a:cubicBezTo>
                  <a:cubicBezTo>
                    <a:pt x="427" y="0"/>
                    <a:pt x="430" y="3"/>
                    <a:pt x="432" y="4"/>
                  </a:cubicBezTo>
                  <a:cubicBezTo>
                    <a:pt x="430" y="6"/>
                    <a:pt x="430" y="9"/>
                    <a:pt x="428" y="11"/>
                  </a:cubicBezTo>
                  <a:cubicBezTo>
                    <a:pt x="404" y="28"/>
                    <a:pt x="381" y="47"/>
                    <a:pt x="361" y="69"/>
                  </a:cubicBezTo>
                  <a:cubicBezTo>
                    <a:pt x="336" y="99"/>
                    <a:pt x="320" y="133"/>
                    <a:pt x="313" y="171"/>
                  </a:cubicBezTo>
                  <a:cubicBezTo>
                    <a:pt x="312" y="175"/>
                    <a:pt x="312" y="179"/>
                    <a:pt x="313" y="183"/>
                  </a:cubicBezTo>
                  <a:cubicBezTo>
                    <a:pt x="315" y="195"/>
                    <a:pt x="322" y="202"/>
                    <a:pt x="334" y="201"/>
                  </a:cubicBezTo>
                  <a:cubicBezTo>
                    <a:pt x="342" y="200"/>
                    <a:pt x="349" y="198"/>
                    <a:pt x="357" y="196"/>
                  </a:cubicBezTo>
                  <a:cubicBezTo>
                    <a:pt x="371" y="194"/>
                    <a:pt x="385" y="191"/>
                    <a:pt x="398" y="189"/>
                  </a:cubicBezTo>
                  <a:cubicBezTo>
                    <a:pt x="401" y="188"/>
                    <a:pt x="404" y="189"/>
                    <a:pt x="407" y="190"/>
                  </a:cubicBezTo>
                  <a:cubicBezTo>
                    <a:pt x="412" y="191"/>
                    <a:pt x="414" y="195"/>
                    <a:pt x="411" y="200"/>
                  </a:cubicBezTo>
                  <a:cubicBezTo>
                    <a:pt x="409" y="204"/>
                    <a:pt x="406" y="208"/>
                    <a:pt x="402" y="211"/>
                  </a:cubicBezTo>
                  <a:cubicBezTo>
                    <a:pt x="385" y="224"/>
                    <a:pt x="367" y="237"/>
                    <a:pt x="349" y="249"/>
                  </a:cubicBezTo>
                  <a:cubicBezTo>
                    <a:pt x="308" y="276"/>
                    <a:pt x="281" y="312"/>
                    <a:pt x="268" y="359"/>
                  </a:cubicBezTo>
                  <a:cubicBezTo>
                    <a:pt x="261" y="382"/>
                    <a:pt x="257" y="405"/>
                    <a:pt x="252" y="428"/>
                  </a:cubicBezTo>
                  <a:cubicBezTo>
                    <a:pt x="250" y="434"/>
                    <a:pt x="253" y="438"/>
                    <a:pt x="258" y="439"/>
                  </a:cubicBezTo>
                  <a:cubicBezTo>
                    <a:pt x="265" y="440"/>
                    <a:pt x="273" y="442"/>
                    <a:pt x="280" y="440"/>
                  </a:cubicBezTo>
                  <a:cubicBezTo>
                    <a:pt x="294" y="436"/>
                    <a:pt x="308" y="431"/>
                    <a:pt x="321" y="424"/>
                  </a:cubicBezTo>
                  <a:cubicBezTo>
                    <a:pt x="344" y="411"/>
                    <a:pt x="365" y="396"/>
                    <a:pt x="388" y="382"/>
                  </a:cubicBezTo>
                  <a:cubicBezTo>
                    <a:pt x="391" y="380"/>
                    <a:pt x="395" y="377"/>
                    <a:pt x="400" y="375"/>
                  </a:cubicBezTo>
                  <a:cubicBezTo>
                    <a:pt x="402" y="374"/>
                    <a:pt x="407" y="373"/>
                    <a:pt x="408" y="375"/>
                  </a:cubicBezTo>
                  <a:cubicBezTo>
                    <a:pt x="410" y="376"/>
                    <a:pt x="411" y="381"/>
                    <a:pt x="410" y="384"/>
                  </a:cubicBezTo>
                  <a:cubicBezTo>
                    <a:pt x="406" y="393"/>
                    <a:pt x="402" y="403"/>
                    <a:pt x="398" y="413"/>
                  </a:cubicBezTo>
                  <a:cubicBezTo>
                    <a:pt x="396" y="416"/>
                    <a:pt x="394" y="418"/>
                    <a:pt x="393" y="421"/>
                  </a:cubicBezTo>
                  <a:cubicBezTo>
                    <a:pt x="389" y="430"/>
                    <a:pt x="392" y="435"/>
                    <a:pt x="401" y="435"/>
                  </a:cubicBezTo>
                  <a:cubicBezTo>
                    <a:pt x="409" y="435"/>
                    <a:pt x="417" y="434"/>
                    <a:pt x="424" y="431"/>
                  </a:cubicBezTo>
                  <a:cubicBezTo>
                    <a:pt x="454" y="419"/>
                    <a:pt x="485" y="407"/>
                    <a:pt x="515" y="394"/>
                  </a:cubicBezTo>
                  <a:cubicBezTo>
                    <a:pt x="523" y="391"/>
                    <a:pt x="530" y="387"/>
                    <a:pt x="538" y="383"/>
                  </a:cubicBezTo>
                  <a:cubicBezTo>
                    <a:pt x="544" y="381"/>
                    <a:pt x="550" y="378"/>
                    <a:pt x="557" y="383"/>
                  </a:cubicBezTo>
                  <a:cubicBezTo>
                    <a:pt x="557" y="386"/>
                    <a:pt x="557" y="389"/>
                    <a:pt x="557" y="392"/>
                  </a:cubicBezTo>
                  <a:close/>
                </a:path>
              </a:pathLst>
            </a:custGeom>
            <a:solidFill>
              <a:srgbClr val="EC2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5" name="Freeform 7">
              <a:extLst>
                <a:ext uri="{FF2B5EF4-FFF2-40B4-BE49-F238E27FC236}">
                  <a16:creationId xmlns:a16="http://schemas.microsoft.com/office/drawing/2014/main" id="{5181419C-A486-F74B-9AD7-48AD2D0D6E69}"/>
                </a:ext>
              </a:extLst>
            </p:cNvPr>
            <p:cNvSpPr>
              <a:spLocks noEditPoints="1"/>
            </p:cNvSpPr>
            <p:nvPr/>
          </p:nvSpPr>
          <p:spPr bwMode="auto">
            <a:xfrm>
              <a:off x="4484688" y="3722688"/>
              <a:ext cx="279400" cy="366713"/>
            </a:xfrm>
            <a:custGeom>
              <a:avLst/>
              <a:gdLst>
                <a:gd name="T0" fmla="*/ 0 w 117"/>
                <a:gd name="T1" fmla="*/ 1 h 154"/>
                <a:gd name="T2" fmla="*/ 70 w 117"/>
                <a:gd name="T3" fmla="*/ 3 h 154"/>
                <a:gd name="T4" fmla="*/ 115 w 117"/>
                <a:gd name="T5" fmla="*/ 46 h 154"/>
                <a:gd name="T6" fmla="*/ 115 w 117"/>
                <a:gd name="T7" fmla="*/ 106 h 154"/>
                <a:gd name="T8" fmla="*/ 56 w 117"/>
                <a:gd name="T9" fmla="*/ 154 h 154"/>
                <a:gd name="T10" fmla="*/ 0 w 117"/>
                <a:gd name="T11" fmla="*/ 154 h 154"/>
                <a:gd name="T12" fmla="*/ 0 w 117"/>
                <a:gd name="T13" fmla="*/ 1 h 154"/>
                <a:gd name="T14" fmla="*/ 32 w 117"/>
                <a:gd name="T15" fmla="*/ 27 h 154"/>
                <a:gd name="T16" fmla="*/ 32 w 117"/>
                <a:gd name="T17" fmla="*/ 127 h 154"/>
                <a:gd name="T18" fmla="*/ 57 w 117"/>
                <a:gd name="T19" fmla="*/ 126 h 154"/>
                <a:gd name="T20" fmla="*/ 82 w 117"/>
                <a:gd name="T21" fmla="*/ 104 h 154"/>
                <a:gd name="T22" fmla="*/ 83 w 117"/>
                <a:gd name="T23" fmla="*/ 49 h 154"/>
                <a:gd name="T24" fmla="*/ 68 w 117"/>
                <a:gd name="T25" fmla="*/ 30 h 154"/>
                <a:gd name="T26" fmla="*/ 32 w 117"/>
                <a:gd name="T27" fmla="*/ 2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154">
                  <a:moveTo>
                    <a:pt x="0" y="1"/>
                  </a:moveTo>
                  <a:cubicBezTo>
                    <a:pt x="24" y="2"/>
                    <a:pt x="47" y="0"/>
                    <a:pt x="70" y="3"/>
                  </a:cubicBezTo>
                  <a:cubicBezTo>
                    <a:pt x="99" y="5"/>
                    <a:pt x="112" y="18"/>
                    <a:pt x="115" y="46"/>
                  </a:cubicBezTo>
                  <a:cubicBezTo>
                    <a:pt x="117" y="66"/>
                    <a:pt x="117" y="86"/>
                    <a:pt x="115" y="106"/>
                  </a:cubicBezTo>
                  <a:cubicBezTo>
                    <a:pt x="110" y="140"/>
                    <a:pt x="93" y="154"/>
                    <a:pt x="56" y="154"/>
                  </a:cubicBezTo>
                  <a:cubicBezTo>
                    <a:pt x="38" y="154"/>
                    <a:pt x="19" y="154"/>
                    <a:pt x="0" y="154"/>
                  </a:cubicBezTo>
                  <a:cubicBezTo>
                    <a:pt x="0" y="103"/>
                    <a:pt x="0" y="52"/>
                    <a:pt x="0" y="1"/>
                  </a:cubicBezTo>
                  <a:close/>
                  <a:moveTo>
                    <a:pt x="32" y="27"/>
                  </a:moveTo>
                  <a:cubicBezTo>
                    <a:pt x="32" y="62"/>
                    <a:pt x="32" y="94"/>
                    <a:pt x="32" y="127"/>
                  </a:cubicBezTo>
                  <a:cubicBezTo>
                    <a:pt x="41" y="127"/>
                    <a:pt x="49" y="127"/>
                    <a:pt x="57" y="126"/>
                  </a:cubicBezTo>
                  <a:cubicBezTo>
                    <a:pt x="72" y="125"/>
                    <a:pt x="81" y="119"/>
                    <a:pt x="82" y="104"/>
                  </a:cubicBezTo>
                  <a:cubicBezTo>
                    <a:pt x="84" y="86"/>
                    <a:pt x="84" y="67"/>
                    <a:pt x="83" y="49"/>
                  </a:cubicBezTo>
                  <a:cubicBezTo>
                    <a:pt x="82" y="40"/>
                    <a:pt x="77" y="32"/>
                    <a:pt x="68" y="30"/>
                  </a:cubicBezTo>
                  <a:cubicBezTo>
                    <a:pt x="56" y="28"/>
                    <a:pt x="44" y="28"/>
                    <a:pt x="32" y="2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6" name="Freeform 8">
              <a:extLst>
                <a:ext uri="{FF2B5EF4-FFF2-40B4-BE49-F238E27FC236}">
                  <a16:creationId xmlns:a16="http://schemas.microsoft.com/office/drawing/2014/main" id="{E1B85403-4951-D64E-A300-73D657083ABA}"/>
                </a:ext>
              </a:extLst>
            </p:cNvPr>
            <p:cNvSpPr>
              <a:spLocks/>
            </p:cNvSpPr>
            <p:nvPr/>
          </p:nvSpPr>
          <p:spPr bwMode="auto">
            <a:xfrm>
              <a:off x="5437188" y="1668463"/>
              <a:ext cx="1344613" cy="3522663"/>
            </a:xfrm>
            <a:custGeom>
              <a:avLst/>
              <a:gdLst>
                <a:gd name="T0" fmla="*/ 157 w 563"/>
                <a:gd name="T1" fmla="*/ 1477 h 1478"/>
                <a:gd name="T2" fmla="*/ 171 w 563"/>
                <a:gd name="T3" fmla="*/ 1454 h 1478"/>
                <a:gd name="T4" fmla="*/ 227 w 563"/>
                <a:gd name="T5" fmla="*/ 1377 h 1478"/>
                <a:gd name="T6" fmla="*/ 336 w 563"/>
                <a:gd name="T7" fmla="*/ 1218 h 1478"/>
                <a:gd name="T8" fmla="*/ 395 w 563"/>
                <a:gd name="T9" fmla="*/ 1118 h 1478"/>
                <a:gd name="T10" fmla="*/ 458 w 563"/>
                <a:gd name="T11" fmla="*/ 967 h 1478"/>
                <a:gd name="T12" fmla="*/ 460 w 563"/>
                <a:gd name="T13" fmla="*/ 862 h 1478"/>
                <a:gd name="T14" fmla="*/ 373 w 563"/>
                <a:gd name="T15" fmla="*/ 751 h 1478"/>
                <a:gd name="T16" fmla="*/ 280 w 563"/>
                <a:gd name="T17" fmla="*/ 709 h 1478"/>
                <a:gd name="T18" fmla="*/ 201 w 563"/>
                <a:gd name="T19" fmla="*/ 674 h 1478"/>
                <a:gd name="T20" fmla="*/ 172 w 563"/>
                <a:gd name="T21" fmla="*/ 650 h 1478"/>
                <a:gd name="T22" fmla="*/ 167 w 563"/>
                <a:gd name="T23" fmla="*/ 565 h 1478"/>
                <a:gd name="T24" fmla="*/ 205 w 563"/>
                <a:gd name="T25" fmla="*/ 524 h 1478"/>
                <a:gd name="T26" fmla="*/ 281 w 563"/>
                <a:gd name="T27" fmla="*/ 388 h 1478"/>
                <a:gd name="T28" fmla="*/ 268 w 563"/>
                <a:gd name="T29" fmla="*/ 310 h 1478"/>
                <a:gd name="T30" fmla="*/ 212 w 563"/>
                <a:gd name="T31" fmla="*/ 273 h 1478"/>
                <a:gd name="T32" fmla="*/ 127 w 563"/>
                <a:gd name="T33" fmla="*/ 253 h 1478"/>
                <a:gd name="T34" fmla="*/ 63 w 563"/>
                <a:gd name="T35" fmla="*/ 234 h 1478"/>
                <a:gd name="T36" fmla="*/ 2 w 563"/>
                <a:gd name="T37" fmla="*/ 148 h 1478"/>
                <a:gd name="T38" fmla="*/ 7 w 563"/>
                <a:gd name="T39" fmla="*/ 97 h 1478"/>
                <a:gd name="T40" fmla="*/ 49 w 563"/>
                <a:gd name="T41" fmla="*/ 7 h 1478"/>
                <a:gd name="T42" fmla="*/ 55 w 563"/>
                <a:gd name="T43" fmla="*/ 0 h 1478"/>
                <a:gd name="T44" fmla="*/ 60 w 563"/>
                <a:gd name="T45" fmla="*/ 39 h 1478"/>
                <a:gd name="T46" fmla="*/ 72 w 563"/>
                <a:gd name="T47" fmla="*/ 109 h 1478"/>
                <a:gd name="T48" fmla="*/ 124 w 563"/>
                <a:gd name="T49" fmla="*/ 175 h 1478"/>
                <a:gd name="T50" fmla="*/ 208 w 563"/>
                <a:gd name="T51" fmla="*/ 201 h 1478"/>
                <a:gd name="T52" fmla="*/ 307 w 563"/>
                <a:gd name="T53" fmla="*/ 225 h 1478"/>
                <a:gd name="T54" fmla="*/ 383 w 563"/>
                <a:gd name="T55" fmla="*/ 321 h 1478"/>
                <a:gd name="T56" fmla="*/ 367 w 563"/>
                <a:gd name="T57" fmla="*/ 411 h 1478"/>
                <a:gd name="T58" fmla="*/ 327 w 563"/>
                <a:gd name="T59" fmla="*/ 464 h 1478"/>
                <a:gd name="T60" fmla="*/ 279 w 563"/>
                <a:gd name="T61" fmla="*/ 523 h 1478"/>
                <a:gd name="T62" fmla="*/ 292 w 563"/>
                <a:gd name="T63" fmla="*/ 583 h 1478"/>
                <a:gd name="T64" fmla="*/ 343 w 563"/>
                <a:gd name="T65" fmla="*/ 609 h 1478"/>
                <a:gd name="T66" fmla="*/ 448 w 563"/>
                <a:gd name="T67" fmla="*/ 681 h 1478"/>
                <a:gd name="T68" fmla="*/ 518 w 563"/>
                <a:gd name="T69" fmla="*/ 766 h 1478"/>
                <a:gd name="T70" fmla="*/ 561 w 563"/>
                <a:gd name="T71" fmla="*/ 919 h 1478"/>
                <a:gd name="T72" fmla="*/ 535 w 563"/>
                <a:gd name="T73" fmla="*/ 1021 h 1478"/>
                <a:gd name="T74" fmla="*/ 443 w 563"/>
                <a:gd name="T75" fmla="*/ 1179 h 1478"/>
                <a:gd name="T76" fmla="*/ 281 w 563"/>
                <a:gd name="T77" fmla="*/ 1369 h 1478"/>
                <a:gd name="T78" fmla="*/ 164 w 563"/>
                <a:gd name="T79" fmla="*/ 1473 h 1478"/>
                <a:gd name="T80" fmla="*/ 158 w 563"/>
                <a:gd name="T81" fmla="*/ 1478 h 1478"/>
                <a:gd name="T82" fmla="*/ 157 w 563"/>
                <a:gd name="T83" fmla="*/ 1477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3" h="1478">
                  <a:moveTo>
                    <a:pt x="157" y="1477"/>
                  </a:moveTo>
                  <a:cubicBezTo>
                    <a:pt x="161" y="1469"/>
                    <a:pt x="166" y="1461"/>
                    <a:pt x="171" y="1454"/>
                  </a:cubicBezTo>
                  <a:cubicBezTo>
                    <a:pt x="189" y="1428"/>
                    <a:pt x="207" y="1402"/>
                    <a:pt x="227" y="1377"/>
                  </a:cubicBezTo>
                  <a:cubicBezTo>
                    <a:pt x="267" y="1326"/>
                    <a:pt x="303" y="1273"/>
                    <a:pt x="336" y="1218"/>
                  </a:cubicBezTo>
                  <a:cubicBezTo>
                    <a:pt x="356" y="1185"/>
                    <a:pt x="377" y="1152"/>
                    <a:pt x="395" y="1118"/>
                  </a:cubicBezTo>
                  <a:cubicBezTo>
                    <a:pt x="422" y="1070"/>
                    <a:pt x="445" y="1021"/>
                    <a:pt x="458" y="967"/>
                  </a:cubicBezTo>
                  <a:cubicBezTo>
                    <a:pt x="466" y="932"/>
                    <a:pt x="471" y="897"/>
                    <a:pt x="460" y="862"/>
                  </a:cubicBezTo>
                  <a:cubicBezTo>
                    <a:pt x="446" y="813"/>
                    <a:pt x="415" y="777"/>
                    <a:pt x="373" y="751"/>
                  </a:cubicBezTo>
                  <a:cubicBezTo>
                    <a:pt x="344" y="733"/>
                    <a:pt x="312" y="721"/>
                    <a:pt x="280" y="709"/>
                  </a:cubicBezTo>
                  <a:cubicBezTo>
                    <a:pt x="253" y="699"/>
                    <a:pt x="226" y="689"/>
                    <a:pt x="201" y="674"/>
                  </a:cubicBezTo>
                  <a:cubicBezTo>
                    <a:pt x="191" y="667"/>
                    <a:pt x="181" y="659"/>
                    <a:pt x="172" y="650"/>
                  </a:cubicBezTo>
                  <a:cubicBezTo>
                    <a:pt x="145" y="625"/>
                    <a:pt x="145" y="592"/>
                    <a:pt x="167" y="565"/>
                  </a:cubicBezTo>
                  <a:cubicBezTo>
                    <a:pt x="178" y="550"/>
                    <a:pt x="192" y="537"/>
                    <a:pt x="205" y="524"/>
                  </a:cubicBezTo>
                  <a:cubicBezTo>
                    <a:pt x="242" y="485"/>
                    <a:pt x="271" y="441"/>
                    <a:pt x="281" y="388"/>
                  </a:cubicBezTo>
                  <a:cubicBezTo>
                    <a:pt x="286" y="360"/>
                    <a:pt x="284" y="333"/>
                    <a:pt x="268" y="310"/>
                  </a:cubicBezTo>
                  <a:cubicBezTo>
                    <a:pt x="254" y="290"/>
                    <a:pt x="234" y="279"/>
                    <a:pt x="212" y="273"/>
                  </a:cubicBezTo>
                  <a:cubicBezTo>
                    <a:pt x="184" y="265"/>
                    <a:pt x="155" y="260"/>
                    <a:pt x="127" y="253"/>
                  </a:cubicBezTo>
                  <a:cubicBezTo>
                    <a:pt x="105" y="248"/>
                    <a:pt x="83" y="245"/>
                    <a:pt x="63" y="234"/>
                  </a:cubicBezTo>
                  <a:cubicBezTo>
                    <a:pt x="29" y="215"/>
                    <a:pt x="7" y="187"/>
                    <a:pt x="2" y="148"/>
                  </a:cubicBezTo>
                  <a:cubicBezTo>
                    <a:pt x="0" y="130"/>
                    <a:pt x="2" y="113"/>
                    <a:pt x="7" y="97"/>
                  </a:cubicBezTo>
                  <a:cubicBezTo>
                    <a:pt x="16" y="65"/>
                    <a:pt x="28" y="34"/>
                    <a:pt x="49" y="7"/>
                  </a:cubicBezTo>
                  <a:cubicBezTo>
                    <a:pt x="50" y="5"/>
                    <a:pt x="52" y="3"/>
                    <a:pt x="55" y="0"/>
                  </a:cubicBezTo>
                  <a:cubicBezTo>
                    <a:pt x="57" y="14"/>
                    <a:pt x="58" y="27"/>
                    <a:pt x="60" y="39"/>
                  </a:cubicBezTo>
                  <a:cubicBezTo>
                    <a:pt x="64" y="62"/>
                    <a:pt x="66" y="86"/>
                    <a:pt x="72" y="109"/>
                  </a:cubicBezTo>
                  <a:cubicBezTo>
                    <a:pt x="80" y="138"/>
                    <a:pt x="98" y="160"/>
                    <a:pt x="124" y="175"/>
                  </a:cubicBezTo>
                  <a:cubicBezTo>
                    <a:pt x="150" y="190"/>
                    <a:pt x="179" y="197"/>
                    <a:pt x="208" y="201"/>
                  </a:cubicBezTo>
                  <a:cubicBezTo>
                    <a:pt x="241" y="207"/>
                    <a:pt x="276" y="210"/>
                    <a:pt x="307" y="225"/>
                  </a:cubicBezTo>
                  <a:cubicBezTo>
                    <a:pt x="347" y="245"/>
                    <a:pt x="377" y="274"/>
                    <a:pt x="383" y="321"/>
                  </a:cubicBezTo>
                  <a:cubicBezTo>
                    <a:pt x="388" y="352"/>
                    <a:pt x="382" y="383"/>
                    <a:pt x="367" y="411"/>
                  </a:cubicBezTo>
                  <a:cubicBezTo>
                    <a:pt x="356" y="431"/>
                    <a:pt x="342" y="448"/>
                    <a:pt x="327" y="464"/>
                  </a:cubicBezTo>
                  <a:cubicBezTo>
                    <a:pt x="311" y="483"/>
                    <a:pt x="294" y="502"/>
                    <a:pt x="279" y="523"/>
                  </a:cubicBezTo>
                  <a:cubicBezTo>
                    <a:pt x="263" y="546"/>
                    <a:pt x="268" y="568"/>
                    <a:pt x="292" y="583"/>
                  </a:cubicBezTo>
                  <a:cubicBezTo>
                    <a:pt x="308" y="593"/>
                    <a:pt x="326" y="600"/>
                    <a:pt x="343" y="609"/>
                  </a:cubicBezTo>
                  <a:cubicBezTo>
                    <a:pt x="382" y="627"/>
                    <a:pt x="417" y="651"/>
                    <a:pt x="448" y="681"/>
                  </a:cubicBezTo>
                  <a:cubicBezTo>
                    <a:pt x="475" y="706"/>
                    <a:pt x="499" y="734"/>
                    <a:pt x="518" y="766"/>
                  </a:cubicBezTo>
                  <a:cubicBezTo>
                    <a:pt x="546" y="813"/>
                    <a:pt x="563" y="863"/>
                    <a:pt x="561" y="919"/>
                  </a:cubicBezTo>
                  <a:cubicBezTo>
                    <a:pt x="559" y="955"/>
                    <a:pt x="548" y="988"/>
                    <a:pt x="535" y="1021"/>
                  </a:cubicBezTo>
                  <a:cubicBezTo>
                    <a:pt x="512" y="1078"/>
                    <a:pt x="479" y="1130"/>
                    <a:pt x="443" y="1179"/>
                  </a:cubicBezTo>
                  <a:cubicBezTo>
                    <a:pt x="393" y="1246"/>
                    <a:pt x="339" y="1310"/>
                    <a:pt x="281" y="1369"/>
                  </a:cubicBezTo>
                  <a:cubicBezTo>
                    <a:pt x="244" y="1406"/>
                    <a:pt x="206" y="1441"/>
                    <a:pt x="164" y="1473"/>
                  </a:cubicBezTo>
                  <a:cubicBezTo>
                    <a:pt x="162" y="1475"/>
                    <a:pt x="160" y="1476"/>
                    <a:pt x="158" y="1478"/>
                  </a:cubicBezTo>
                  <a:cubicBezTo>
                    <a:pt x="158" y="1477"/>
                    <a:pt x="157" y="1477"/>
                    <a:pt x="157" y="147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7" name="Freeform 9">
              <a:extLst>
                <a:ext uri="{FF2B5EF4-FFF2-40B4-BE49-F238E27FC236}">
                  <a16:creationId xmlns:a16="http://schemas.microsoft.com/office/drawing/2014/main" id="{C793C765-FDCD-5C4E-8F44-EBC6CD8634F2}"/>
                </a:ext>
              </a:extLst>
            </p:cNvPr>
            <p:cNvSpPr>
              <a:spLocks/>
            </p:cNvSpPr>
            <p:nvPr/>
          </p:nvSpPr>
          <p:spPr bwMode="auto">
            <a:xfrm>
              <a:off x="5919788" y="3441700"/>
              <a:ext cx="498475" cy="647700"/>
            </a:xfrm>
            <a:custGeom>
              <a:avLst/>
              <a:gdLst>
                <a:gd name="T0" fmla="*/ 159 w 209"/>
                <a:gd name="T1" fmla="*/ 272 h 272"/>
                <a:gd name="T2" fmla="*/ 144 w 209"/>
                <a:gd name="T3" fmla="*/ 121 h 272"/>
                <a:gd name="T4" fmla="*/ 115 w 209"/>
                <a:gd name="T5" fmla="*/ 81 h 272"/>
                <a:gd name="T6" fmla="*/ 72 w 209"/>
                <a:gd name="T7" fmla="*/ 66 h 272"/>
                <a:gd name="T8" fmla="*/ 6 w 209"/>
                <a:gd name="T9" fmla="*/ 27 h 272"/>
                <a:gd name="T10" fmla="*/ 23 w 209"/>
                <a:gd name="T11" fmla="*/ 0 h 272"/>
                <a:gd name="T12" fmla="*/ 64 w 209"/>
                <a:gd name="T13" fmla="*/ 9 h 272"/>
                <a:gd name="T14" fmla="*/ 157 w 209"/>
                <a:gd name="T15" fmla="*/ 62 h 272"/>
                <a:gd name="T16" fmla="*/ 199 w 209"/>
                <a:gd name="T17" fmla="*/ 186 h 272"/>
                <a:gd name="T18" fmla="*/ 165 w 209"/>
                <a:gd name="T19" fmla="*/ 265 h 272"/>
                <a:gd name="T20" fmla="*/ 159 w 209"/>
                <a:gd name="T21" fmla="*/ 27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272">
                  <a:moveTo>
                    <a:pt x="159" y="272"/>
                  </a:moveTo>
                  <a:cubicBezTo>
                    <a:pt x="172" y="219"/>
                    <a:pt x="165" y="169"/>
                    <a:pt x="144" y="121"/>
                  </a:cubicBezTo>
                  <a:cubicBezTo>
                    <a:pt x="137" y="106"/>
                    <a:pt x="128" y="92"/>
                    <a:pt x="115" y="81"/>
                  </a:cubicBezTo>
                  <a:cubicBezTo>
                    <a:pt x="103" y="70"/>
                    <a:pt x="89" y="64"/>
                    <a:pt x="72" y="66"/>
                  </a:cubicBezTo>
                  <a:cubicBezTo>
                    <a:pt x="45" y="69"/>
                    <a:pt x="16" y="52"/>
                    <a:pt x="6" y="27"/>
                  </a:cubicBezTo>
                  <a:cubicBezTo>
                    <a:pt x="0" y="11"/>
                    <a:pt x="6" y="0"/>
                    <a:pt x="23" y="0"/>
                  </a:cubicBezTo>
                  <a:cubicBezTo>
                    <a:pt x="37" y="1"/>
                    <a:pt x="51" y="4"/>
                    <a:pt x="64" y="9"/>
                  </a:cubicBezTo>
                  <a:cubicBezTo>
                    <a:pt x="98" y="21"/>
                    <a:pt x="130" y="37"/>
                    <a:pt x="157" y="62"/>
                  </a:cubicBezTo>
                  <a:cubicBezTo>
                    <a:pt x="195" y="96"/>
                    <a:pt x="209" y="137"/>
                    <a:pt x="199" y="186"/>
                  </a:cubicBezTo>
                  <a:cubicBezTo>
                    <a:pt x="194" y="215"/>
                    <a:pt x="181" y="241"/>
                    <a:pt x="165" y="265"/>
                  </a:cubicBezTo>
                  <a:cubicBezTo>
                    <a:pt x="163" y="267"/>
                    <a:pt x="162" y="269"/>
                    <a:pt x="159" y="2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8" name="Freeform 10">
              <a:extLst>
                <a:ext uri="{FF2B5EF4-FFF2-40B4-BE49-F238E27FC236}">
                  <a16:creationId xmlns:a16="http://schemas.microsoft.com/office/drawing/2014/main" id="{D7F9D643-CBDF-B346-B48E-8070E8F580AF}"/>
                </a:ext>
              </a:extLst>
            </p:cNvPr>
            <p:cNvSpPr>
              <a:spLocks noEditPoints="1"/>
            </p:cNvSpPr>
            <p:nvPr/>
          </p:nvSpPr>
          <p:spPr bwMode="auto">
            <a:xfrm>
              <a:off x="4803776" y="3714750"/>
              <a:ext cx="311150" cy="384175"/>
            </a:xfrm>
            <a:custGeom>
              <a:avLst/>
              <a:gdLst>
                <a:gd name="T0" fmla="*/ 130 w 130"/>
                <a:gd name="T1" fmla="*/ 80 h 161"/>
                <a:gd name="T2" fmla="*/ 126 w 130"/>
                <a:gd name="T3" fmla="*/ 119 h 161"/>
                <a:gd name="T4" fmla="*/ 78 w 130"/>
                <a:gd name="T5" fmla="*/ 159 h 161"/>
                <a:gd name="T6" fmla="*/ 31 w 130"/>
                <a:gd name="T7" fmla="*/ 152 h 161"/>
                <a:gd name="T8" fmla="*/ 10 w 130"/>
                <a:gd name="T9" fmla="*/ 128 h 161"/>
                <a:gd name="T10" fmla="*/ 10 w 130"/>
                <a:gd name="T11" fmla="*/ 34 h 161"/>
                <a:gd name="T12" fmla="*/ 42 w 130"/>
                <a:gd name="T13" fmla="*/ 5 h 161"/>
                <a:gd name="T14" fmla="*/ 87 w 130"/>
                <a:gd name="T15" fmla="*/ 3 h 161"/>
                <a:gd name="T16" fmla="*/ 124 w 130"/>
                <a:gd name="T17" fmla="*/ 38 h 161"/>
                <a:gd name="T18" fmla="*/ 130 w 130"/>
                <a:gd name="T19" fmla="*/ 80 h 161"/>
                <a:gd name="T20" fmla="*/ 98 w 130"/>
                <a:gd name="T21" fmla="*/ 81 h 161"/>
                <a:gd name="T22" fmla="*/ 91 w 130"/>
                <a:gd name="T23" fmla="*/ 43 h 161"/>
                <a:gd name="T24" fmla="*/ 83 w 130"/>
                <a:gd name="T25" fmla="*/ 33 h 161"/>
                <a:gd name="T26" fmla="*/ 39 w 130"/>
                <a:gd name="T27" fmla="*/ 50 h 161"/>
                <a:gd name="T28" fmla="*/ 38 w 130"/>
                <a:gd name="T29" fmla="*/ 108 h 161"/>
                <a:gd name="T30" fmla="*/ 82 w 130"/>
                <a:gd name="T31" fmla="*/ 129 h 161"/>
                <a:gd name="T32" fmla="*/ 91 w 130"/>
                <a:gd name="T33" fmla="*/ 119 h 161"/>
                <a:gd name="T34" fmla="*/ 98 w 130"/>
                <a:gd name="T35" fmla="*/ 8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 h="161">
                  <a:moveTo>
                    <a:pt x="130" y="80"/>
                  </a:moveTo>
                  <a:cubicBezTo>
                    <a:pt x="130" y="94"/>
                    <a:pt x="129" y="107"/>
                    <a:pt x="126" y="119"/>
                  </a:cubicBezTo>
                  <a:cubicBezTo>
                    <a:pt x="120" y="144"/>
                    <a:pt x="105" y="156"/>
                    <a:pt x="78" y="159"/>
                  </a:cubicBezTo>
                  <a:cubicBezTo>
                    <a:pt x="62" y="161"/>
                    <a:pt x="46" y="160"/>
                    <a:pt x="31" y="152"/>
                  </a:cubicBezTo>
                  <a:cubicBezTo>
                    <a:pt x="20" y="147"/>
                    <a:pt x="13" y="138"/>
                    <a:pt x="10" y="128"/>
                  </a:cubicBezTo>
                  <a:cubicBezTo>
                    <a:pt x="0" y="97"/>
                    <a:pt x="0" y="65"/>
                    <a:pt x="10" y="34"/>
                  </a:cubicBezTo>
                  <a:cubicBezTo>
                    <a:pt x="15" y="19"/>
                    <a:pt x="26" y="9"/>
                    <a:pt x="42" y="5"/>
                  </a:cubicBezTo>
                  <a:cubicBezTo>
                    <a:pt x="57" y="0"/>
                    <a:pt x="72" y="0"/>
                    <a:pt x="87" y="3"/>
                  </a:cubicBezTo>
                  <a:cubicBezTo>
                    <a:pt x="106" y="8"/>
                    <a:pt x="119" y="20"/>
                    <a:pt x="124" y="38"/>
                  </a:cubicBezTo>
                  <a:cubicBezTo>
                    <a:pt x="128" y="52"/>
                    <a:pt x="130" y="67"/>
                    <a:pt x="130" y="80"/>
                  </a:cubicBezTo>
                  <a:close/>
                  <a:moveTo>
                    <a:pt x="98" y="81"/>
                  </a:moveTo>
                  <a:cubicBezTo>
                    <a:pt x="97" y="72"/>
                    <a:pt x="94" y="55"/>
                    <a:pt x="91" y="43"/>
                  </a:cubicBezTo>
                  <a:cubicBezTo>
                    <a:pt x="90" y="39"/>
                    <a:pt x="86" y="35"/>
                    <a:pt x="83" y="33"/>
                  </a:cubicBezTo>
                  <a:cubicBezTo>
                    <a:pt x="66" y="22"/>
                    <a:pt x="44" y="30"/>
                    <a:pt x="39" y="50"/>
                  </a:cubicBezTo>
                  <a:cubicBezTo>
                    <a:pt x="34" y="69"/>
                    <a:pt x="34" y="89"/>
                    <a:pt x="38" y="108"/>
                  </a:cubicBezTo>
                  <a:cubicBezTo>
                    <a:pt x="42" y="130"/>
                    <a:pt x="62" y="139"/>
                    <a:pt x="82" y="129"/>
                  </a:cubicBezTo>
                  <a:cubicBezTo>
                    <a:pt x="86" y="127"/>
                    <a:pt x="90" y="123"/>
                    <a:pt x="91" y="119"/>
                  </a:cubicBezTo>
                  <a:cubicBezTo>
                    <a:pt x="95" y="107"/>
                    <a:pt x="98" y="90"/>
                    <a:pt x="98" y="8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9" name="Freeform 11">
              <a:extLst>
                <a:ext uri="{FF2B5EF4-FFF2-40B4-BE49-F238E27FC236}">
                  <a16:creationId xmlns:a16="http://schemas.microsoft.com/office/drawing/2014/main" id="{F55201FC-DDC5-5D4F-BCE6-82F0355CA758}"/>
                </a:ext>
              </a:extLst>
            </p:cNvPr>
            <p:cNvSpPr>
              <a:spLocks/>
            </p:cNvSpPr>
            <p:nvPr/>
          </p:nvSpPr>
          <p:spPr bwMode="auto">
            <a:xfrm>
              <a:off x="5180013" y="3727450"/>
              <a:ext cx="280988" cy="361950"/>
            </a:xfrm>
            <a:custGeom>
              <a:avLst/>
              <a:gdLst>
                <a:gd name="T0" fmla="*/ 87 w 118"/>
                <a:gd name="T1" fmla="*/ 62 h 152"/>
                <a:gd name="T2" fmla="*/ 87 w 118"/>
                <a:gd name="T3" fmla="*/ 0 h 152"/>
                <a:gd name="T4" fmla="*/ 118 w 118"/>
                <a:gd name="T5" fmla="*/ 0 h 152"/>
                <a:gd name="T6" fmla="*/ 118 w 118"/>
                <a:gd name="T7" fmla="*/ 152 h 152"/>
                <a:gd name="T8" fmla="*/ 87 w 118"/>
                <a:gd name="T9" fmla="*/ 152 h 152"/>
                <a:gd name="T10" fmla="*/ 87 w 118"/>
                <a:gd name="T11" fmla="*/ 89 h 152"/>
                <a:gd name="T12" fmla="*/ 30 w 118"/>
                <a:gd name="T13" fmla="*/ 89 h 152"/>
                <a:gd name="T14" fmla="*/ 30 w 118"/>
                <a:gd name="T15" fmla="*/ 120 h 152"/>
                <a:gd name="T16" fmla="*/ 30 w 118"/>
                <a:gd name="T17" fmla="*/ 147 h 152"/>
                <a:gd name="T18" fmla="*/ 27 w 118"/>
                <a:gd name="T19" fmla="*/ 152 h 152"/>
                <a:gd name="T20" fmla="*/ 0 w 118"/>
                <a:gd name="T21" fmla="*/ 152 h 152"/>
                <a:gd name="T22" fmla="*/ 0 w 118"/>
                <a:gd name="T23" fmla="*/ 0 h 152"/>
                <a:gd name="T24" fmla="*/ 30 w 118"/>
                <a:gd name="T25" fmla="*/ 0 h 152"/>
                <a:gd name="T26" fmla="*/ 30 w 118"/>
                <a:gd name="T27" fmla="*/ 33 h 152"/>
                <a:gd name="T28" fmla="*/ 31 w 118"/>
                <a:gd name="T29" fmla="*/ 57 h 152"/>
                <a:gd name="T30" fmla="*/ 34 w 118"/>
                <a:gd name="T31" fmla="*/ 62 h 152"/>
                <a:gd name="T32" fmla="*/ 87 w 118"/>
                <a:gd name="T33" fmla="*/ 6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52">
                  <a:moveTo>
                    <a:pt x="87" y="62"/>
                  </a:moveTo>
                  <a:cubicBezTo>
                    <a:pt x="87" y="40"/>
                    <a:pt x="87" y="20"/>
                    <a:pt x="87" y="0"/>
                  </a:cubicBezTo>
                  <a:cubicBezTo>
                    <a:pt x="97" y="0"/>
                    <a:pt x="107" y="0"/>
                    <a:pt x="118" y="0"/>
                  </a:cubicBezTo>
                  <a:cubicBezTo>
                    <a:pt x="118" y="50"/>
                    <a:pt x="118" y="101"/>
                    <a:pt x="118" y="152"/>
                  </a:cubicBezTo>
                  <a:cubicBezTo>
                    <a:pt x="107" y="152"/>
                    <a:pt x="98" y="152"/>
                    <a:pt x="87" y="152"/>
                  </a:cubicBezTo>
                  <a:cubicBezTo>
                    <a:pt x="87" y="131"/>
                    <a:pt x="87" y="110"/>
                    <a:pt x="87" y="89"/>
                  </a:cubicBezTo>
                  <a:cubicBezTo>
                    <a:pt x="68" y="89"/>
                    <a:pt x="50" y="89"/>
                    <a:pt x="30" y="89"/>
                  </a:cubicBezTo>
                  <a:cubicBezTo>
                    <a:pt x="30" y="100"/>
                    <a:pt x="30" y="110"/>
                    <a:pt x="30" y="120"/>
                  </a:cubicBezTo>
                  <a:cubicBezTo>
                    <a:pt x="30" y="129"/>
                    <a:pt x="31" y="138"/>
                    <a:pt x="30" y="147"/>
                  </a:cubicBezTo>
                  <a:cubicBezTo>
                    <a:pt x="30" y="149"/>
                    <a:pt x="28" y="152"/>
                    <a:pt x="27" y="152"/>
                  </a:cubicBezTo>
                  <a:cubicBezTo>
                    <a:pt x="18" y="152"/>
                    <a:pt x="9" y="152"/>
                    <a:pt x="0" y="152"/>
                  </a:cubicBezTo>
                  <a:cubicBezTo>
                    <a:pt x="0" y="101"/>
                    <a:pt x="0" y="51"/>
                    <a:pt x="0" y="0"/>
                  </a:cubicBezTo>
                  <a:cubicBezTo>
                    <a:pt x="10" y="0"/>
                    <a:pt x="20" y="0"/>
                    <a:pt x="30" y="0"/>
                  </a:cubicBezTo>
                  <a:cubicBezTo>
                    <a:pt x="30" y="11"/>
                    <a:pt x="30" y="22"/>
                    <a:pt x="30" y="33"/>
                  </a:cubicBezTo>
                  <a:cubicBezTo>
                    <a:pt x="30" y="41"/>
                    <a:pt x="30" y="49"/>
                    <a:pt x="31" y="57"/>
                  </a:cubicBezTo>
                  <a:cubicBezTo>
                    <a:pt x="31" y="58"/>
                    <a:pt x="33" y="62"/>
                    <a:pt x="34" y="62"/>
                  </a:cubicBezTo>
                  <a:cubicBezTo>
                    <a:pt x="51" y="62"/>
                    <a:pt x="69" y="62"/>
                    <a:pt x="87"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0" name="Freeform 12">
              <a:extLst>
                <a:ext uri="{FF2B5EF4-FFF2-40B4-BE49-F238E27FC236}">
                  <a16:creationId xmlns:a16="http://schemas.microsoft.com/office/drawing/2014/main" id="{43BEBE6E-05F5-8C46-B601-9DB1E7C888E4}"/>
                </a:ext>
              </a:extLst>
            </p:cNvPr>
            <p:cNvSpPr>
              <a:spLocks noEditPoints="1"/>
            </p:cNvSpPr>
            <p:nvPr/>
          </p:nvSpPr>
          <p:spPr bwMode="auto">
            <a:xfrm>
              <a:off x="5516563" y="3810000"/>
              <a:ext cx="239713" cy="288925"/>
            </a:xfrm>
            <a:custGeom>
              <a:avLst/>
              <a:gdLst>
                <a:gd name="T0" fmla="*/ 8 w 101"/>
                <a:gd name="T1" fmla="*/ 29 h 121"/>
                <a:gd name="T2" fmla="*/ 7 w 101"/>
                <a:gd name="T3" fmla="*/ 12 h 121"/>
                <a:gd name="T4" fmla="*/ 10 w 101"/>
                <a:gd name="T5" fmla="*/ 8 h 121"/>
                <a:gd name="T6" fmla="*/ 66 w 101"/>
                <a:gd name="T7" fmla="*/ 3 h 121"/>
                <a:gd name="T8" fmla="*/ 93 w 101"/>
                <a:gd name="T9" fmla="*/ 34 h 121"/>
                <a:gd name="T10" fmla="*/ 94 w 101"/>
                <a:gd name="T11" fmla="*/ 82 h 121"/>
                <a:gd name="T12" fmla="*/ 100 w 101"/>
                <a:gd name="T13" fmla="*/ 97 h 121"/>
                <a:gd name="T14" fmla="*/ 101 w 101"/>
                <a:gd name="T15" fmla="*/ 101 h 121"/>
                <a:gd name="T16" fmla="*/ 100 w 101"/>
                <a:gd name="T17" fmla="*/ 119 h 121"/>
                <a:gd name="T18" fmla="*/ 73 w 101"/>
                <a:gd name="T19" fmla="*/ 115 h 121"/>
                <a:gd name="T20" fmla="*/ 62 w 101"/>
                <a:gd name="T21" fmla="*/ 114 h 121"/>
                <a:gd name="T22" fmla="*/ 25 w 101"/>
                <a:gd name="T23" fmla="*/ 119 h 121"/>
                <a:gd name="T24" fmla="*/ 2 w 101"/>
                <a:gd name="T25" fmla="*/ 98 h 121"/>
                <a:gd name="T26" fmla="*/ 1 w 101"/>
                <a:gd name="T27" fmla="*/ 71 h 121"/>
                <a:gd name="T28" fmla="*/ 18 w 101"/>
                <a:gd name="T29" fmla="*/ 53 h 121"/>
                <a:gd name="T30" fmla="*/ 55 w 101"/>
                <a:gd name="T31" fmla="*/ 47 h 121"/>
                <a:gd name="T32" fmla="*/ 63 w 101"/>
                <a:gd name="T33" fmla="*/ 42 h 121"/>
                <a:gd name="T34" fmla="*/ 56 w 101"/>
                <a:gd name="T35" fmla="*/ 29 h 121"/>
                <a:gd name="T36" fmla="*/ 28 w 101"/>
                <a:gd name="T37" fmla="*/ 29 h 121"/>
                <a:gd name="T38" fmla="*/ 8 w 101"/>
                <a:gd name="T39" fmla="*/ 29 h 121"/>
                <a:gd name="T40" fmla="*/ 63 w 101"/>
                <a:gd name="T41" fmla="*/ 68 h 121"/>
                <a:gd name="T42" fmla="*/ 40 w 101"/>
                <a:gd name="T43" fmla="*/ 70 h 121"/>
                <a:gd name="T44" fmla="*/ 31 w 101"/>
                <a:gd name="T45" fmla="*/ 85 h 121"/>
                <a:gd name="T46" fmla="*/ 42 w 101"/>
                <a:gd name="T47" fmla="*/ 95 h 121"/>
                <a:gd name="T48" fmla="*/ 59 w 101"/>
                <a:gd name="T49" fmla="*/ 92 h 121"/>
                <a:gd name="T50" fmla="*/ 63 w 101"/>
                <a:gd name="T51" fmla="*/ 88 h 121"/>
                <a:gd name="T52" fmla="*/ 63 w 101"/>
                <a:gd name="T53" fmla="*/ 6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1" h="121">
                  <a:moveTo>
                    <a:pt x="8" y="29"/>
                  </a:moveTo>
                  <a:cubicBezTo>
                    <a:pt x="8" y="23"/>
                    <a:pt x="7" y="17"/>
                    <a:pt x="7" y="12"/>
                  </a:cubicBezTo>
                  <a:cubicBezTo>
                    <a:pt x="7" y="10"/>
                    <a:pt x="9" y="8"/>
                    <a:pt x="10" y="8"/>
                  </a:cubicBezTo>
                  <a:cubicBezTo>
                    <a:pt x="28" y="3"/>
                    <a:pt x="47" y="0"/>
                    <a:pt x="66" y="3"/>
                  </a:cubicBezTo>
                  <a:cubicBezTo>
                    <a:pt x="83" y="5"/>
                    <a:pt x="92" y="16"/>
                    <a:pt x="93" y="34"/>
                  </a:cubicBezTo>
                  <a:cubicBezTo>
                    <a:pt x="94" y="50"/>
                    <a:pt x="93" y="66"/>
                    <a:pt x="94" y="82"/>
                  </a:cubicBezTo>
                  <a:cubicBezTo>
                    <a:pt x="94" y="88"/>
                    <a:pt x="93" y="94"/>
                    <a:pt x="100" y="97"/>
                  </a:cubicBezTo>
                  <a:cubicBezTo>
                    <a:pt x="101" y="97"/>
                    <a:pt x="101" y="99"/>
                    <a:pt x="101" y="101"/>
                  </a:cubicBezTo>
                  <a:cubicBezTo>
                    <a:pt x="101" y="107"/>
                    <a:pt x="100" y="113"/>
                    <a:pt x="100" y="119"/>
                  </a:cubicBezTo>
                  <a:cubicBezTo>
                    <a:pt x="91" y="120"/>
                    <a:pt x="81" y="120"/>
                    <a:pt x="73" y="115"/>
                  </a:cubicBezTo>
                  <a:cubicBezTo>
                    <a:pt x="69" y="113"/>
                    <a:pt x="66" y="113"/>
                    <a:pt x="62" y="114"/>
                  </a:cubicBezTo>
                  <a:cubicBezTo>
                    <a:pt x="50" y="119"/>
                    <a:pt x="38" y="121"/>
                    <a:pt x="25" y="119"/>
                  </a:cubicBezTo>
                  <a:cubicBezTo>
                    <a:pt x="13" y="117"/>
                    <a:pt x="4" y="110"/>
                    <a:pt x="2" y="98"/>
                  </a:cubicBezTo>
                  <a:cubicBezTo>
                    <a:pt x="0" y="89"/>
                    <a:pt x="0" y="80"/>
                    <a:pt x="1" y="71"/>
                  </a:cubicBezTo>
                  <a:cubicBezTo>
                    <a:pt x="2" y="62"/>
                    <a:pt x="9" y="55"/>
                    <a:pt x="18" y="53"/>
                  </a:cubicBezTo>
                  <a:cubicBezTo>
                    <a:pt x="30" y="50"/>
                    <a:pt x="43" y="49"/>
                    <a:pt x="55" y="47"/>
                  </a:cubicBezTo>
                  <a:cubicBezTo>
                    <a:pt x="59" y="47"/>
                    <a:pt x="63" y="48"/>
                    <a:pt x="63" y="42"/>
                  </a:cubicBezTo>
                  <a:cubicBezTo>
                    <a:pt x="64" y="34"/>
                    <a:pt x="62" y="29"/>
                    <a:pt x="56" y="29"/>
                  </a:cubicBezTo>
                  <a:cubicBezTo>
                    <a:pt x="47" y="28"/>
                    <a:pt x="37" y="29"/>
                    <a:pt x="28" y="29"/>
                  </a:cubicBezTo>
                  <a:cubicBezTo>
                    <a:pt x="22" y="29"/>
                    <a:pt x="15" y="29"/>
                    <a:pt x="8" y="29"/>
                  </a:cubicBezTo>
                  <a:close/>
                  <a:moveTo>
                    <a:pt x="63" y="68"/>
                  </a:moveTo>
                  <a:cubicBezTo>
                    <a:pt x="55" y="69"/>
                    <a:pt x="48" y="69"/>
                    <a:pt x="40" y="70"/>
                  </a:cubicBezTo>
                  <a:cubicBezTo>
                    <a:pt x="34" y="71"/>
                    <a:pt x="30" y="77"/>
                    <a:pt x="31" y="85"/>
                  </a:cubicBezTo>
                  <a:cubicBezTo>
                    <a:pt x="32" y="92"/>
                    <a:pt x="35" y="95"/>
                    <a:pt x="42" y="95"/>
                  </a:cubicBezTo>
                  <a:cubicBezTo>
                    <a:pt x="48" y="95"/>
                    <a:pt x="54" y="94"/>
                    <a:pt x="59" y="92"/>
                  </a:cubicBezTo>
                  <a:cubicBezTo>
                    <a:pt x="61" y="92"/>
                    <a:pt x="63" y="90"/>
                    <a:pt x="63" y="88"/>
                  </a:cubicBezTo>
                  <a:cubicBezTo>
                    <a:pt x="64" y="82"/>
                    <a:pt x="63" y="75"/>
                    <a:pt x="63" y="6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1" name="Freeform 13">
              <a:extLst>
                <a:ext uri="{FF2B5EF4-FFF2-40B4-BE49-F238E27FC236}">
                  <a16:creationId xmlns:a16="http://schemas.microsoft.com/office/drawing/2014/main" id="{0D3C1143-CB9D-C847-90E5-4D3229B00582}"/>
                </a:ext>
              </a:extLst>
            </p:cNvPr>
            <p:cNvSpPr>
              <a:spLocks/>
            </p:cNvSpPr>
            <p:nvPr/>
          </p:nvSpPr>
          <p:spPr bwMode="auto">
            <a:xfrm>
              <a:off x="5256213" y="4175125"/>
              <a:ext cx="182563" cy="228600"/>
            </a:xfrm>
            <a:custGeom>
              <a:avLst/>
              <a:gdLst>
                <a:gd name="T0" fmla="*/ 20 w 77"/>
                <a:gd name="T1" fmla="*/ 20 h 96"/>
                <a:gd name="T2" fmla="*/ 20 w 77"/>
                <a:gd name="T3" fmla="*/ 96 h 96"/>
                <a:gd name="T4" fmla="*/ 0 w 77"/>
                <a:gd name="T5" fmla="*/ 96 h 96"/>
                <a:gd name="T6" fmla="*/ 0 w 77"/>
                <a:gd name="T7" fmla="*/ 0 h 96"/>
                <a:gd name="T8" fmla="*/ 32 w 77"/>
                <a:gd name="T9" fmla="*/ 0 h 96"/>
                <a:gd name="T10" fmla="*/ 57 w 77"/>
                <a:gd name="T11" fmla="*/ 76 h 96"/>
                <a:gd name="T12" fmla="*/ 57 w 77"/>
                <a:gd name="T13" fmla="*/ 0 h 96"/>
                <a:gd name="T14" fmla="*/ 77 w 77"/>
                <a:gd name="T15" fmla="*/ 0 h 96"/>
                <a:gd name="T16" fmla="*/ 77 w 77"/>
                <a:gd name="T17" fmla="*/ 96 h 96"/>
                <a:gd name="T18" fmla="*/ 45 w 77"/>
                <a:gd name="T19" fmla="*/ 96 h 96"/>
                <a:gd name="T20" fmla="*/ 43 w 77"/>
                <a:gd name="T21" fmla="*/ 90 h 96"/>
                <a:gd name="T22" fmla="*/ 20 w 77"/>
                <a:gd name="T23" fmla="*/ 2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96">
                  <a:moveTo>
                    <a:pt x="20" y="20"/>
                  </a:moveTo>
                  <a:cubicBezTo>
                    <a:pt x="20" y="45"/>
                    <a:pt x="20" y="70"/>
                    <a:pt x="20" y="96"/>
                  </a:cubicBezTo>
                  <a:cubicBezTo>
                    <a:pt x="13" y="96"/>
                    <a:pt x="7" y="96"/>
                    <a:pt x="0" y="96"/>
                  </a:cubicBezTo>
                  <a:cubicBezTo>
                    <a:pt x="0" y="93"/>
                    <a:pt x="0" y="0"/>
                    <a:pt x="0" y="0"/>
                  </a:cubicBezTo>
                  <a:cubicBezTo>
                    <a:pt x="32" y="0"/>
                    <a:pt x="32" y="0"/>
                    <a:pt x="32" y="0"/>
                  </a:cubicBezTo>
                  <a:cubicBezTo>
                    <a:pt x="57" y="76"/>
                    <a:pt x="57" y="76"/>
                    <a:pt x="57" y="76"/>
                  </a:cubicBezTo>
                  <a:cubicBezTo>
                    <a:pt x="57" y="51"/>
                    <a:pt x="57" y="26"/>
                    <a:pt x="57" y="0"/>
                  </a:cubicBezTo>
                  <a:cubicBezTo>
                    <a:pt x="64" y="0"/>
                    <a:pt x="70" y="0"/>
                    <a:pt x="77" y="0"/>
                  </a:cubicBezTo>
                  <a:cubicBezTo>
                    <a:pt x="77" y="32"/>
                    <a:pt x="77" y="63"/>
                    <a:pt x="77" y="96"/>
                  </a:cubicBezTo>
                  <a:cubicBezTo>
                    <a:pt x="67" y="96"/>
                    <a:pt x="54" y="96"/>
                    <a:pt x="45" y="96"/>
                  </a:cubicBezTo>
                  <a:cubicBezTo>
                    <a:pt x="45" y="96"/>
                    <a:pt x="44" y="92"/>
                    <a:pt x="43" y="90"/>
                  </a:cubicBezTo>
                  <a:cubicBezTo>
                    <a:pt x="37" y="69"/>
                    <a:pt x="20" y="19"/>
                    <a:pt x="20"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2" name="Freeform 14">
              <a:extLst>
                <a:ext uri="{FF2B5EF4-FFF2-40B4-BE49-F238E27FC236}">
                  <a16:creationId xmlns:a16="http://schemas.microsoft.com/office/drawing/2014/main" id="{D70C452E-408F-484C-B170-09698D38E120}"/>
                </a:ext>
              </a:extLst>
            </p:cNvPr>
            <p:cNvSpPr>
              <a:spLocks noEditPoints="1"/>
            </p:cNvSpPr>
            <p:nvPr/>
          </p:nvSpPr>
          <p:spPr bwMode="auto">
            <a:xfrm>
              <a:off x="5694363" y="4171950"/>
              <a:ext cx="174625" cy="231775"/>
            </a:xfrm>
            <a:custGeom>
              <a:avLst/>
              <a:gdLst>
                <a:gd name="T0" fmla="*/ 0 w 73"/>
                <a:gd name="T1" fmla="*/ 1 h 97"/>
                <a:gd name="T2" fmla="*/ 43 w 73"/>
                <a:gd name="T3" fmla="*/ 1 h 97"/>
                <a:gd name="T4" fmla="*/ 71 w 73"/>
                <a:gd name="T5" fmla="*/ 28 h 97"/>
                <a:gd name="T6" fmla="*/ 71 w 73"/>
                <a:gd name="T7" fmla="*/ 70 h 97"/>
                <a:gd name="T8" fmla="*/ 43 w 73"/>
                <a:gd name="T9" fmla="*/ 96 h 97"/>
                <a:gd name="T10" fmla="*/ 33 w 73"/>
                <a:gd name="T11" fmla="*/ 97 h 97"/>
                <a:gd name="T12" fmla="*/ 0 w 73"/>
                <a:gd name="T13" fmla="*/ 97 h 97"/>
                <a:gd name="T14" fmla="*/ 0 w 73"/>
                <a:gd name="T15" fmla="*/ 1 h 97"/>
                <a:gd name="T16" fmla="*/ 20 w 73"/>
                <a:gd name="T17" fmla="*/ 19 h 97"/>
                <a:gd name="T18" fmla="*/ 20 w 73"/>
                <a:gd name="T19" fmla="*/ 79 h 97"/>
                <a:gd name="T20" fmla="*/ 35 w 73"/>
                <a:gd name="T21" fmla="*/ 79 h 97"/>
                <a:gd name="T22" fmla="*/ 51 w 73"/>
                <a:gd name="T23" fmla="*/ 66 h 97"/>
                <a:gd name="T24" fmla="*/ 52 w 73"/>
                <a:gd name="T25" fmla="*/ 46 h 97"/>
                <a:gd name="T26" fmla="*/ 21 w 73"/>
                <a:gd name="T27" fmla="*/ 18 h 97"/>
                <a:gd name="T28" fmla="*/ 20 w 73"/>
                <a:gd name="T29"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97">
                  <a:moveTo>
                    <a:pt x="0" y="1"/>
                  </a:moveTo>
                  <a:cubicBezTo>
                    <a:pt x="15" y="1"/>
                    <a:pt x="29" y="0"/>
                    <a:pt x="43" y="1"/>
                  </a:cubicBezTo>
                  <a:cubicBezTo>
                    <a:pt x="60" y="2"/>
                    <a:pt x="70" y="11"/>
                    <a:pt x="71" y="28"/>
                  </a:cubicBezTo>
                  <a:cubicBezTo>
                    <a:pt x="73" y="42"/>
                    <a:pt x="73" y="56"/>
                    <a:pt x="71" y="70"/>
                  </a:cubicBezTo>
                  <a:cubicBezTo>
                    <a:pt x="69" y="86"/>
                    <a:pt x="60" y="94"/>
                    <a:pt x="43" y="96"/>
                  </a:cubicBezTo>
                  <a:cubicBezTo>
                    <a:pt x="40" y="97"/>
                    <a:pt x="37" y="97"/>
                    <a:pt x="33" y="97"/>
                  </a:cubicBezTo>
                  <a:cubicBezTo>
                    <a:pt x="23" y="97"/>
                    <a:pt x="12" y="97"/>
                    <a:pt x="0" y="97"/>
                  </a:cubicBezTo>
                  <a:cubicBezTo>
                    <a:pt x="0" y="65"/>
                    <a:pt x="0" y="33"/>
                    <a:pt x="0" y="1"/>
                  </a:cubicBezTo>
                  <a:close/>
                  <a:moveTo>
                    <a:pt x="20" y="19"/>
                  </a:moveTo>
                  <a:cubicBezTo>
                    <a:pt x="20" y="39"/>
                    <a:pt x="20" y="59"/>
                    <a:pt x="20" y="79"/>
                  </a:cubicBezTo>
                  <a:cubicBezTo>
                    <a:pt x="25" y="79"/>
                    <a:pt x="30" y="79"/>
                    <a:pt x="35" y="79"/>
                  </a:cubicBezTo>
                  <a:cubicBezTo>
                    <a:pt x="44" y="79"/>
                    <a:pt x="49" y="75"/>
                    <a:pt x="51" y="66"/>
                  </a:cubicBezTo>
                  <a:cubicBezTo>
                    <a:pt x="52" y="59"/>
                    <a:pt x="52" y="52"/>
                    <a:pt x="52" y="46"/>
                  </a:cubicBezTo>
                  <a:cubicBezTo>
                    <a:pt x="52" y="20"/>
                    <a:pt x="47" y="15"/>
                    <a:pt x="21" y="18"/>
                  </a:cubicBezTo>
                  <a:cubicBezTo>
                    <a:pt x="20" y="18"/>
                    <a:pt x="20" y="18"/>
                    <a:pt x="20" y="1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3" name="Freeform 15">
              <a:extLst>
                <a:ext uri="{FF2B5EF4-FFF2-40B4-BE49-F238E27FC236}">
                  <a16:creationId xmlns:a16="http://schemas.microsoft.com/office/drawing/2014/main" id="{E8762355-4E9D-AD47-AF72-05822262CFA1}"/>
                </a:ext>
              </a:extLst>
            </p:cNvPr>
            <p:cNvSpPr>
              <a:spLocks noEditPoints="1"/>
            </p:cNvSpPr>
            <p:nvPr/>
          </p:nvSpPr>
          <p:spPr bwMode="auto">
            <a:xfrm>
              <a:off x="5030788" y="4171950"/>
              <a:ext cx="193675" cy="231775"/>
            </a:xfrm>
            <a:custGeom>
              <a:avLst/>
              <a:gdLst>
                <a:gd name="T0" fmla="*/ 62 w 81"/>
                <a:gd name="T1" fmla="*/ 96 h 97"/>
                <a:gd name="T2" fmla="*/ 56 w 81"/>
                <a:gd name="T3" fmla="*/ 79 h 97"/>
                <a:gd name="T4" fmla="*/ 24 w 81"/>
                <a:gd name="T5" fmla="*/ 79 h 97"/>
                <a:gd name="T6" fmla="*/ 20 w 81"/>
                <a:gd name="T7" fmla="*/ 97 h 97"/>
                <a:gd name="T8" fmla="*/ 0 w 81"/>
                <a:gd name="T9" fmla="*/ 97 h 97"/>
                <a:gd name="T10" fmla="*/ 9 w 81"/>
                <a:gd name="T11" fmla="*/ 58 h 97"/>
                <a:gd name="T12" fmla="*/ 21 w 81"/>
                <a:gd name="T13" fmla="*/ 6 h 97"/>
                <a:gd name="T14" fmla="*/ 27 w 81"/>
                <a:gd name="T15" fmla="*/ 0 h 97"/>
                <a:gd name="T16" fmla="*/ 54 w 81"/>
                <a:gd name="T17" fmla="*/ 0 h 97"/>
                <a:gd name="T18" fmla="*/ 60 w 81"/>
                <a:gd name="T19" fmla="*/ 4 h 97"/>
                <a:gd name="T20" fmla="*/ 81 w 81"/>
                <a:gd name="T21" fmla="*/ 96 h 97"/>
                <a:gd name="T22" fmla="*/ 62 w 81"/>
                <a:gd name="T23" fmla="*/ 96 h 97"/>
                <a:gd name="T24" fmla="*/ 28 w 81"/>
                <a:gd name="T25" fmla="*/ 62 h 97"/>
                <a:gd name="T26" fmla="*/ 53 w 81"/>
                <a:gd name="T27" fmla="*/ 62 h 97"/>
                <a:gd name="T28" fmla="*/ 44 w 81"/>
                <a:gd name="T29" fmla="*/ 21 h 97"/>
                <a:gd name="T30" fmla="*/ 41 w 81"/>
                <a:gd name="T31" fmla="*/ 17 h 97"/>
                <a:gd name="T32" fmla="*/ 37 w 81"/>
                <a:gd name="T33" fmla="*/ 21 h 97"/>
                <a:gd name="T34" fmla="*/ 28 w 81"/>
                <a:gd name="T35" fmla="*/ 6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 h="97">
                  <a:moveTo>
                    <a:pt x="62" y="96"/>
                  </a:moveTo>
                  <a:cubicBezTo>
                    <a:pt x="56" y="79"/>
                    <a:pt x="56" y="79"/>
                    <a:pt x="56" y="79"/>
                  </a:cubicBezTo>
                  <a:cubicBezTo>
                    <a:pt x="56" y="79"/>
                    <a:pt x="34" y="79"/>
                    <a:pt x="24" y="79"/>
                  </a:cubicBezTo>
                  <a:cubicBezTo>
                    <a:pt x="23" y="84"/>
                    <a:pt x="20" y="97"/>
                    <a:pt x="20" y="97"/>
                  </a:cubicBezTo>
                  <a:cubicBezTo>
                    <a:pt x="20" y="97"/>
                    <a:pt x="6" y="97"/>
                    <a:pt x="0" y="97"/>
                  </a:cubicBezTo>
                  <a:cubicBezTo>
                    <a:pt x="3" y="83"/>
                    <a:pt x="6" y="71"/>
                    <a:pt x="9" y="58"/>
                  </a:cubicBezTo>
                  <a:cubicBezTo>
                    <a:pt x="13" y="41"/>
                    <a:pt x="17" y="23"/>
                    <a:pt x="21" y="6"/>
                  </a:cubicBezTo>
                  <a:cubicBezTo>
                    <a:pt x="21" y="2"/>
                    <a:pt x="23" y="0"/>
                    <a:pt x="27" y="0"/>
                  </a:cubicBezTo>
                  <a:cubicBezTo>
                    <a:pt x="36" y="0"/>
                    <a:pt x="45" y="0"/>
                    <a:pt x="54" y="0"/>
                  </a:cubicBezTo>
                  <a:cubicBezTo>
                    <a:pt x="56" y="1"/>
                    <a:pt x="60" y="3"/>
                    <a:pt x="60" y="4"/>
                  </a:cubicBezTo>
                  <a:cubicBezTo>
                    <a:pt x="67" y="34"/>
                    <a:pt x="74" y="66"/>
                    <a:pt x="81" y="96"/>
                  </a:cubicBezTo>
                  <a:cubicBezTo>
                    <a:pt x="81" y="96"/>
                    <a:pt x="62" y="96"/>
                    <a:pt x="62" y="96"/>
                  </a:cubicBezTo>
                  <a:close/>
                  <a:moveTo>
                    <a:pt x="28" y="62"/>
                  </a:moveTo>
                  <a:cubicBezTo>
                    <a:pt x="37" y="62"/>
                    <a:pt x="45" y="62"/>
                    <a:pt x="53" y="62"/>
                  </a:cubicBezTo>
                  <a:cubicBezTo>
                    <a:pt x="50" y="48"/>
                    <a:pt x="48" y="34"/>
                    <a:pt x="44" y="21"/>
                  </a:cubicBezTo>
                  <a:cubicBezTo>
                    <a:pt x="44" y="19"/>
                    <a:pt x="42" y="18"/>
                    <a:pt x="41" y="17"/>
                  </a:cubicBezTo>
                  <a:cubicBezTo>
                    <a:pt x="40" y="18"/>
                    <a:pt x="37" y="19"/>
                    <a:pt x="37" y="21"/>
                  </a:cubicBezTo>
                  <a:cubicBezTo>
                    <a:pt x="34" y="34"/>
                    <a:pt x="31" y="48"/>
                    <a:pt x="28"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4" name="Freeform 16">
              <a:extLst>
                <a:ext uri="{FF2B5EF4-FFF2-40B4-BE49-F238E27FC236}">
                  <a16:creationId xmlns:a16="http://schemas.microsoft.com/office/drawing/2014/main" id="{B40C9A25-2DDA-4C44-B533-6252CB6CDB3F}"/>
                </a:ext>
              </a:extLst>
            </p:cNvPr>
            <p:cNvSpPr>
              <a:spLocks noEditPoints="1"/>
            </p:cNvSpPr>
            <p:nvPr/>
          </p:nvSpPr>
          <p:spPr bwMode="auto">
            <a:xfrm>
              <a:off x="5470526" y="4171950"/>
              <a:ext cx="193675" cy="231775"/>
            </a:xfrm>
            <a:custGeom>
              <a:avLst/>
              <a:gdLst>
                <a:gd name="T0" fmla="*/ 62 w 81"/>
                <a:gd name="T1" fmla="*/ 96 h 97"/>
                <a:gd name="T2" fmla="*/ 56 w 81"/>
                <a:gd name="T3" fmla="*/ 79 h 97"/>
                <a:gd name="T4" fmla="*/ 24 w 81"/>
                <a:gd name="T5" fmla="*/ 79 h 97"/>
                <a:gd name="T6" fmla="*/ 20 w 81"/>
                <a:gd name="T7" fmla="*/ 97 h 97"/>
                <a:gd name="T8" fmla="*/ 0 w 81"/>
                <a:gd name="T9" fmla="*/ 97 h 97"/>
                <a:gd name="T10" fmla="*/ 9 w 81"/>
                <a:gd name="T11" fmla="*/ 58 h 97"/>
                <a:gd name="T12" fmla="*/ 21 w 81"/>
                <a:gd name="T13" fmla="*/ 6 h 97"/>
                <a:gd name="T14" fmla="*/ 27 w 81"/>
                <a:gd name="T15" fmla="*/ 0 h 97"/>
                <a:gd name="T16" fmla="*/ 54 w 81"/>
                <a:gd name="T17" fmla="*/ 0 h 97"/>
                <a:gd name="T18" fmla="*/ 60 w 81"/>
                <a:gd name="T19" fmla="*/ 4 h 97"/>
                <a:gd name="T20" fmla="*/ 81 w 81"/>
                <a:gd name="T21" fmla="*/ 96 h 97"/>
                <a:gd name="T22" fmla="*/ 62 w 81"/>
                <a:gd name="T23" fmla="*/ 96 h 97"/>
                <a:gd name="T24" fmla="*/ 28 w 81"/>
                <a:gd name="T25" fmla="*/ 62 h 97"/>
                <a:gd name="T26" fmla="*/ 53 w 81"/>
                <a:gd name="T27" fmla="*/ 62 h 97"/>
                <a:gd name="T28" fmla="*/ 45 w 81"/>
                <a:gd name="T29" fmla="*/ 21 h 97"/>
                <a:gd name="T30" fmla="*/ 41 w 81"/>
                <a:gd name="T31" fmla="*/ 17 h 97"/>
                <a:gd name="T32" fmla="*/ 37 w 81"/>
                <a:gd name="T33" fmla="*/ 21 h 97"/>
                <a:gd name="T34" fmla="*/ 28 w 81"/>
                <a:gd name="T35" fmla="*/ 6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 h="97">
                  <a:moveTo>
                    <a:pt x="62" y="96"/>
                  </a:moveTo>
                  <a:cubicBezTo>
                    <a:pt x="56" y="79"/>
                    <a:pt x="56" y="79"/>
                    <a:pt x="56" y="79"/>
                  </a:cubicBezTo>
                  <a:cubicBezTo>
                    <a:pt x="56" y="79"/>
                    <a:pt x="34" y="79"/>
                    <a:pt x="24" y="79"/>
                  </a:cubicBezTo>
                  <a:cubicBezTo>
                    <a:pt x="23" y="84"/>
                    <a:pt x="20" y="97"/>
                    <a:pt x="20" y="97"/>
                  </a:cubicBezTo>
                  <a:cubicBezTo>
                    <a:pt x="20" y="97"/>
                    <a:pt x="6" y="97"/>
                    <a:pt x="0" y="97"/>
                  </a:cubicBezTo>
                  <a:cubicBezTo>
                    <a:pt x="3" y="83"/>
                    <a:pt x="6" y="71"/>
                    <a:pt x="9" y="58"/>
                  </a:cubicBezTo>
                  <a:cubicBezTo>
                    <a:pt x="13" y="41"/>
                    <a:pt x="17" y="23"/>
                    <a:pt x="21" y="6"/>
                  </a:cubicBezTo>
                  <a:cubicBezTo>
                    <a:pt x="22" y="2"/>
                    <a:pt x="23" y="0"/>
                    <a:pt x="27" y="0"/>
                  </a:cubicBezTo>
                  <a:cubicBezTo>
                    <a:pt x="36" y="0"/>
                    <a:pt x="45" y="0"/>
                    <a:pt x="54" y="0"/>
                  </a:cubicBezTo>
                  <a:cubicBezTo>
                    <a:pt x="57" y="1"/>
                    <a:pt x="60" y="3"/>
                    <a:pt x="60" y="4"/>
                  </a:cubicBezTo>
                  <a:cubicBezTo>
                    <a:pt x="67" y="34"/>
                    <a:pt x="74" y="66"/>
                    <a:pt x="81" y="96"/>
                  </a:cubicBezTo>
                  <a:cubicBezTo>
                    <a:pt x="81" y="96"/>
                    <a:pt x="62" y="96"/>
                    <a:pt x="62" y="96"/>
                  </a:cubicBezTo>
                  <a:close/>
                  <a:moveTo>
                    <a:pt x="28" y="62"/>
                  </a:moveTo>
                  <a:cubicBezTo>
                    <a:pt x="37" y="62"/>
                    <a:pt x="45" y="62"/>
                    <a:pt x="53" y="62"/>
                  </a:cubicBezTo>
                  <a:cubicBezTo>
                    <a:pt x="50" y="48"/>
                    <a:pt x="48" y="34"/>
                    <a:pt x="45" y="21"/>
                  </a:cubicBezTo>
                  <a:cubicBezTo>
                    <a:pt x="44" y="19"/>
                    <a:pt x="42" y="18"/>
                    <a:pt x="41" y="17"/>
                  </a:cubicBezTo>
                  <a:cubicBezTo>
                    <a:pt x="40" y="18"/>
                    <a:pt x="37" y="19"/>
                    <a:pt x="37" y="21"/>
                  </a:cubicBezTo>
                  <a:cubicBezTo>
                    <a:pt x="34" y="34"/>
                    <a:pt x="31" y="48"/>
                    <a:pt x="28"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5" name="Freeform 17">
              <a:extLst>
                <a:ext uri="{FF2B5EF4-FFF2-40B4-BE49-F238E27FC236}">
                  <a16:creationId xmlns:a16="http://schemas.microsoft.com/office/drawing/2014/main" id="{FAC25FD7-B765-F348-89FF-5D5E2C741D5F}"/>
                </a:ext>
              </a:extLst>
            </p:cNvPr>
            <p:cNvSpPr>
              <a:spLocks noEditPoints="1"/>
            </p:cNvSpPr>
            <p:nvPr/>
          </p:nvSpPr>
          <p:spPr bwMode="auto">
            <a:xfrm>
              <a:off x="5876926" y="4171950"/>
              <a:ext cx="190500" cy="231775"/>
            </a:xfrm>
            <a:custGeom>
              <a:avLst/>
              <a:gdLst>
                <a:gd name="T0" fmla="*/ 61 w 80"/>
                <a:gd name="T1" fmla="*/ 96 h 97"/>
                <a:gd name="T2" fmla="*/ 56 w 80"/>
                <a:gd name="T3" fmla="*/ 79 h 97"/>
                <a:gd name="T4" fmla="*/ 24 w 80"/>
                <a:gd name="T5" fmla="*/ 79 h 97"/>
                <a:gd name="T6" fmla="*/ 19 w 80"/>
                <a:gd name="T7" fmla="*/ 97 h 97"/>
                <a:gd name="T8" fmla="*/ 0 w 80"/>
                <a:gd name="T9" fmla="*/ 97 h 97"/>
                <a:gd name="T10" fmla="*/ 8 w 80"/>
                <a:gd name="T11" fmla="*/ 58 h 97"/>
                <a:gd name="T12" fmla="*/ 20 w 80"/>
                <a:gd name="T13" fmla="*/ 6 h 97"/>
                <a:gd name="T14" fmla="*/ 27 w 80"/>
                <a:gd name="T15" fmla="*/ 0 h 97"/>
                <a:gd name="T16" fmla="*/ 54 w 80"/>
                <a:gd name="T17" fmla="*/ 0 h 97"/>
                <a:gd name="T18" fmla="*/ 60 w 80"/>
                <a:gd name="T19" fmla="*/ 4 h 97"/>
                <a:gd name="T20" fmla="*/ 80 w 80"/>
                <a:gd name="T21" fmla="*/ 96 h 97"/>
                <a:gd name="T22" fmla="*/ 61 w 80"/>
                <a:gd name="T23" fmla="*/ 96 h 97"/>
                <a:gd name="T24" fmla="*/ 28 w 80"/>
                <a:gd name="T25" fmla="*/ 62 h 97"/>
                <a:gd name="T26" fmla="*/ 53 w 80"/>
                <a:gd name="T27" fmla="*/ 62 h 97"/>
                <a:gd name="T28" fmla="*/ 44 w 80"/>
                <a:gd name="T29" fmla="*/ 21 h 97"/>
                <a:gd name="T30" fmla="*/ 41 w 80"/>
                <a:gd name="T31" fmla="*/ 17 h 97"/>
                <a:gd name="T32" fmla="*/ 37 w 80"/>
                <a:gd name="T33" fmla="*/ 21 h 97"/>
                <a:gd name="T34" fmla="*/ 28 w 80"/>
                <a:gd name="T35" fmla="*/ 6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97">
                  <a:moveTo>
                    <a:pt x="61" y="96"/>
                  </a:moveTo>
                  <a:cubicBezTo>
                    <a:pt x="56" y="79"/>
                    <a:pt x="56" y="79"/>
                    <a:pt x="56" y="79"/>
                  </a:cubicBezTo>
                  <a:cubicBezTo>
                    <a:pt x="56" y="79"/>
                    <a:pt x="34" y="79"/>
                    <a:pt x="24" y="79"/>
                  </a:cubicBezTo>
                  <a:cubicBezTo>
                    <a:pt x="23" y="84"/>
                    <a:pt x="19" y="97"/>
                    <a:pt x="19" y="97"/>
                  </a:cubicBezTo>
                  <a:cubicBezTo>
                    <a:pt x="19" y="97"/>
                    <a:pt x="5" y="97"/>
                    <a:pt x="0" y="97"/>
                  </a:cubicBezTo>
                  <a:cubicBezTo>
                    <a:pt x="3" y="83"/>
                    <a:pt x="6" y="71"/>
                    <a:pt x="8" y="58"/>
                  </a:cubicBezTo>
                  <a:cubicBezTo>
                    <a:pt x="12" y="41"/>
                    <a:pt x="17" y="23"/>
                    <a:pt x="20" y="6"/>
                  </a:cubicBezTo>
                  <a:cubicBezTo>
                    <a:pt x="21" y="2"/>
                    <a:pt x="23" y="0"/>
                    <a:pt x="27" y="0"/>
                  </a:cubicBezTo>
                  <a:cubicBezTo>
                    <a:pt x="36" y="0"/>
                    <a:pt x="45" y="0"/>
                    <a:pt x="54" y="0"/>
                  </a:cubicBezTo>
                  <a:cubicBezTo>
                    <a:pt x="56" y="1"/>
                    <a:pt x="59" y="3"/>
                    <a:pt x="60" y="4"/>
                  </a:cubicBezTo>
                  <a:cubicBezTo>
                    <a:pt x="67" y="34"/>
                    <a:pt x="74" y="66"/>
                    <a:pt x="80" y="96"/>
                  </a:cubicBezTo>
                  <a:cubicBezTo>
                    <a:pt x="80" y="96"/>
                    <a:pt x="61" y="96"/>
                    <a:pt x="61" y="96"/>
                  </a:cubicBezTo>
                  <a:close/>
                  <a:moveTo>
                    <a:pt x="28" y="62"/>
                  </a:moveTo>
                  <a:cubicBezTo>
                    <a:pt x="36" y="62"/>
                    <a:pt x="44" y="62"/>
                    <a:pt x="53" y="62"/>
                  </a:cubicBezTo>
                  <a:cubicBezTo>
                    <a:pt x="50" y="48"/>
                    <a:pt x="47" y="34"/>
                    <a:pt x="44" y="21"/>
                  </a:cubicBezTo>
                  <a:cubicBezTo>
                    <a:pt x="44" y="19"/>
                    <a:pt x="42" y="18"/>
                    <a:pt x="41" y="17"/>
                  </a:cubicBezTo>
                  <a:cubicBezTo>
                    <a:pt x="39" y="18"/>
                    <a:pt x="37" y="19"/>
                    <a:pt x="37" y="21"/>
                  </a:cubicBezTo>
                  <a:cubicBezTo>
                    <a:pt x="33" y="34"/>
                    <a:pt x="31" y="48"/>
                    <a:pt x="28"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6" name="Freeform 18">
              <a:extLst>
                <a:ext uri="{FF2B5EF4-FFF2-40B4-BE49-F238E27FC236}">
                  <a16:creationId xmlns:a16="http://schemas.microsoft.com/office/drawing/2014/main" id="{DE31D2D5-ACA7-8341-9FDD-F60C729F49A1}"/>
                </a:ext>
              </a:extLst>
            </p:cNvPr>
            <p:cNvSpPr>
              <a:spLocks/>
            </p:cNvSpPr>
            <p:nvPr/>
          </p:nvSpPr>
          <p:spPr bwMode="auto">
            <a:xfrm>
              <a:off x="4854576" y="4167188"/>
              <a:ext cx="161925" cy="241300"/>
            </a:xfrm>
            <a:custGeom>
              <a:avLst/>
              <a:gdLst>
                <a:gd name="T0" fmla="*/ 66 w 68"/>
                <a:gd name="T1" fmla="*/ 20 h 101"/>
                <a:gd name="T2" fmla="*/ 40 w 68"/>
                <a:gd name="T3" fmla="*/ 18 h 101"/>
                <a:gd name="T4" fmla="*/ 24 w 68"/>
                <a:gd name="T5" fmla="*/ 32 h 101"/>
                <a:gd name="T6" fmla="*/ 24 w 68"/>
                <a:gd name="T7" fmla="*/ 69 h 101"/>
                <a:gd name="T8" fmla="*/ 39 w 68"/>
                <a:gd name="T9" fmla="*/ 83 h 101"/>
                <a:gd name="T10" fmla="*/ 66 w 68"/>
                <a:gd name="T11" fmla="*/ 83 h 101"/>
                <a:gd name="T12" fmla="*/ 66 w 68"/>
                <a:gd name="T13" fmla="*/ 99 h 101"/>
                <a:gd name="T14" fmla="*/ 30 w 68"/>
                <a:gd name="T15" fmla="*/ 100 h 101"/>
                <a:gd name="T16" fmla="*/ 4 w 68"/>
                <a:gd name="T17" fmla="*/ 76 h 101"/>
                <a:gd name="T18" fmla="*/ 4 w 68"/>
                <a:gd name="T19" fmla="*/ 26 h 101"/>
                <a:gd name="T20" fmla="*/ 34 w 68"/>
                <a:gd name="T21" fmla="*/ 1 h 101"/>
                <a:gd name="T22" fmla="*/ 58 w 68"/>
                <a:gd name="T23" fmla="*/ 2 h 101"/>
                <a:gd name="T24" fmla="*/ 68 w 68"/>
                <a:gd name="T25" fmla="*/ 4 h 101"/>
                <a:gd name="T26" fmla="*/ 67 w 68"/>
                <a:gd name="T27" fmla="*/ 13 h 101"/>
                <a:gd name="T28" fmla="*/ 66 w 68"/>
                <a:gd name="T29" fmla="*/ 2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101">
                  <a:moveTo>
                    <a:pt x="66" y="20"/>
                  </a:moveTo>
                  <a:cubicBezTo>
                    <a:pt x="57" y="19"/>
                    <a:pt x="48" y="18"/>
                    <a:pt x="40" y="18"/>
                  </a:cubicBezTo>
                  <a:cubicBezTo>
                    <a:pt x="30" y="18"/>
                    <a:pt x="24" y="22"/>
                    <a:pt x="24" y="32"/>
                  </a:cubicBezTo>
                  <a:cubicBezTo>
                    <a:pt x="23" y="45"/>
                    <a:pt x="23" y="57"/>
                    <a:pt x="24" y="69"/>
                  </a:cubicBezTo>
                  <a:cubicBezTo>
                    <a:pt x="24" y="79"/>
                    <a:pt x="29" y="82"/>
                    <a:pt x="39" y="83"/>
                  </a:cubicBezTo>
                  <a:cubicBezTo>
                    <a:pt x="47" y="83"/>
                    <a:pt x="56" y="83"/>
                    <a:pt x="66" y="83"/>
                  </a:cubicBezTo>
                  <a:cubicBezTo>
                    <a:pt x="66" y="87"/>
                    <a:pt x="66" y="92"/>
                    <a:pt x="66" y="99"/>
                  </a:cubicBezTo>
                  <a:cubicBezTo>
                    <a:pt x="54" y="99"/>
                    <a:pt x="42" y="101"/>
                    <a:pt x="30" y="100"/>
                  </a:cubicBezTo>
                  <a:cubicBezTo>
                    <a:pt x="14" y="99"/>
                    <a:pt x="7" y="91"/>
                    <a:pt x="4" y="76"/>
                  </a:cubicBezTo>
                  <a:cubicBezTo>
                    <a:pt x="0" y="59"/>
                    <a:pt x="0" y="42"/>
                    <a:pt x="4" y="26"/>
                  </a:cubicBezTo>
                  <a:cubicBezTo>
                    <a:pt x="7" y="8"/>
                    <a:pt x="16" y="1"/>
                    <a:pt x="34" y="1"/>
                  </a:cubicBezTo>
                  <a:cubicBezTo>
                    <a:pt x="42" y="0"/>
                    <a:pt x="50" y="2"/>
                    <a:pt x="58" y="2"/>
                  </a:cubicBezTo>
                  <a:cubicBezTo>
                    <a:pt x="63" y="3"/>
                    <a:pt x="68" y="4"/>
                    <a:pt x="68" y="4"/>
                  </a:cubicBezTo>
                  <a:cubicBezTo>
                    <a:pt x="68" y="4"/>
                    <a:pt x="67" y="10"/>
                    <a:pt x="67" y="13"/>
                  </a:cubicBezTo>
                  <a:cubicBezTo>
                    <a:pt x="67" y="15"/>
                    <a:pt x="66" y="17"/>
                    <a:pt x="66"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pic>
        <p:nvPicPr>
          <p:cNvPr id="47" name="Picture 25">
            <a:extLst>
              <a:ext uri="{FF2B5EF4-FFF2-40B4-BE49-F238E27FC236}">
                <a16:creationId xmlns:a16="http://schemas.microsoft.com/office/drawing/2014/main" id="{85CDB86B-5DBB-534E-AA17-9B4813F09886}"/>
              </a:ext>
            </a:extLst>
          </p:cNvPr>
          <p:cNvPicPr>
            <a:picLocks noChangeAspect="1"/>
          </p:cNvPicPr>
          <p:nvPr userDrawn="1"/>
        </p:nvPicPr>
        <p:blipFill>
          <a:blip r:embed="rId9" cstate="print">
            <a:extLst>
              <a:ext uri="{28A0092B-C50C-407E-A947-70E740481C1C}">
                <a14:useLocalDpi xmlns:a14="http://schemas.microsoft.com/office/drawing/2010/main"/>
              </a:ext>
            </a:extLst>
          </a:blip>
          <a:srcRect/>
          <a:stretch/>
        </p:blipFill>
        <p:spPr>
          <a:xfrm>
            <a:off x="10944243" y="579338"/>
            <a:ext cx="792542" cy="792542"/>
          </a:xfrm>
          <a:prstGeom prst="rect">
            <a:avLst/>
          </a:prstGeom>
        </p:spPr>
      </p:pic>
    </p:spTree>
    <p:extLst>
      <p:ext uri="{BB962C8B-B14F-4D97-AF65-F5344CB8AC3E}">
        <p14:creationId xmlns:p14="http://schemas.microsoft.com/office/powerpoint/2010/main" val="2007205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3BB940-25B8-45D9-B0E9-F0024303B302}" type="datetimeFigureOut">
              <a:rPr lang="en-ZA" smtClean="0"/>
              <a:t>2023/05/11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29E1656-8B8B-416B-91B7-6E2EE9E4EC1A}" type="slidenum">
              <a:rPr lang="en-ZA" smtClean="0"/>
              <a:t>‹#›</a:t>
            </a:fld>
            <a:endParaRPr lang="en-ZA"/>
          </a:p>
        </p:txBody>
      </p:sp>
    </p:spTree>
    <p:extLst>
      <p:ext uri="{BB962C8B-B14F-4D97-AF65-F5344CB8AC3E}">
        <p14:creationId xmlns:p14="http://schemas.microsoft.com/office/powerpoint/2010/main" val="3802600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D9C7E94-F3BA-4724-ACE0-FD2908F128E6}"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33CEC-6C92-4CAE-BF6D-7FD762115825}" type="slidenum">
              <a:rPr lang="en-GB" smtClean="0"/>
              <a:t>‹#›</a:t>
            </a:fld>
            <a:endParaRPr lang="en-GB"/>
          </a:p>
        </p:txBody>
      </p:sp>
    </p:spTree>
    <p:extLst>
      <p:ext uri="{BB962C8B-B14F-4D97-AF65-F5344CB8AC3E}">
        <p14:creationId xmlns:p14="http://schemas.microsoft.com/office/powerpoint/2010/main" val="2758327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D9C7E94-F3BA-4724-ACE0-FD2908F128E6}"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33CEC-6C92-4CAE-BF6D-7FD762115825}" type="slidenum">
              <a:rPr lang="en-GB" smtClean="0"/>
              <a:t>‹#›</a:t>
            </a:fld>
            <a:endParaRPr lang="en-GB"/>
          </a:p>
        </p:txBody>
      </p:sp>
    </p:spTree>
    <p:extLst>
      <p:ext uri="{BB962C8B-B14F-4D97-AF65-F5344CB8AC3E}">
        <p14:creationId xmlns:p14="http://schemas.microsoft.com/office/powerpoint/2010/main" val="4233044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D9C7E94-F3BA-4724-ACE0-FD2908F128E6}"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33CEC-6C92-4CAE-BF6D-7FD762115825}" type="slidenum">
              <a:rPr lang="en-GB" smtClean="0"/>
              <a:t>‹#›</a:t>
            </a:fld>
            <a:endParaRPr lang="en-GB"/>
          </a:p>
        </p:txBody>
      </p:sp>
    </p:spTree>
    <p:extLst>
      <p:ext uri="{BB962C8B-B14F-4D97-AF65-F5344CB8AC3E}">
        <p14:creationId xmlns:p14="http://schemas.microsoft.com/office/powerpoint/2010/main" val="15727259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D9C7E94-F3BA-4724-ACE0-FD2908F128E6}" type="datetimeFigureOut">
              <a:rPr lang="en-GB" smtClean="0"/>
              <a:t>11/05/2023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A33CEC-6C92-4CAE-BF6D-7FD762115825}" type="slidenum">
              <a:rPr lang="en-GB" smtClean="0"/>
              <a:t>‹#›</a:t>
            </a:fld>
            <a:endParaRPr lang="en-GB"/>
          </a:p>
        </p:txBody>
      </p:sp>
    </p:spTree>
    <p:extLst>
      <p:ext uri="{BB962C8B-B14F-4D97-AF65-F5344CB8AC3E}">
        <p14:creationId xmlns:p14="http://schemas.microsoft.com/office/powerpoint/2010/main" val="3052590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D9C7E94-F3BA-4724-ACE0-FD2908F128E6}" type="datetimeFigureOut">
              <a:rPr lang="en-GB" smtClean="0"/>
              <a:t>11/05/2023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1A33CEC-6C92-4CAE-BF6D-7FD762115825}" type="slidenum">
              <a:rPr lang="en-GB" smtClean="0"/>
              <a:t>‹#›</a:t>
            </a:fld>
            <a:endParaRPr lang="en-GB"/>
          </a:p>
        </p:txBody>
      </p:sp>
    </p:spTree>
    <p:extLst>
      <p:ext uri="{BB962C8B-B14F-4D97-AF65-F5344CB8AC3E}">
        <p14:creationId xmlns:p14="http://schemas.microsoft.com/office/powerpoint/2010/main" val="26180195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D9C7E94-F3BA-4724-ACE0-FD2908F128E6}" type="datetimeFigureOut">
              <a:rPr lang="en-GB" smtClean="0"/>
              <a:t>11/05/2023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1A33CEC-6C92-4CAE-BF6D-7FD762115825}" type="slidenum">
              <a:rPr lang="en-GB" smtClean="0"/>
              <a:t>‹#›</a:t>
            </a:fld>
            <a:endParaRPr lang="en-GB"/>
          </a:p>
        </p:txBody>
      </p:sp>
    </p:spTree>
    <p:extLst>
      <p:ext uri="{BB962C8B-B14F-4D97-AF65-F5344CB8AC3E}">
        <p14:creationId xmlns:p14="http://schemas.microsoft.com/office/powerpoint/2010/main" val="15308394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9C7E94-F3BA-4724-ACE0-FD2908F128E6}" type="datetimeFigureOut">
              <a:rPr lang="en-GB" smtClean="0"/>
              <a:t>11/05/2023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1A33CEC-6C92-4CAE-BF6D-7FD762115825}" type="slidenum">
              <a:rPr lang="en-GB" smtClean="0"/>
              <a:t>‹#›</a:t>
            </a:fld>
            <a:endParaRPr lang="en-GB"/>
          </a:p>
        </p:txBody>
      </p:sp>
    </p:spTree>
    <p:extLst>
      <p:ext uri="{BB962C8B-B14F-4D97-AF65-F5344CB8AC3E}">
        <p14:creationId xmlns:p14="http://schemas.microsoft.com/office/powerpoint/2010/main" val="37683617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D9C7E94-F3BA-4724-ACE0-FD2908F128E6}" type="datetimeFigureOut">
              <a:rPr lang="en-GB" smtClean="0"/>
              <a:t>11/05/2023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A33CEC-6C92-4CAE-BF6D-7FD762115825}" type="slidenum">
              <a:rPr lang="en-GB" smtClean="0"/>
              <a:t>‹#›</a:t>
            </a:fld>
            <a:endParaRPr lang="en-GB"/>
          </a:p>
        </p:txBody>
      </p:sp>
    </p:spTree>
    <p:extLst>
      <p:ext uri="{BB962C8B-B14F-4D97-AF65-F5344CB8AC3E}">
        <p14:creationId xmlns:p14="http://schemas.microsoft.com/office/powerpoint/2010/main" val="15632358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D9C7E94-F3BA-4724-ACE0-FD2908F128E6}" type="datetimeFigureOut">
              <a:rPr lang="en-GB" smtClean="0"/>
              <a:t>11/05/2023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A33CEC-6C92-4CAE-BF6D-7FD762115825}" type="slidenum">
              <a:rPr lang="en-GB" smtClean="0"/>
              <a:t>‹#›</a:t>
            </a:fld>
            <a:endParaRPr lang="en-GB"/>
          </a:p>
        </p:txBody>
      </p:sp>
    </p:spTree>
    <p:extLst>
      <p:ext uri="{BB962C8B-B14F-4D97-AF65-F5344CB8AC3E}">
        <p14:creationId xmlns:p14="http://schemas.microsoft.com/office/powerpoint/2010/main" val="11932520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D9C7E94-F3BA-4724-ACE0-FD2908F128E6}"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33CEC-6C92-4CAE-BF6D-7FD762115825}" type="slidenum">
              <a:rPr lang="en-GB" smtClean="0"/>
              <a:t>‹#›</a:t>
            </a:fld>
            <a:endParaRPr lang="en-GB"/>
          </a:p>
        </p:txBody>
      </p:sp>
    </p:spTree>
    <p:extLst>
      <p:ext uri="{BB962C8B-B14F-4D97-AF65-F5344CB8AC3E}">
        <p14:creationId xmlns:p14="http://schemas.microsoft.com/office/powerpoint/2010/main" val="974080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3BB940-25B8-45D9-B0E9-F0024303B302}" type="datetimeFigureOut">
              <a:rPr lang="en-ZA" smtClean="0"/>
              <a:t>2023/05/11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29E1656-8B8B-416B-91B7-6E2EE9E4EC1A}" type="slidenum">
              <a:rPr lang="en-ZA" smtClean="0"/>
              <a:t>‹#›</a:t>
            </a:fld>
            <a:endParaRPr lang="en-ZA"/>
          </a:p>
        </p:txBody>
      </p:sp>
    </p:spTree>
    <p:extLst>
      <p:ext uri="{BB962C8B-B14F-4D97-AF65-F5344CB8AC3E}">
        <p14:creationId xmlns:p14="http://schemas.microsoft.com/office/powerpoint/2010/main" val="2255650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D9C7E94-F3BA-4724-ACE0-FD2908F128E6}"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33CEC-6C92-4CAE-BF6D-7FD762115825}" type="slidenum">
              <a:rPr lang="en-GB" smtClean="0"/>
              <a:t>‹#›</a:t>
            </a:fld>
            <a:endParaRPr lang="en-GB"/>
          </a:p>
        </p:txBody>
      </p:sp>
    </p:spTree>
    <p:extLst>
      <p:ext uri="{BB962C8B-B14F-4D97-AF65-F5344CB8AC3E}">
        <p14:creationId xmlns:p14="http://schemas.microsoft.com/office/powerpoint/2010/main" val="39183659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BCA94-FC82-4C6E-ED4D-5B8E1A54D56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13CD8FC-CD48-7EC2-62A5-95CE0F0353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9C3622C-14AB-F179-F654-7A437B5D6D55}"/>
              </a:ext>
            </a:extLst>
          </p:cNvPr>
          <p:cNvSpPr>
            <a:spLocks noGrp="1"/>
          </p:cNvSpPr>
          <p:nvPr>
            <p:ph type="dt" sz="half" idx="10"/>
          </p:nvPr>
        </p:nvSpPr>
        <p:spPr/>
        <p:txBody>
          <a:bodyPr/>
          <a:lstStyle/>
          <a:p>
            <a:fld id="{7EDAB2D3-8DEB-4C4E-9F62-29E2D265E8F6}" type="datetimeFigureOut">
              <a:rPr lang="en-US" smtClean="0"/>
              <a:t>5/11/23</a:t>
            </a:fld>
            <a:endParaRPr lang="en-US"/>
          </a:p>
        </p:txBody>
      </p:sp>
      <p:sp>
        <p:nvSpPr>
          <p:cNvPr id="5" name="Footer Placeholder 4">
            <a:extLst>
              <a:ext uri="{FF2B5EF4-FFF2-40B4-BE49-F238E27FC236}">
                <a16:creationId xmlns:a16="http://schemas.microsoft.com/office/drawing/2014/main" id="{FB8D15DD-A76E-FF9A-251F-D119339BF5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AE94C8-346A-1E0A-38B8-8E21079590BE}"/>
              </a:ext>
            </a:extLst>
          </p:cNvPr>
          <p:cNvSpPr>
            <a:spLocks noGrp="1"/>
          </p:cNvSpPr>
          <p:nvPr>
            <p:ph type="sldNum" sz="quarter" idx="12"/>
          </p:nvPr>
        </p:nvSpPr>
        <p:spPr/>
        <p:txBody>
          <a:bodyPr/>
          <a:lstStyle/>
          <a:p>
            <a:fld id="{BD67B5A9-458B-E843-9496-37E98E5A2D8A}" type="slidenum">
              <a:rPr lang="en-US" smtClean="0"/>
              <a:t>‹#›</a:t>
            </a:fld>
            <a:endParaRPr lang="en-US"/>
          </a:p>
        </p:txBody>
      </p:sp>
    </p:spTree>
    <p:extLst>
      <p:ext uri="{BB962C8B-B14F-4D97-AF65-F5344CB8AC3E}">
        <p14:creationId xmlns:p14="http://schemas.microsoft.com/office/powerpoint/2010/main" val="5742382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A059-68E7-7C29-E3A0-9C544FF957A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322EE0A-9FC4-3637-7A8E-10521BFBB2A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029C1E-5998-BF0B-1A42-EE12F53A7989}"/>
              </a:ext>
            </a:extLst>
          </p:cNvPr>
          <p:cNvSpPr>
            <a:spLocks noGrp="1"/>
          </p:cNvSpPr>
          <p:nvPr>
            <p:ph type="dt" sz="half" idx="10"/>
          </p:nvPr>
        </p:nvSpPr>
        <p:spPr/>
        <p:txBody>
          <a:bodyPr/>
          <a:lstStyle/>
          <a:p>
            <a:fld id="{7EDAB2D3-8DEB-4C4E-9F62-29E2D265E8F6}" type="datetimeFigureOut">
              <a:rPr lang="en-US" smtClean="0"/>
              <a:t>5/11/23</a:t>
            </a:fld>
            <a:endParaRPr lang="en-US"/>
          </a:p>
        </p:txBody>
      </p:sp>
      <p:sp>
        <p:nvSpPr>
          <p:cNvPr id="5" name="Footer Placeholder 4">
            <a:extLst>
              <a:ext uri="{FF2B5EF4-FFF2-40B4-BE49-F238E27FC236}">
                <a16:creationId xmlns:a16="http://schemas.microsoft.com/office/drawing/2014/main" id="{BB4F007E-9256-14BC-E9F8-C84378CD3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4B2F3E-215C-181D-F3D9-133BC8553C75}"/>
              </a:ext>
            </a:extLst>
          </p:cNvPr>
          <p:cNvSpPr>
            <a:spLocks noGrp="1"/>
          </p:cNvSpPr>
          <p:nvPr>
            <p:ph type="sldNum" sz="quarter" idx="12"/>
          </p:nvPr>
        </p:nvSpPr>
        <p:spPr/>
        <p:txBody>
          <a:bodyPr/>
          <a:lstStyle/>
          <a:p>
            <a:fld id="{BD67B5A9-458B-E843-9496-37E98E5A2D8A}" type="slidenum">
              <a:rPr lang="en-US" smtClean="0"/>
              <a:t>‹#›</a:t>
            </a:fld>
            <a:endParaRPr lang="en-US"/>
          </a:p>
        </p:txBody>
      </p:sp>
    </p:spTree>
    <p:extLst>
      <p:ext uri="{BB962C8B-B14F-4D97-AF65-F5344CB8AC3E}">
        <p14:creationId xmlns:p14="http://schemas.microsoft.com/office/powerpoint/2010/main" val="20055215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3D89A-B8FF-F5EF-EAFE-18E4797296B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E19840D-257B-D5C0-5602-D1C106C7A8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FCE5E6C-8B88-2376-DE42-34664CE9F3D1}"/>
              </a:ext>
            </a:extLst>
          </p:cNvPr>
          <p:cNvSpPr>
            <a:spLocks noGrp="1"/>
          </p:cNvSpPr>
          <p:nvPr>
            <p:ph type="dt" sz="half" idx="10"/>
          </p:nvPr>
        </p:nvSpPr>
        <p:spPr/>
        <p:txBody>
          <a:bodyPr/>
          <a:lstStyle/>
          <a:p>
            <a:fld id="{7EDAB2D3-8DEB-4C4E-9F62-29E2D265E8F6}" type="datetimeFigureOut">
              <a:rPr lang="en-US" smtClean="0"/>
              <a:t>5/11/23</a:t>
            </a:fld>
            <a:endParaRPr lang="en-US"/>
          </a:p>
        </p:txBody>
      </p:sp>
      <p:sp>
        <p:nvSpPr>
          <p:cNvPr id="5" name="Footer Placeholder 4">
            <a:extLst>
              <a:ext uri="{FF2B5EF4-FFF2-40B4-BE49-F238E27FC236}">
                <a16:creationId xmlns:a16="http://schemas.microsoft.com/office/drawing/2014/main" id="{49D842F3-31C9-5155-30DC-2FF23FC4B2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1D480-14C8-6F57-CD32-349B668E4B25}"/>
              </a:ext>
            </a:extLst>
          </p:cNvPr>
          <p:cNvSpPr>
            <a:spLocks noGrp="1"/>
          </p:cNvSpPr>
          <p:nvPr>
            <p:ph type="sldNum" sz="quarter" idx="12"/>
          </p:nvPr>
        </p:nvSpPr>
        <p:spPr/>
        <p:txBody>
          <a:bodyPr/>
          <a:lstStyle/>
          <a:p>
            <a:fld id="{BD67B5A9-458B-E843-9496-37E98E5A2D8A}" type="slidenum">
              <a:rPr lang="en-US" smtClean="0"/>
              <a:t>‹#›</a:t>
            </a:fld>
            <a:endParaRPr lang="en-US"/>
          </a:p>
        </p:txBody>
      </p:sp>
    </p:spTree>
    <p:extLst>
      <p:ext uri="{BB962C8B-B14F-4D97-AF65-F5344CB8AC3E}">
        <p14:creationId xmlns:p14="http://schemas.microsoft.com/office/powerpoint/2010/main" val="13146305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E5E3A-51BC-08BE-2548-903D9264F0D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BF52EFE-156B-4632-3E0B-B8E15064AEF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681737C-EAE8-2145-F788-186567B0603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2E7FF86-A435-5BE8-A5B4-0116B8A259B4}"/>
              </a:ext>
            </a:extLst>
          </p:cNvPr>
          <p:cNvSpPr>
            <a:spLocks noGrp="1"/>
          </p:cNvSpPr>
          <p:nvPr>
            <p:ph type="dt" sz="half" idx="10"/>
          </p:nvPr>
        </p:nvSpPr>
        <p:spPr/>
        <p:txBody>
          <a:bodyPr/>
          <a:lstStyle/>
          <a:p>
            <a:fld id="{7EDAB2D3-8DEB-4C4E-9F62-29E2D265E8F6}" type="datetimeFigureOut">
              <a:rPr lang="en-US" smtClean="0"/>
              <a:t>5/11/23</a:t>
            </a:fld>
            <a:endParaRPr lang="en-US"/>
          </a:p>
        </p:txBody>
      </p:sp>
      <p:sp>
        <p:nvSpPr>
          <p:cNvPr id="6" name="Footer Placeholder 5">
            <a:extLst>
              <a:ext uri="{FF2B5EF4-FFF2-40B4-BE49-F238E27FC236}">
                <a16:creationId xmlns:a16="http://schemas.microsoft.com/office/drawing/2014/main" id="{2D398A48-129C-83B1-706D-A70140E638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879227-AB2B-F079-345D-278A1FDC4EC6}"/>
              </a:ext>
            </a:extLst>
          </p:cNvPr>
          <p:cNvSpPr>
            <a:spLocks noGrp="1"/>
          </p:cNvSpPr>
          <p:nvPr>
            <p:ph type="sldNum" sz="quarter" idx="12"/>
          </p:nvPr>
        </p:nvSpPr>
        <p:spPr/>
        <p:txBody>
          <a:bodyPr/>
          <a:lstStyle/>
          <a:p>
            <a:fld id="{BD67B5A9-458B-E843-9496-37E98E5A2D8A}" type="slidenum">
              <a:rPr lang="en-US" smtClean="0"/>
              <a:t>‹#›</a:t>
            </a:fld>
            <a:endParaRPr lang="en-US"/>
          </a:p>
        </p:txBody>
      </p:sp>
    </p:spTree>
    <p:extLst>
      <p:ext uri="{BB962C8B-B14F-4D97-AF65-F5344CB8AC3E}">
        <p14:creationId xmlns:p14="http://schemas.microsoft.com/office/powerpoint/2010/main" val="18625711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7DB0F-9DC1-704F-D63B-F23DD55E9DC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C4E747D-AEB8-1E0A-FF1A-9A664DA22F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0B3A218-B14F-552F-A74C-9979C67E98A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CE2DAC3-F78D-85D6-2477-ACC537543A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8E0E7F9-5F18-6CCF-57ED-197BFE50874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7E98715-4D29-AE19-1821-76D69C4C5FE3}"/>
              </a:ext>
            </a:extLst>
          </p:cNvPr>
          <p:cNvSpPr>
            <a:spLocks noGrp="1"/>
          </p:cNvSpPr>
          <p:nvPr>
            <p:ph type="dt" sz="half" idx="10"/>
          </p:nvPr>
        </p:nvSpPr>
        <p:spPr/>
        <p:txBody>
          <a:bodyPr/>
          <a:lstStyle/>
          <a:p>
            <a:fld id="{7EDAB2D3-8DEB-4C4E-9F62-29E2D265E8F6}" type="datetimeFigureOut">
              <a:rPr lang="en-US" smtClean="0"/>
              <a:t>5/11/23</a:t>
            </a:fld>
            <a:endParaRPr lang="en-US"/>
          </a:p>
        </p:txBody>
      </p:sp>
      <p:sp>
        <p:nvSpPr>
          <p:cNvPr id="8" name="Footer Placeholder 7">
            <a:extLst>
              <a:ext uri="{FF2B5EF4-FFF2-40B4-BE49-F238E27FC236}">
                <a16:creationId xmlns:a16="http://schemas.microsoft.com/office/drawing/2014/main" id="{B65E1EB0-F476-3430-8896-E8E44595E3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BD13DE-376B-B486-21CC-BF0B825A1492}"/>
              </a:ext>
            </a:extLst>
          </p:cNvPr>
          <p:cNvSpPr>
            <a:spLocks noGrp="1"/>
          </p:cNvSpPr>
          <p:nvPr>
            <p:ph type="sldNum" sz="quarter" idx="12"/>
          </p:nvPr>
        </p:nvSpPr>
        <p:spPr/>
        <p:txBody>
          <a:bodyPr/>
          <a:lstStyle/>
          <a:p>
            <a:fld id="{BD67B5A9-458B-E843-9496-37E98E5A2D8A}" type="slidenum">
              <a:rPr lang="en-US" smtClean="0"/>
              <a:t>‹#›</a:t>
            </a:fld>
            <a:endParaRPr lang="en-US"/>
          </a:p>
        </p:txBody>
      </p:sp>
    </p:spTree>
    <p:extLst>
      <p:ext uri="{BB962C8B-B14F-4D97-AF65-F5344CB8AC3E}">
        <p14:creationId xmlns:p14="http://schemas.microsoft.com/office/powerpoint/2010/main" val="20757340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87253-47E4-2841-C36F-C53FB7460D5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CD01020-16BA-B071-78BB-697964B9333C}"/>
              </a:ext>
            </a:extLst>
          </p:cNvPr>
          <p:cNvSpPr>
            <a:spLocks noGrp="1"/>
          </p:cNvSpPr>
          <p:nvPr>
            <p:ph type="dt" sz="half" idx="10"/>
          </p:nvPr>
        </p:nvSpPr>
        <p:spPr/>
        <p:txBody>
          <a:bodyPr/>
          <a:lstStyle/>
          <a:p>
            <a:fld id="{7EDAB2D3-8DEB-4C4E-9F62-29E2D265E8F6}" type="datetimeFigureOut">
              <a:rPr lang="en-US" smtClean="0"/>
              <a:t>5/11/23</a:t>
            </a:fld>
            <a:endParaRPr lang="en-US"/>
          </a:p>
        </p:txBody>
      </p:sp>
      <p:sp>
        <p:nvSpPr>
          <p:cNvPr id="4" name="Footer Placeholder 3">
            <a:extLst>
              <a:ext uri="{FF2B5EF4-FFF2-40B4-BE49-F238E27FC236}">
                <a16:creationId xmlns:a16="http://schemas.microsoft.com/office/drawing/2014/main" id="{5E115946-C9CB-C4F9-78C4-FA740DBBE9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68703B-9076-2131-9A7A-6F3D6B1D91EB}"/>
              </a:ext>
            </a:extLst>
          </p:cNvPr>
          <p:cNvSpPr>
            <a:spLocks noGrp="1"/>
          </p:cNvSpPr>
          <p:nvPr>
            <p:ph type="sldNum" sz="quarter" idx="12"/>
          </p:nvPr>
        </p:nvSpPr>
        <p:spPr/>
        <p:txBody>
          <a:bodyPr/>
          <a:lstStyle/>
          <a:p>
            <a:fld id="{BD67B5A9-458B-E843-9496-37E98E5A2D8A}" type="slidenum">
              <a:rPr lang="en-US" smtClean="0"/>
              <a:t>‹#›</a:t>
            </a:fld>
            <a:endParaRPr lang="en-US"/>
          </a:p>
        </p:txBody>
      </p:sp>
    </p:spTree>
    <p:extLst>
      <p:ext uri="{BB962C8B-B14F-4D97-AF65-F5344CB8AC3E}">
        <p14:creationId xmlns:p14="http://schemas.microsoft.com/office/powerpoint/2010/main" val="11469597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109D00-B0D0-6138-AA98-4320B802FD7F}"/>
              </a:ext>
            </a:extLst>
          </p:cNvPr>
          <p:cNvSpPr>
            <a:spLocks noGrp="1"/>
          </p:cNvSpPr>
          <p:nvPr>
            <p:ph type="dt" sz="half" idx="10"/>
          </p:nvPr>
        </p:nvSpPr>
        <p:spPr/>
        <p:txBody>
          <a:bodyPr/>
          <a:lstStyle/>
          <a:p>
            <a:fld id="{7EDAB2D3-8DEB-4C4E-9F62-29E2D265E8F6}" type="datetimeFigureOut">
              <a:rPr lang="en-US" smtClean="0"/>
              <a:t>5/11/23</a:t>
            </a:fld>
            <a:endParaRPr lang="en-US"/>
          </a:p>
        </p:txBody>
      </p:sp>
      <p:sp>
        <p:nvSpPr>
          <p:cNvPr id="3" name="Footer Placeholder 2">
            <a:extLst>
              <a:ext uri="{FF2B5EF4-FFF2-40B4-BE49-F238E27FC236}">
                <a16:creationId xmlns:a16="http://schemas.microsoft.com/office/drawing/2014/main" id="{B37E6AD7-955A-C7B7-41C9-E947A6A88A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2CB36F-1944-78C7-2FEC-A67FB13A32EA}"/>
              </a:ext>
            </a:extLst>
          </p:cNvPr>
          <p:cNvSpPr>
            <a:spLocks noGrp="1"/>
          </p:cNvSpPr>
          <p:nvPr>
            <p:ph type="sldNum" sz="quarter" idx="12"/>
          </p:nvPr>
        </p:nvSpPr>
        <p:spPr/>
        <p:txBody>
          <a:bodyPr/>
          <a:lstStyle/>
          <a:p>
            <a:fld id="{BD67B5A9-458B-E843-9496-37E98E5A2D8A}" type="slidenum">
              <a:rPr lang="en-US" smtClean="0"/>
              <a:t>‹#›</a:t>
            </a:fld>
            <a:endParaRPr lang="en-US"/>
          </a:p>
        </p:txBody>
      </p:sp>
    </p:spTree>
    <p:extLst>
      <p:ext uri="{BB962C8B-B14F-4D97-AF65-F5344CB8AC3E}">
        <p14:creationId xmlns:p14="http://schemas.microsoft.com/office/powerpoint/2010/main" val="28329173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15B40-2A2A-27AF-19FB-123AA4259C7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55CFD73-6A9F-01F9-546A-E21D988E21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4A94CB2-883B-FB51-DFDC-A7B85B1CB5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536578B-8AE4-125D-C51A-FDC2F92D583F}"/>
              </a:ext>
            </a:extLst>
          </p:cNvPr>
          <p:cNvSpPr>
            <a:spLocks noGrp="1"/>
          </p:cNvSpPr>
          <p:nvPr>
            <p:ph type="dt" sz="half" idx="10"/>
          </p:nvPr>
        </p:nvSpPr>
        <p:spPr/>
        <p:txBody>
          <a:bodyPr/>
          <a:lstStyle/>
          <a:p>
            <a:fld id="{7EDAB2D3-8DEB-4C4E-9F62-29E2D265E8F6}" type="datetimeFigureOut">
              <a:rPr lang="en-US" smtClean="0"/>
              <a:t>5/11/23</a:t>
            </a:fld>
            <a:endParaRPr lang="en-US"/>
          </a:p>
        </p:txBody>
      </p:sp>
      <p:sp>
        <p:nvSpPr>
          <p:cNvPr id="6" name="Footer Placeholder 5">
            <a:extLst>
              <a:ext uri="{FF2B5EF4-FFF2-40B4-BE49-F238E27FC236}">
                <a16:creationId xmlns:a16="http://schemas.microsoft.com/office/drawing/2014/main" id="{1ED8177C-7FFA-5FBD-FD4A-CDDAAAE326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4081A4-BE12-94B0-F2B9-148985C2540B}"/>
              </a:ext>
            </a:extLst>
          </p:cNvPr>
          <p:cNvSpPr>
            <a:spLocks noGrp="1"/>
          </p:cNvSpPr>
          <p:nvPr>
            <p:ph type="sldNum" sz="quarter" idx="12"/>
          </p:nvPr>
        </p:nvSpPr>
        <p:spPr/>
        <p:txBody>
          <a:bodyPr/>
          <a:lstStyle/>
          <a:p>
            <a:fld id="{BD67B5A9-458B-E843-9496-37E98E5A2D8A}" type="slidenum">
              <a:rPr lang="en-US" smtClean="0"/>
              <a:t>‹#›</a:t>
            </a:fld>
            <a:endParaRPr lang="en-US"/>
          </a:p>
        </p:txBody>
      </p:sp>
    </p:spTree>
    <p:extLst>
      <p:ext uri="{BB962C8B-B14F-4D97-AF65-F5344CB8AC3E}">
        <p14:creationId xmlns:p14="http://schemas.microsoft.com/office/powerpoint/2010/main" val="38167458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59A5D-2D42-0810-09B5-D445F97D77A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58F05D9-EB97-8FDB-1246-EABC87FF5B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99FE74-EA59-E9FC-D211-1AEA51B5FD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B1765EC-3054-BBFE-DB8E-19FCB6EC8453}"/>
              </a:ext>
            </a:extLst>
          </p:cNvPr>
          <p:cNvSpPr>
            <a:spLocks noGrp="1"/>
          </p:cNvSpPr>
          <p:nvPr>
            <p:ph type="dt" sz="half" idx="10"/>
          </p:nvPr>
        </p:nvSpPr>
        <p:spPr/>
        <p:txBody>
          <a:bodyPr/>
          <a:lstStyle/>
          <a:p>
            <a:fld id="{7EDAB2D3-8DEB-4C4E-9F62-29E2D265E8F6}" type="datetimeFigureOut">
              <a:rPr lang="en-US" smtClean="0"/>
              <a:t>5/11/23</a:t>
            </a:fld>
            <a:endParaRPr lang="en-US"/>
          </a:p>
        </p:txBody>
      </p:sp>
      <p:sp>
        <p:nvSpPr>
          <p:cNvPr id="6" name="Footer Placeholder 5">
            <a:extLst>
              <a:ext uri="{FF2B5EF4-FFF2-40B4-BE49-F238E27FC236}">
                <a16:creationId xmlns:a16="http://schemas.microsoft.com/office/drawing/2014/main" id="{12AAA057-73EA-F12E-D1B5-43A29507DA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68EF3D-4899-612B-3988-1C6F6B98F5D0}"/>
              </a:ext>
            </a:extLst>
          </p:cNvPr>
          <p:cNvSpPr>
            <a:spLocks noGrp="1"/>
          </p:cNvSpPr>
          <p:nvPr>
            <p:ph type="sldNum" sz="quarter" idx="12"/>
          </p:nvPr>
        </p:nvSpPr>
        <p:spPr/>
        <p:txBody>
          <a:bodyPr/>
          <a:lstStyle/>
          <a:p>
            <a:fld id="{BD67B5A9-458B-E843-9496-37E98E5A2D8A}" type="slidenum">
              <a:rPr lang="en-US" smtClean="0"/>
              <a:t>‹#›</a:t>
            </a:fld>
            <a:endParaRPr lang="en-US"/>
          </a:p>
        </p:txBody>
      </p:sp>
    </p:spTree>
    <p:extLst>
      <p:ext uri="{BB962C8B-B14F-4D97-AF65-F5344CB8AC3E}">
        <p14:creationId xmlns:p14="http://schemas.microsoft.com/office/powerpoint/2010/main" val="3908329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3BB940-25B8-45D9-B0E9-F0024303B302}" type="datetimeFigureOut">
              <a:rPr lang="en-ZA" smtClean="0"/>
              <a:t>2023/05/11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29E1656-8B8B-416B-91B7-6E2EE9E4EC1A}" type="slidenum">
              <a:rPr lang="en-ZA" smtClean="0"/>
              <a:t>‹#›</a:t>
            </a:fld>
            <a:endParaRPr lang="en-ZA"/>
          </a:p>
        </p:txBody>
      </p:sp>
    </p:spTree>
    <p:extLst>
      <p:ext uri="{BB962C8B-B14F-4D97-AF65-F5344CB8AC3E}">
        <p14:creationId xmlns:p14="http://schemas.microsoft.com/office/powerpoint/2010/main" val="34272136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6241E-9E1B-AC2C-BBD0-E3038913FEF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6F5C3CC-08FB-A65C-F07D-F8B2B8A6E16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4E02E3B-6314-9CE0-9A82-43EDD4B6AF8A}"/>
              </a:ext>
            </a:extLst>
          </p:cNvPr>
          <p:cNvSpPr>
            <a:spLocks noGrp="1"/>
          </p:cNvSpPr>
          <p:nvPr>
            <p:ph type="dt" sz="half" idx="10"/>
          </p:nvPr>
        </p:nvSpPr>
        <p:spPr/>
        <p:txBody>
          <a:bodyPr/>
          <a:lstStyle/>
          <a:p>
            <a:fld id="{7EDAB2D3-8DEB-4C4E-9F62-29E2D265E8F6}" type="datetimeFigureOut">
              <a:rPr lang="en-US" smtClean="0"/>
              <a:t>5/11/23</a:t>
            </a:fld>
            <a:endParaRPr lang="en-US"/>
          </a:p>
        </p:txBody>
      </p:sp>
      <p:sp>
        <p:nvSpPr>
          <p:cNvPr id="5" name="Footer Placeholder 4">
            <a:extLst>
              <a:ext uri="{FF2B5EF4-FFF2-40B4-BE49-F238E27FC236}">
                <a16:creationId xmlns:a16="http://schemas.microsoft.com/office/drawing/2014/main" id="{04BFE960-59B1-68D3-BA8F-4EFFF8DEC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4E4F03-73AB-FDFA-D269-83F612B8DF14}"/>
              </a:ext>
            </a:extLst>
          </p:cNvPr>
          <p:cNvSpPr>
            <a:spLocks noGrp="1"/>
          </p:cNvSpPr>
          <p:nvPr>
            <p:ph type="sldNum" sz="quarter" idx="12"/>
          </p:nvPr>
        </p:nvSpPr>
        <p:spPr/>
        <p:txBody>
          <a:bodyPr/>
          <a:lstStyle/>
          <a:p>
            <a:fld id="{BD67B5A9-458B-E843-9496-37E98E5A2D8A}" type="slidenum">
              <a:rPr lang="en-US" smtClean="0"/>
              <a:t>‹#›</a:t>
            </a:fld>
            <a:endParaRPr lang="en-US"/>
          </a:p>
        </p:txBody>
      </p:sp>
    </p:spTree>
    <p:extLst>
      <p:ext uri="{BB962C8B-B14F-4D97-AF65-F5344CB8AC3E}">
        <p14:creationId xmlns:p14="http://schemas.microsoft.com/office/powerpoint/2010/main" val="35914836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C276B8-4455-3D2C-441F-75E027525E9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50BEC6C-F6C3-731E-449E-52FFB32BC7C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FB8CD6-470C-EE07-E5AE-8DB804699E9F}"/>
              </a:ext>
            </a:extLst>
          </p:cNvPr>
          <p:cNvSpPr>
            <a:spLocks noGrp="1"/>
          </p:cNvSpPr>
          <p:nvPr>
            <p:ph type="dt" sz="half" idx="10"/>
          </p:nvPr>
        </p:nvSpPr>
        <p:spPr/>
        <p:txBody>
          <a:bodyPr/>
          <a:lstStyle/>
          <a:p>
            <a:fld id="{7EDAB2D3-8DEB-4C4E-9F62-29E2D265E8F6}" type="datetimeFigureOut">
              <a:rPr lang="en-US" smtClean="0"/>
              <a:t>5/11/23</a:t>
            </a:fld>
            <a:endParaRPr lang="en-US"/>
          </a:p>
        </p:txBody>
      </p:sp>
      <p:sp>
        <p:nvSpPr>
          <p:cNvPr id="5" name="Footer Placeholder 4">
            <a:extLst>
              <a:ext uri="{FF2B5EF4-FFF2-40B4-BE49-F238E27FC236}">
                <a16:creationId xmlns:a16="http://schemas.microsoft.com/office/drawing/2014/main" id="{4A1FD10F-D7A4-26F1-BA61-3F2A42365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2F5961-4004-49F1-1E12-F6B072AEC809}"/>
              </a:ext>
            </a:extLst>
          </p:cNvPr>
          <p:cNvSpPr>
            <a:spLocks noGrp="1"/>
          </p:cNvSpPr>
          <p:nvPr>
            <p:ph type="sldNum" sz="quarter" idx="12"/>
          </p:nvPr>
        </p:nvSpPr>
        <p:spPr/>
        <p:txBody>
          <a:bodyPr/>
          <a:lstStyle/>
          <a:p>
            <a:fld id="{BD67B5A9-458B-E843-9496-37E98E5A2D8A}" type="slidenum">
              <a:rPr lang="en-US" smtClean="0"/>
              <a:t>‹#›</a:t>
            </a:fld>
            <a:endParaRPr lang="en-US"/>
          </a:p>
        </p:txBody>
      </p:sp>
    </p:spTree>
    <p:extLst>
      <p:ext uri="{BB962C8B-B14F-4D97-AF65-F5344CB8AC3E}">
        <p14:creationId xmlns:p14="http://schemas.microsoft.com/office/powerpoint/2010/main" val="2758205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3BB940-25B8-45D9-B0E9-F0024303B302}" type="datetimeFigureOut">
              <a:rPr lang="en-ZA" smtClean="0"/>
              <a:t>2023/05/11</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629E1656-8B8B-416B-91B7-6E2EE9E4EC1A}" type="slidenum">
              <a:rPr lang="en-ZA" smtClean="0"/>
              <a:t>‹#›</a:t>
            </a:fld>
            <a:endParaRPr lang="en-ZA"/>
          </a:p>
        </p:txBody>
      </p:sp>
    </p:spTree>
    <p:extLst>
      <p:ext uri="{BB962C8B-B14F-4D97-AF65-F5344CB8AC3E}">
        <p14:creationId xmlns:p14="http://schemas.microsoft.com/office/powerpoint/2010/main" val="1347949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3BB940-25B8-45D9-B0E9-F0024303B302}" type="datetimeFigureOut">
              <a:rPr lang="en-ZA" smtClean="0"/>
              <a:t>2023/05/11</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629E1656-8B8B-416B-91B7-6E2EE9E4EC1A}" type="slidenum">
              <a:rPr lang="en-ZA" smtClean="0"/>
              <a:t>‹#›</a:t>
            </a:fld>
            <a:endParaRPr lang="en-ZA"/>
          </a:p>
        </p:txBody>
      </p:sp>
    </p:spTree>
    <p:extLst>
      <p:ext uri="{BB962C8B-B14F-4D97-AF65-F5344CB8AC3E}">
        <p14:creationId xmlns:p14="http://schemas.microsoft.com/office/powerpoint/2010/main" val="1671830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3BB940-25B8-45D9-B0E9-F0024303B302}" type="datetimeFigureOut">
              <a:rPr lang="en-ZA" smtClean="0"/>
              <a:t>2023/05/11</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629E1656-8B8B-416B-91B7-6E2EE9E4EC1A}" type="slidenum">
              <a:rPr lang="en-ZA" smtClean="0"/>
              <a:t>‹#›</a:t>
            </a:fld>
            <a:endParaRPr lang="en-ZA"/>
          </a:p>
        </p:txBody>
      </p:sp>
    </p:spTree>
    <p:extLst>
      <p:ext uri="{BB962C8B-B14F-4D97-AF65-F5344CB8AC3E}">
        <p14:creationId xmlns:p14="http://schemas.microsoft.com/office/powerpoint/2010/main" val="2070677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3BB940-25B8-45D9-B0E9-F0024303B302}" type="datetimeFigureOut">
              <a:rPr lang="en-ZA" smtClean="0"/>
              <a:t>2023/05/11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29E1656-8B8B-416B-91B7-6E2EE9E4EC1A}" type="slidenum">
              <a:rPr lang="en-ZA" smtClean="0"/>
              <a:t>‹#›</a:t>
            </a:fld>
            <a:endParaRPr lang="en-ZA"/>
          </a:p>
        </p:txBody>
      </p:sp>
    </p:spTree>
    <p:extLst>
      <p:ext uri="{BB962C8B-B14F-4D97-AF65-F5344CB8AC3E}">
        <p14:creationId xmlns:p14="http://schemas.microsoft.com/office/powerpoint/2010/main" val="1896724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3BB940-25B8-45D9-B0E9-F0024303B302}" type="datetimeFigureOut">
              <a:rPr lang="en-ZA" smtClean="0"/>
              <a:t>2023/05/11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29E1656-8B8B-416B-91B7-6E2EE9E4EC1A}" type="slidenum">
              <a:rPr lang="en-ZA" smtClean="0"/>
              <a:t>‹#›</a:t>
            </a:fld>
            <a:endParaRPr lang="en-ZA"/>
          </a:p>
        </p:txBody>
      </p:sp>
    </p:spTree>
    <p:extLst>
      <p:ext uri="{BB962C8B-B14F-4D97-AF65-F5344CB8AC3E}">
        <p14:creationId xmlns:p14="http://schemas.microsoft.com/office/powerpoint/2010/main" val="828081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image" Target="../media/image7.sv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png"/><Relationship Id="rId5" Type="http://schemas.openxmlformats.org/officeDocument/2006/relationships/slideLayout" Target="../slideLayouts/slideLayout16.xml"/><Relationship Id="rId1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theme" Target="../theme/theme2.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3BB940-25B8-45D9-B0E9-F0024303B302}" type="datetimeFigureOut">
              <a:rPr lang="en-ZA" smtClean="0"/>
              <a:t>2023/05/11</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9E1656-8B8B-416B-91B7-6E2EE9E4EC1A}" type="slidenum">
              <a:rPr lang="en-ZA" smtClean="0"/>
              <a:t>‹#›</a:t>
            </a:fld>
            <a:endParaRPr lang="en-ZA"/>
          </a:p>
        </p:txBody>
      </p:sp>
    </p:spTree>
    <p:extLst>
      <p:ext uri="{BB962C8B-B14F-4D97-AF65-F5344CB8AC3E}">
        <p14:creationId xmlns:p14="http://schemas.microsoft.com/office/powerpoint/2010/main" val="15901756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4C7848-806A-423B-BA26-4FEF5163ECFB}"/>
              </a:ext>
            </a:extLst>
          </p:cNvPr>
          <p:cNvPicPr>
            <a:picLocks noChangeAspect="1"/>
          </p:cNvPicPr>
          <p:nvPr userDrawn="1"/>
        </p:nvPicPr>
        <p:blipFill>
          <a:blip r:embed="rId10"/>
          <a:stretch>
            <a:fillRect/>
          </a:stretch>
        </p:blipFill>
        <p:spPr>
          <a:xfrm>
            <a:off x="0" y="5974522"/>
            <a:ext cx="12192000" cy="883478"/>
          </a:xfrm>
          <a:prstGeom prst="rect">
            <a:avLst/>
          </a:prstGeom>
        </p:spPr>
      </p:pic>
      <p:pic>
        <p:nvPicPr>
          <p:cNvPr id="7" name="Picture 6">
            <a:extLst>
              <a:ext uri="{FF2B5EF4-FFF2-40B4-BE49-F238E27FC236}">
                <a16:creationId xmlns:a16="http://schemas.microsoft.com/office/drawing/2014/main" id="{CC3C5638-B9AF-4A6B-B04D-68BC21C039F3}"/>
              </a:ext>
            </a:extLst>
          </p:cNvPr>
          <p:cNvPicPr>
            <a:picLocks noChangeAspect="1"/>
          </p:cNvPicPr>
          <p:nvPr userDrawn="1"/>
        </p:nvPicPr>
        <p:blipFill>
          <a:blip r:embed="rId11"/>
          <a:stretch>
            <a:fillRect/>
          </a:stretch>
        </p:blipFill>
        <p:spPr>
          <a:xfrm>
            <a:off x="0" y="0"/>
            <a:ext cx="12192000" cy="365577"/>
          </a:xfrm>
          <a:prstGeom prst="rect">
            <a:avLst/>
          </a:prstGeom>
        </p:spPr>
      </p:pic>
      <p:sp>
        <p:nvSpPr>
          <p:cNvPr id="2" name="Title Placeholder 1">
            <a:extLst>
              <a:ext uri="{FF2B5EF4-FFF2-40B4-BE49-F238E27FC236}">
                <a16:creationId xmlns:a16="http://schemas.microsoft.com/office/drawing/2014/main" id="{92C81762-91DC-CB43-B81E-A8CD0F849648}"/>
              </a:ext>
            </a:extLst>
          </p:cNvPr>
          <p:cNvSpPr>
            <a:spLocks noGrp="1"/>
          </p:cNvSpPr>
          <p:nvPr>
            <p:ph type="title"/>
          </p:nvPr>
        </p:nvSpPr>
        <p:spPr>
          <a:xfrm>
            <a:off x="400050" y="418509"/>
            <a:ext cx="8391455" cy="1218795"/>
          </a:xfrm>
          <a:prstGeom prst="rect">
            <a:avLst/>
          </a:prstGeom>
        </p:spPr>
        <p:txBody>
          <a:bodyPr vert="horz" wrap="square" lIns="0" tIns="0" rIns="0" bIns="0" rtlCol="0" anchor="ctr">
            <a:spAutoFit/>
          </a:bodyPr>
          <a:lstStyle/>
          <a:p>
            <a:r>
              <a:rPr lang="en-US" dirty="0"/>
              <a:t>Click to edit Master title style</a:t>
            </a:r>
          </a:p>
        </p:txBody>
      </p:sp>
      <p:sp>
        <p:nvSpPr>
          <p:cNvPr id="3" name="Text Placeholder 2">
            <a:extLst>
              <a:ext uri="{FF2B5EF4-FFF2-40B4-BE49-F238E27FC236}">
                <a16:creationId xmlns:a16="http://schemas.microsoft.com/office/drawing/2014/main" id="{0191698E-08AF-9044-9C0D-08431AB328AE}"/>
              </a:ext>
            </a:extLst>
          </p:cNvPr>
          <p:cNvSpPr>
            <a:spLocks noGrp="1"/>
          </p:cNvSpPr>
          <p:nvPr>
            <p:ph type="body" idx="1"/>
          </p:nvPr>
        </p:nvSpPr>
        <p:spPr>
          <a:xfrm>
            <a:off x="400050" y="1825625"/>
            <a:ext cx="11391900" cy="1752275"/>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685AD7EC-6E47-844B-ABFC-F5FC5414AD63}"/>
              </a:ext>
            </a:extLst>
          </p:cNvPr>
          <p:cNvSpPr>
            <a:spLocks noGrp="1"/>
          </p:cNvSpPr>
          <p:nvPr>
            <p:ph type="sldNum" sz="quarter" idx="4"/>
          </p:nvPr>
        </p:nvSpPr>
        <p:spPr bwMode="white">
          <a:xfrm>
            <a:off x="11754896" y="6446579"/>
            <a:ext cx="365272" cy="184666"/>
          </a:xfrm>
          <a:prstGeom prst="rect">
            <a:avLst/>
          </a:prstGeom>
        </p:spPr>
        <p:txBody>
          <a:bodyPr vert="horz" wrap="square" lIns="0" tIns="0" rIns="0" bIns="0" rtlCol="0" anchor="ctr">
            <a:spAutoFit/>
          </a:bodyPr>
          <a:lstStyle>
            <a:lvl1pPr algn="r">
              <a:defRPr sz="1200">
                <a:solidFill>
                  <a:schemeClr val="tx2"/>
                </a:solidFill>
              </a:defRPr>
            </a:lvl1pPr>
          </a:lstStyle>
          <a:p>
            <a:fld id="{59FB477D-A4E6-EF42-BF15-8B48BC4974A6}" type="slidenum">
              <a:rPr lang="en-US" smtClean="0"/>
              <a:pPr/>
              <a:t>‹#›</a:t>
            </a:fld>
            <a:endParaRPr lang="en-US" dirty="0"/>
          </a:p>
        </p:txBody>
      </p:sp>
      <p:sp>
        <p:nvSpPr>
          <p:cNvPr id="4" name="Date Placeholder 3">
            <a:extLst>
              <a:ext uri="{FF2B5EF4-FFF2-40B4-BE49-F238E27FC236}">
                <a16:creationId xmlns:a16="http://schemas.microsoft.com/office/drawing/2014/main" id="{2F4A04D0-76CE-47A4-A442-73CD294BADF8}"/>
              </a:ext>
            </a:extLst>
          </p:cNvPr>
          <p:cNvSpPr>
            <a:spLocks noGrp="1"/>
          </p:cNvSpPr>
          <p:nvPr>
            <p:ph type="dt" sz="half" idx="2"/>
          </p:nvPr>
        </p:nvSpPr>
        <p:spPr bwMode="white">
          <a:xfrm>
            <a:off x="162500" y="6446579"/>
            <a:ext cx="961950" cy="184666"/>
          </a:xfrm>
          <a:prstGeom prst="rect">
            <a:avLst/>
          </a:prstGeom>
        </p:spPr>
        <p:txBody>
          <a:bodyPr vert="horz" wrap="square" lIns="0" tIns="0" rIns="0" bIns="0" rtlCol="0" anchor="ctr">
            <a:spAutoFit/>
          </a:bodyPr>
          <a:lstStyle>
            <a:lvl1pPr algn="l">
              <a:defRPr sz="1200">
                <a:solidFill>
                  <a:schemeClr val="tx2"/>
                </a:solidFill>
              </a:defRPr>
            </a:lvl1pPr>
          </a:lstStyle>
          <a:p>
            <a:fld id="{530A4155-2402-40D1-BD63-2F4E21FD941B}" type="datetimeFigureOut">
              <a:rPr lang="en-CA" smtClean="0"/>
              <a:pPr/>
              <a:t>2023-05-11</a:t>
            </a:fld>
            <a:endParaRPr lang="en-CA" dirty="0"/>
          </a:p>
        </p:txBody>
      </p:sp>
      <p:pic>
        <p:nvPicPr>
          <p:cNvPr id="393" name="Picture 392">
            <a:extLst>
              <a:ext uri="{FF2B5EF4-FFF2-40B4-BE49-F238E27FC236}">
                <a16:creationId xmlns:a16="http://schemas.microsoft.com/office/drawing/2014/main" id="{DE3A35EA-A223-4B02-9FC1-72F892D27C51}"/>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1124449" y="6296451"/>
            <a:ext cx="2958773" cy="249488"/>
          </a:xfrm>
          <a:prstGeom prst="rect">
            <a:avLst/>
          </a:prstGeom>
        </p:spPr>
      </p:pic>
      <p:pic>
        <p:nvPicPr>
          <p:cNvPr id="394" name="Picture 393">
            <a:extLst>
              <a:ext uri="{FF2B5EF4-FFF2-40B4-BE49-F238E27FC236}">
                <a16:creationId xmlns:a16="http://schemas.microsoft.com/office/drawing/2014/main" id="{A55F3DC2-C4B7-D443-9D29-0F38A523F393}"/>
              </a:ext>
              <a:ext uri="{C183D7F6-B498-43B3-948B-1728B52AA6E4}">
                <adec:decorative xmlns:adec="http://schemas.microsoft.com/office/drawing/2017/decorative" val="1"/>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8821288" y="358181"/>
            <a:ext cx="3112122" cy="1092948"/>
          </a:xfrm>
          <a:prstGeom prst="rect">
            <a:avLst/>
          </a:prstGeom>
        </p:spPr>
      </p:pic>
      <p:sp>
        <p:nvSpPr>
          <p:cNvPr id="9" name="CaixaDeTexto 8">
            <a:extLst>
              <a:ext uri="{FF2B5EF4-FFF2-40B4-BE49-F238E27FC236}">
                <a16:creationId xmlns:a16="http://schemas.microsoft.com/office/drawing/2014/main" id="{0A13D97D-4D2D-424C-B78E-862F10747EDB}"/>
              </a:ext>
            </a:extLst>
          </p:cNvPr>
          <p:cNvSpPr txBox="1"/>
          <p:nvPr userDrawn="1"/>
        </p:nvSpPr>
        <p:spPr>
          <a:xfrm>
            <a:off x="369593" y="6193269"/>
            <a:ext cx="4468483" cy="492443"/>
          </a:xfrm>
          <a:prstGeom prst="rect">
            <a:avLst/>
          </a:prstGeom>
          <a:solidFill>
            <a:srgbClr val="0D74B6"/>
          </a:solidFill>
        </p:spPr>
        <p:txBody>
          <a:bodyPr wrap="square" rtlCol="0">
            <a:spAutoFit/>
          </a:bodyPr>
          <a:lstStyle/>
          <a:p>
            <a:pPr algn="ctr"/>
            <a:r>
              <a:rPr lang="pt-BR" sz="2600" b="1" i="0">
                <a:solidFill>
                  <a:schemeClr val="tx2"/>
                </a:solidFill>
                <a:latin typeface="Montserrat ExtraBold" pitchFamily="2" charset="77"/>
              </a:rPr>
              <a:t>DOHaD2022.COM</a:t>
            </a:r>
          </a:p>
        </p:txBody>
      </p:sp>
      <p:grpSp>
        <p:nvGrpSpPr>
          <p:cNvPr id="13" name="Agrupar 12">
            <a:extLst>
              <a:ext uri="{FF2B5EF4-FFF2-40B4-BE49-F238E27FC236}">
                <a16:creationId xmlns:a16="http://schemas.microsoft.com/office/drawing/2014/main" id="{244CE5B9-2019-AA42-8F4C-70F260075817}"/>
              </a:ext>
            </a:extLst>
          </p:cNvPr>
          <p:cNvGrpSpPr/>
          <p:nvPr userDrawn="1"/>
        </p:nvGrpSpPr>
        <p:grpSpPr>
          <a:xfrm>
            <a:off x="7353926" y="5350318"/>
            <a:ext cx="4394181" cy="1188594"/>
            <a:chOff x="7353926" y="5257985"/>
            <a:chExt cx="4394181" cy="1188594"/>
          </a:xfrm>
        </p:grpSpPr>
        <p:sp>
          <p:nvSpPr>
            <p:cNvPr id="391" name="Rectangle: Rounded Corners 390">
              <a:extLst>
                <a:ext uri="{FF2B5EF4-FFF2-40B4-BE49-F238E27FC236}">
                  <a16:creationId xmlns:a16="http://schemas.microsoft.com/office/drawing/2014/main" id="{76AEFEA0-9D53-4066-BDFC-8449A17FB15E}"/>
                </a:ext>
              </a:extLst>
            </p:cNvPr>
            <p:cNvSpPr/>
            <p:nvPr userDrawn="1"/>
          </p:nvSpPr>
          <p:spPr bwMode="gray">
            <a:xfrm>
              <a:off x="7353926" y="5257985"/>
              <a:ext cx="4394181" cy="1188594"/>
            </a:xfrm>
            <a:prstGeom prst="roundRect">
              <a:avLst>
                <a:gd name="adj" fmla="val 1428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1" name="Agrupar 10">
              <a:extLst>
                <a:ext uri="{FF2B5EF4-FFF2-40B4-BE49-F238E27FC236}">
                  <a16:creationId xmlns:a16="http://schemas.microsoft.com/office/drawing/2014/main" id="{75976A94-674D-7749-BAD4-AE6BC341CF35}"/>
                </a:ext>
              </a:extLst>
            </p:cNvPr>
            <p:cNvGrpSpPr/>
            <p:nvPr userDrawn="1"/>
          </p:nvGrpSpPr>
          <p:grpSpPr>
            <a:xfrm>
              <a:off x="9751812" y="5384952"/>
              <a:ext cx="1017200" cy="930243"/>
              <a:chOff x="9798033" y="5384952"/>
              <a:chExt cx="1017200" cy="930243"/>
            </a:xfrm>
          </p:grpSpPr>
          <p:pic>
            <p:nvPicPr>
              <p:cNvPr id="388" name="Picture 387">
                <a:extLst>
                  <a:ext uri="{FF2B5EF4-FFF2-40B4-BE49-F238E27FC236}">
                    <a16:creationId xmlns:a16="http://schemas.microsoft.com/office/drawing/2014/main" id="{4D5465AE-0961-4D45-9FB8-3A09D0AC1DB5}"/>
                  </a:ext>
                </a:extLst>
              </p:cNvPr>
              <p:cNvPicPr>
                <a:picLocks noChangeAspect="1"/>
              </p:cNvPicPr>
              <p:nvPr userDrawn="1"/>
            </p:nvPicPr>
            <p:blipFill>
              <a:blip r:embed="rId14" cstate="print">
                <a:extLst>
                  <a:ext uri="{28A0092B-C50C-407E-A947-70E740481C1C}">
                    <a14:useLocalDpi xmlns:a14="http://schemas.microsoft.com/office/drawing/2010/main"/>
                  </a:ext>
                </a:extLst>
              </a:blip>
              <a:srcRect/>
              <a:stretch/>
            </p:blipFill>
            <p:spPr bwMode="gray">
              <a:xfrm>
                <a:off x="9966602" y="5384952"/>
                <a:ext cx="684826" cy="684826"/>
              </a:xfrm>
              <a:prstGeom prst="rect">
                <a:avLst/>
              </a:prstGeom>
            </p:spPr>
          </p:pic>
          <p:sp>
            <p:nvSpPr>
              <p:cNvPr id="389" name="TextBox 388">
                <a:extLst>
                  <a:ext uri="{FF2B5EF4-FFF2-40B4-BE49-F238E27FC236}">
                    <a16:creationId xmlns:a16="http://schemas.microsoft.com/office/drawing/2014/main" id="{EA2E8588-5657-4F21-9543-FFF8868C61A3}"/>
                  </a:ext>
                </a:extLst>
              </p:cNvPr>
              <p:cNvSpPr txBox="1"/>
              <p:nvPr userDrawn="1"/>
            </p:nvSpPr>
            <p:spPr bwMode="gray">
              <a:xfrm>
                <a:off x="9798033" y="6112062"/>
                <a:ext cx="1017200" cy="203133"/>
              </a:xfrm>
              <a:prstGeom prst="rect">
                <a:avLst/>
              </a:prstGeom>
              <a:noFill/>
            </p:spPr>
            <p:txBody>
              <a:bodyPr wrap="square" lIns="0" tIns="0" rIns="0" bIns="0" rtlCol="0">
                <a:spAutoFit/>
              </a:bodyPr>
              <a:lstStyle/>
              <a:p>
                <a:pPr algn="ctr"/>
                <a:r>
                  <a:rPr lang="en-US" sz="440" spc="-10" baseline="0" dirty="0">
                    <a:solidFill>
                      <a:srgbClr val="000000"/>
                    </a:solidFill>
                    <a:latin typeface="+mj-lt"/>
                  </a:rPr>
                  <a:t>International Society </a:t>
                </a:r>
                <a:br>
                  <a:rPr lang="en-US" sz="440" spc="-10" baseline="0" dirty="0">
                    <a:solidFill>
                      <a:srgbClr val="000000"/>
                    </a:solidFill>
                    <a:latin typeface="+mj-lt"/>
                  </a:rPr>
                </a:br>
                <a:r>
                  <a:rPr lang="en-US" sz="440" spc="-10" baseline="0" dirty="0">
                    <a:solidFill>
                      <a:srgbClr val="000000"/>
                    </a:solidFill>
                    <a:latin typeface="+mj-lt"/>
                  </a:rPr>
                  <a:t>for Developmental </a:t>
                </a:r>
                <a:br>
                  <a:rPr lang="en-US" sz="440" spc="-10" baseline="0" dirty="0">
                    <a:solidFill>
                      <a:srgbClr val="000000"/>
                    </a:solidFill>
                    <a:latin typeface="+mj-lt"/>
                  </a:rPr>
                </a:br>
                <a:r>
                  <a:rPr lang="en-US" sz="440" spc="-10" baseline="0" dirty="0">
                    <a:solidFill>
                      <a:srgbClr val="000000"/>
                    </a:solidFill>
                    <a:latin typeface="+mj-lt"/>
                  </a:rPr>
                  <a:t>Origins of Health and Disease</a:t>
                </a:r>
                <a:endParaRPr lang="en-CA" sz="440" spc="-10" baseline="0" dirty="0">
                  <a:solidFill>
                    <a:srgbClr val="000000"/>
                  </a:solidFill>
                  <a:latin typeface="+mj-lt"/>
                </a:endParaRPr>
              </a:p>
            </p:txBody>
          </p:sp>
        </p:grpSp>
        <p:grpSp>
          <p:nvGrpSpPr>
            <p:cNvPr id="12" name="Agrupar 11">
              <a:extLst>
                <a:ext uri="{FF2B5EF4-FFF2-40B4-BE49-F238E27FC236}">
                  <a16:creationId xmlns:a16="http://schemas.microsoft.com/office/drawing/2014/main" id="{8988C317-4543-6045-9043-B4F0A50E4635}"/>
                </a:ext>
              </a:extLst>
            </p:cNvPr>
            <p:cNvGrpSpPr/>
            <p:nvPr userDrawn="1"/>
          </p:nvGrpSpPr>
          <p:grpSpPr>
            <a:xfrm>
              <a:off x="10723791" y="5378491"/>
              <a:ext cx="964159" cy="901638"/>
              <a:chOff x="10723791" y="5378491"/>
              <a:chExt cx="964159" cy="901638"/>
            </a:xfrm>
          </p:grpSpPr>
          <p:grpSp>
            <p:nvGrpSpPr>
              <p:cNvPr id="373" name="Group 372">
                <a:extLst>
                  <a:ext uri="{FF2B5EF4-FFF2-40B4-BE49-F238E27FC236}">
                    <a16:creationId xmlns:a16="http://schemas.microsoft.com/office/drawing/2014/main" id="{2D5B2689-6877-482D-9A3C-D9C7C6C8D087}"/>
                  </a:ext>
                </a:extLst>
              </p:cNvPr>
              <p:cNvGrpSpPr/>
              <p:nvPr userDrawn="1"/>
            </p:nvGrpSpPr>
            <p:grpSpPr bwMode="gray">
              <a:xfrm>
                <a:off x="10878247" y="5378491"/>
                <a:ext cx="665245" cy="727540"/>
                <a:chOff x="4484688" y="1668463"/>
                <a:chExt cx="3221038" cy="3522663"/>
              </a:xfrm>
            </p:grpSpPr>
            <p:sp>
              <p:nvSpPr>
                <p:cNvPr id="374" name="Freeform 5">
                  <a:extLst>
                    <a:ext uri="{FF2B5EF4-FFF2-40B4-BE49-F238E27FC236}">
                      <a16:creationId xmlns:a16="http://schemas.microsoft.com/office/drawing/2014/main" id="{68716531-ABBD-4FFF-895C-D922C22D0BAB}"/>
                    </a:ext>
                  </a:extLst>
                </p:cNvPr>
                <p:cNvSpPr>
                  <a:spLocks noEditPoints="1"/>
                </p:cNvSpPr>
                <p:nvPr/>
              </p:nvSpPr>
              <p:spPr bwMode="gray">
                <a:xfrm>
                  <a:off x="5815013" y="3722688"/>
                  <a:ext cx="277813" cy="366713"/>
                </a:xfrm>
                <a:custGeom>
                  <a:avLst/>
                  <a:gdLst>
                    <a:gd name="T0" fmla="*/ 0 w 117"/>
                    <a:gd name="T1" fmla="*/ 1 h 154"/>
                    <a:gd name="T2" fmla="*/ 70 w 117"/>
                    <a:gd name="T3" fmla="*/ 3 h 154"/>
                    <a:gd name="T4" fmla="*/ 114 w 117"/>
                    <a:gd name="T5" fmla="*/ 46 h 154"/>
                    <a:gd name="T6" fmla="*/ 114 w 117"/>
                    <a:gd name="T7" fmla="*/ 106 h 154"/>
                    <a:gd name="T8" fmla="*/ 56 w 117"/>
                    <a:gd name="T9" fmla="*/ 154 h 154"/>
                    <a:gd name="T10" fmla="*/ 0 w 117"/>
                    <a:gd name="T11" fmla="*/ 154 h 154"/>
                    <a:gd name="T12" fmla="*/ 0 w 117"/>
                    <a:gd name="T13" fmla="*/ 1 h 154"/>
                    <a:gd name="T14" fmla="*/ 31 w 117"/>
                    <a:gd name="T15" fmla="*/ 27 h 154"/>
                    <a:gd name="T16" fmla="*/ 31 w 117"/>
                    <a:gd name="T17" fmla="*/ 127 h 154"/>
                    <a:gd name="T18" fmla="*/ 57 w 117"/>
                    <a:gd name="T19" fmla="*/ 126 h 154"/>
                    <a:gd name="T20" fmla="*/ 82 w 117"/>
                    <a:gd name="T21" fmla="*/ 104 h 154"/>
                    <a:gd name="T22" fmla="*/ 82 w 117"/>
                    <a:gd name="T23" fmla="*/ 49 h 154"/>
                    <a:gd name="T24" fmla="*/ 67 w 117"/>
                    <a:gd name="T25" fmla="*/ 30 h 154"/>
                    <a:gd name="T26" fmla="*/ 31 w 117"/>
                    <a:gd name="T27" fmla="*/ 2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154">
                      <a:moveTo>
                        <a:pt x="0" y="1"/>
                      </a:moveTo>
                      <a:cubicBezTo>
                        <a:pt x="23" y="2"/>
                        <a:pt x="47" y="0"/>
                        <a:pt x="70" y="3"/>
                      </a:cubicBezTo>
                      <a:cubicBezTo>
                        <a:pt x="98" y="5"/>
                        <a:pt x="111" y="18"/>
                        <a:pt x="114" y="46"/>
                      </a:cubicBezTo>
                      <a:cubicBezTo>
                        <a:pt x="116" y="66"/>
                        <a:pt x="117" y="86"/>
                        <a:pt x="114" y="106"/>
                      </a:cubicBezTo>
                      <a:cubicBezTo>
                        <a:pt x="110" y="140"/>
                        <a:pt x="92" y="154"/>
                        <a:pt x="56" y="154"/>
                      </a:cubicBezTo>
                      <a:cubicBezTo>
                        <a:pt x="37" y="154"/>
                        <a:pt x="19" y="154"/>
                        <a:pt x="0" y="154"/>
                      </a:cubicBezTo>
                      <a:cubicBezTo>
                        <a:pt x="0" y="103"/>
                        <a:pt x="0" y="52"/>
                        <a:pt x="0" y="1"/>
                      </a:cubicBezTo>
                      <a:close/>
                      <a:moveTo>
                        <a:pt x="31" y="27"/>
                      </a:moveTo>
                      <a:cubicBezTo>
                        <a:pt x="31" y="62"/>
                        <a:pt x="31" y="94"/>
                        <a:pt x="31" y="127"/>
                      </a:cubicBezTo>
                      <a:cubicBezTo>
                        <a:pt x="40" y="127"/>
                        <a:pt x="48" y="127"/>
                        <a:pt x="57" y="126"/>
                      </a:cubicBezTo>
                      <a:cubicBezTo>
                        <a:pt x="71" y="125"/>
                        <a:pt x="81" y="119"/>
                        <a:pt x="82" y="104"/>
                      </a:cubicBezTo>
                      <a:cubicBezTo>
                        <a:pt x="84" y="86"/>
                        <a:pt x="83" y="67"/>
                        <a:pt x="82" y="49"/>
                      </a:cubicBezTo>
                      <a:cubicBezTo>
                        <a:pt x="82" y="40"/>
                        <a:pt x="77" y="32"/>
                        <a:pt x="67" y="30"/>
                      </a:cubicBezTo>
                      <a:cubicBezTo>
                        <a:pt x="56" y="28"/>
                        <a:pt x="44" y="28"/>
                        <a:pt x="31" y="2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75" name="Freeform 6">
                  <a:extLst>
                    <a:ext uri="{FF2B5EF4-FFF2-40B4-BE49-F238E27FC236}">
                      <a16:creationId xmlns:a16="http://schemas.microsoft.com/office/drawing/2014/main" id="{7427B129-42DA-4A58-80FF-B9E411FFFE45}"/>
                    </a:ext>
                  </a:extLst>
                </p:cNvPr>
                <p:cNvSpPr>
                  <a:spLocks/>
                </p:cNvSpPr>
                <p:nvPr/>
              </p:nvSpPr>
              <p:spPr bwMode="gray">
                <a:xfrm>
                  <a:off x="6375401" y="2511425"/>
                  <a:ext cx="1330325" cy="1620838"/>
                </a:xfrm>
                <a:custGeom>
                  <a:avLst/>
                  <a:gdLst>
                    <a:gd name="T0" fmla="*/ 521 w 557"/>
                    <a:gd name="T1" fmla="*/ 437 h 680"/>
                    <a:gd name="T2" fmla="*/ 465 w 557"/>
                    <a:gd name="T3" fmla="*/ 515 h 680"/>
                    <a:gd name="T4" fmla="*/ 493 w 557"/>
                    <a:gd name="T5" fmla="*/ 532 h 680"/>
                    <a:gd name="T6" fmla="*/ 544 w 557"/>
                    <a:gd name="T7" fmla="*/ 536 h 680"/>
                    <a:gd name="T8" fmla="*/ 546 w 557"/>
                    <a:gd name="T9" fmla="*/ 551 h 680"/>
                    <a:gd name="T10" fmla="*/ 376 w 557"/>
                    <a:gd name="T11" fmla="*/ 593 h 680"/>
                    <a:gd name="T12" fmla="*/ 330 w 557"/>
                    <a:gd name="T13" fmla="*/ 635 h 680"/>
                    <a:gd name="T14" fmla="*/ 284 w 557"/>
                    <a:gd name="T15" fmla="*/ 637 h 680"/>
                    <a:gd name="T16" fmla="*/ 150 w 557"/>
                    <a:gd name="T17" fmla="*/ 680 h 680"/>
                    <a:gd name="T18" fmla="*/ 178 w 557"/>
                    <a:gd name="T19" fmla="*/ 540 h 680"/>
                    <a:gd name="T20" fmla="*/ 39 w 557"/>
                    <a:gd name="T21" fmla="*/ 298 h 680"/>
                    <a:gd name="T22" fmla="*/ 3 w 557"/>
                    <a:gd name="T23" fmla="*/ 262 h 680"/>
                    <a:gd name="T24" fmla="*/ 106 w 557"/>
                    <a:gd name="T25" fmla="*/ 30 h 680"/>
                    <a:gd name="T26" fmla="*/ 125 w 557"/>
                    <a:gd name="T27" fmla="*/ 18 h 680"/>
                    <a:gd name="T28" fmla="*/ 132 w 557"/>
                    <a:gd name="T29" fmla="*/ 72 h 680"/>
                    <a:gd name="T30" fmla="*/ 154 w 557"/>
                    <a:gd name="T31" fmla="*/ 107 h 680"/>
                    <a:gd name="T32" fmla="*/ 279 w 557"/>
                    <a:gd name="T33" fmla="*/ 39 h 680"/>
                    <a:gd name="T34" fmla="*/ 425 w 557"/>
                    <a:gd name="T35" fmla="*/ 0 h 680"/>
                    <a:gd name="T36" fmla="*/ 428 w 557"/>
                    <a:gd name="T37" fmla="*/ 11 h 680"/>
                    <a:gd name="T38" fmla="*/ 313 w 557"/>
                    <a:gd name="T39" fmla="*/ 171 h 680"/>
                    <a:gd name="T40" fmla="*/ 334 w 557"/>
                    <a:gd name="T41" fmla="*/ 201 h 680"/>
                    <a:gd name="T42" fmla="*/ 398 w 557"/>
                    <a:gd name="T43" fmla="*/ 189 h 680"/>
                    <a:gd name="T44" fmla="*/ 411 w 557"/>
                    <a:gd name="T45" fmla="*/ 200 h 680"/>
                    <a:gd name="T46" fmla="*/ 349 w 557"/>
                    <a:gd name="T47" fmla="*/ 249 h 680"/>
                    <a:gd name="T48" fmla="*/ 252 w 557"/>
                    <a:gd name="T49" fmla="*/ 428 h 680"/>
                    <a:gd name="T50" fmla="*/ 280 w 557"/>
                    <a:gd name="T51" fmla="*/ 440 h 680"/>
                    <a:gd name="T52" fmla="*/ 388 w 557"/>
                    <a:gd name="T53" fmla="*/ 382 h 680"/>
                    <a:gd name="T54" fmla="*/ 408 w 557"/>
                    <a:gd name="T55" fmla="*/ 375 h 680"/>
                    <a:gd name="T56" fmla="*/ 398 w 557"/>
                    <a:gd name="T57" fmla="*/ 413 h 680"/>
                    <a:gd name="T58" fmla="*/ 401 w 557"/>
                    <a:gd name="T59" fmla="*/ 435 h 680"/>
                    <a:gd name="T60" fmla="*/ 515 w 557"/>
                    <a:gd name="T61" fmla="*/ 394 h 680"/>
                    <a:gd name="T62" fmla="*/ 557 w 557"/>
                    <a:gd name="T63" fmla="*/ 383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7" h="680">
                      <a:moveTo>
                        <a:pt x="557" y="392"/>
                      </a:moveTo>
                      <a:cubicBezTo>
                        <a:pt x="549" y="410"/>
                        <a:pt x="533" y="422"/>
                        <a:pt x="521" y="437"/>
                      </a:cubicBezTo>
                      <a:cubicBezTo>
                        <a:pt x="505" y="455"/>
                        <a:pt x="490" y="473"/>
                        <a:pt x="475" y="492"/>
                      </a:cubicBezTo>
                      <a:cubicBezTo>
                        <a:pt x="470" y="499"/>
                        <a:pt x="467" y="507"/>
                        <a:pt x="465" y="515"/>
                      </a:cubicBezTo>
                      <a:cubicBezTo>
                        <a:pt x="462" y="524"/>
                        <a:pt x="466" y="530"/>
                        <a:pt x="475" y="531"/>
                      </a:cubicBezTo>
                      <a:cubicBezTo>
                        <a:pt x="481" y="532"/>
                        <a:pt x="487" y="532"/>
                        <a:pt x="493" y="532"/>
                      </a:cubicBezTo>
                      <a:cubicBezTo>
                        <a:pt x="507" y="533"/>
                        <a:pt x="521" y="533"/>
                        <a:pt x="535" y="534"/>
                      </a:cubicBezTo>
                      <a:cubicBezTo>
                        <a:pt x="538" y="534"/>
                        <a:pt x="541" y="535"/>
                        <a:pt x="544" y="536"/>
                      </a:cubicBezTo>
                      <a:cubicBezTo>
                        <a:pt x="547" y="538"/>
                        <a:pt x="551" y="540"/>
                        <a:pt x="552" y="543"/>
                      </a:cubicBezTo>
                      <a:cubicBezTo>
                        <a:pt x="552" y="545"/>
                        <a:pt x="549" y="549"/>
                        <a:pt x="546" y="551"/>
                      </a:cubicBezTo>
                      <a:cubicBezTo>
                        <a:pt x="536" y="556"/>
                        <a:pt x="525" y="561"/>
                        <a:pt x="514" y="564"/>
                      </a:cubicBezTo>
                      <a:cubicBezTo>
                        <a:pt x="468" y="574"/>
                        <a:pt x="422" y="585"/>
                        <a:pt x="376" y="593"/>
                      </a:cubicBezTo>
                      <a:cubicBezTo>
                        <a:pt x="349" y="598"/>
                        <a:pt x="321" y="600"/>
                        <a:pt x="293" y="603"/>
                      </a:cubicBezTo>
                      <a:cubicBezTo>
                        <a:pt x="299" y="618"/>
                        <a:pt x="313" y="627"/>
                        <a:pt x="330" y="635"/>
                      </a:cubicBezTo>
                      <a:cubicBezTo>
                        <a:pt x="325" y="638"/>
                        <a:pt x="321" y="641"/>
                        <a:pt x="317" y="641"/>
                      </a:cubicBezTo>
                      <a:cubicBezTo>
                        <a:pt x="306" y="641"/>
                        <a:pt x="294" y="641"/>
                        <a:pt x="284" y="637"/>
                      </a:cubicBezTo>
                      <a:cubicBezTo>
                        <a:pt x="257" y="627"/>
                        <a:pt x="232" y="632"/>
                        <a:pt x="208" y="645"/>
                      </a:cubicBezTo>
                      <a:cubicBezTo>
                        <a:pt x="188" y="655"/>
                        <a:pt x="169" y="668"/>
                        <a:pt x="150" y="680"/>
                      </a:cubicBezTo>
                      <a:cubicBezTo>
                        <a:pt x="152" y="672"/>
                        <a:pt x="156" y="664"/>
                        <a:pt x="159" y="656"/>
                      </a:cubicBezTo>
                      <a:cubicBezTo>
                        <a:pt x="172" y="618"/>
                        <a:pt x="181" y="580"/>
                        <a:pt x="178" y="540"/>
                      </a:cubicBezTo>
                      <a:cubicBezTo>
                        <a:pt x="175" y="494"/>
                        <a:pt x="161" y="452"/>
                        <a:pt x="138" y="413"/>
                      </a:cubicBezTo>
                      <a:cubicBezTo>
                        <a:pt x="112" y="368"/>
                        <a:pt x="78" y="331"/>
                        <a:pt x="39" y="298"/>
                      </a:cubicBezTo>
                      <a:cubicBezTo>
                        <a:pt x="29" y="289"/>
                        <a:pt x="18" y="282"/>
                        <a:pt x="8" y="275"/>
                      </a:cubicBezTo>
                      <a:cubicBezTo>
                        <a:pt x="2" y="271"/>
                        <a:pt x="0" y="268"/>
                        <a:pt x="3" y="262"/>
                      </a:cubicBezTo>
                      <a:cubicBezTo>
                        <a:pt x="16" y="229"/>
                        <a:pt x="27" y="196"/>
                        <a:pt x="41" y="164"/>
                      </a:cubicBezTo>
                      <a:cubicBezTo>
                        <a:pt x="62" y="119"/>
                        <a:pt x="84" y="74"/>
                        <a:pt x="106" y="30"/>
                      </a:cubicBezTo>
                      <a:cubicBezTo>
                        <a:pt x="107" y="28"/>
                        <a:pt x="108" y="25"/>
                        <a:pt x="109" y="24"/>
                      </a:cubicBezTo>
                      <a:cubicBezTo>
                        <a:pt x="114" y="22"/>
                        <a:pt x="120" y="18"/>
                        <a:pt x="125" y="18"/>
                      </a:cubicBezTo>
                      <a:cubicBezTo>
                        <a:pt x="127" y="18"/>
                        <a:pt x="132" y="25"/>
                        <a:pt x="132" y="29"/>
                      </a:cubicBezTo>
                      <a:cubicBezTo>
                        <a:pt x="132" y="43"/>
                        <a:pt x="131" y="58"/>
                        <a:pt x="132" y="72"/>
                      </a:cubicBezTo>
                      <a:cubicBezTo>
                        <a:pt x="132" y="80"/>
                        <a:pt x="132" y="88"/>
                        <a:pt x="133" y="95"/>
                      </a:cubicBezTo>
                      <a:cubicBezTo>
                        <a:pt x="135" y="107"/>
                        <a:pt x="143" y="112"/>
                        <a:pt x="154" y="107"/>
                      </a:cubicBezTo>
                      <a:cubicBezTo>
                        <a:pt x="164" y="103"/>
                        <a:pt x="173" y="97"/>
                        <a:pt x="181" y="91"/>
                      </a:cubicBezTo>
                      <a:cubicBezTo>
                        <a:pt x="211" y="68"/>
                        <a:pt x="245" y="53"/>
                        <a:pt x="279" y="39"/>
                      </a:cubicBezTo>
                      <a:cubicBezTo>
                        <a:pt x="320" y="23"/>
                        <a:pt x="361" y="8"/>
                        <a:pt x="405" y="1"/>
                      </a:cubicBezTo>
                      <a:cubicBezTo>
                        <a:pt x="411" y="0"/>
                        <a:pt x="418" y="0"/>
                        <a:pt x="425" y="0"/>
                      </a:cubicBezTo>
                      <a:cubicBezTo>
                        <a:pt x="427" y="0"/>
                        <a:pt x="430" y="3"/>
                        <a:pt x="432" y="4"/>
                      </a:cubicBezTo>
                      <a:cubicBezTo>
                        <a:pt x="430" y="6"/>
                        <a:pt x="430" y="9"/>
                        <a:pt x="428" y="11"/>
                      </a:cubicBezTo>
                      <a:cubicBezTo>
                        <a:pt x="404" y="28"/>
                        <a:pt x="381" y="47"/>
                        <a:pt x="361" y="69"/>
                      </a:cubicBezTo>
                      <a:cubicBezTo>
                        <a:pt x="336" y="99"/>
                        <a:pt x="320" y="133"/>
                        <a:pt x="313" y="171"/>
                      </a:cubicBezTo>
                      <a:cubicBezTo>
                        <a:pt x="312" y="175"/>
                        <a:pt x="312" y="179"/>
                        <a:pt x="313" y="183"/>
                      </a:cubicBezTo>
                      <a:cubicBezTo>
                        <a:pt x="315" y="195"/>
                        <a:pt x="322" y="202"/>
                        <a:pt x="334" y="201"/>
                      </a:cubicBezTo>
                      <a:cubicBezTo>
                        <a:pt x="342" y="200"/>
                        <a:pt x="349" y="198"/>
                        <a:pt x="357" y="196"/>
                      </a:cubicBezTo>
                      <a:cubicBezTo>
                        <a:pt x="371" y="194"/>
                        <a:pt x="385" y="191"/>
                        <a:pt x="398" y="189"/>
                      </a:cubicBezTo>
                      <a:cubicBezTo>
                        <a:pt x="401" y="188"/>
                        <a:pt x="404" y="189"/>
                        <a:pt x="407" y="190"/>
                      </a:cubicBezTo>
                      <a:cubicBezTo>
                        <a:pt x="412" y="191"/>
                        <a:pt x="414" y="195"/>
                        <a:pt x="411" y="200"/>
                      </a:cubicBezTo>
                      <a:cubicBezTo>
                        <a:pt x="409" y="204"/>
                        <a:pt x="406" y="208"/>
                        <a:pt x="402" y="211"/>
                      </a:cubicBezTo>
                      <a:cubicBezTo>
                        <a:pt x="385" y="224"/>
                        <a:pt x="367" y="237"/>
                        <a:pt x="349" y="249"/>
                      </a:cubicBezTo>
                      <a:cubicBezTo>
                        <a:pt x="308" y="276"/>
                        <a:pt x="281" y="312"/>
                        <a:pt x="268" y="359"/>
                      </a:cubicBezTo>
                      <a:cubicBezTo>
                        <a:pt x="261" y="382"/>
                        <a:pt x="257" y="405"/>
                        <a:pt x="252" y="428"/>
                      </a:cubicBezTo>
                      <a:cubicBezTo>
                        <a:pt x="250" y="434"/>
                        <a:pt x="253" y="438"/>
                        <a:pt x="258" y="439"/>
                      </a:cubicBezTo>
                      <a:cubicBezTo>
                        <a:pt x="265" y="440"/>
                        <a:pt x="273" y="442"/>
                        <a:pt x="280" y="440"/>
                      </a:cubicBezTo>
                      <a:cubicBezTo>
                        <a:pt x="294" y="436"/>
                        <a:pt x="308" y="431"/>
                        <a:pt x="321" y="424"/>
                      </a:cubicBezTo>
                      <a:cubicBezTo>
                        <a:pt x="344" y="411"/>
                        <a:pt x="365" y="396"/>
                        <a:pt x="388" y="382"/>
                      </a:cubicBezTo>
                      <a:cubicBezTo>
                        <a:pt x="391" y="380"/>
                        <a:pt x="395" y="377"/>
                        <a:pt x="400" y="375"/>
                      </a:cubicBezTo>
                      <a:cubicBezTo>
                        <a:pt x="402" y="374"/>
                        <a:pt x="407" y="373"/>
                        <a:pt x="408" y="375"/>
                      </a:cubicBezTo>
                      <a:cubicBezTo>
                        <a:pt x="410" y="376"/>
                        <a:pt x="411" y="381"/>
                        <a:pt x="410" y="384"/>
                      </a:cubicBezTo>
                      <a:cubicBezTo>
                        <a:pt x="406" y="393"/>
                        <a:pt x="402" y="403"/>
                        <a:pt x="398" y="413"/>
                      </a:cubicBezTo>
                      <a:cubicBezTo>
                        <a:pt x="396" y="416"/>
                        <a:pt x="394" y="418"/>
                        <a:pt x="393" y="421"/>
                      </a:cubicBezTo>
                      <a:cubicBezTo>
                        <a:pt x="389" y="430"/>
                        <a:pt x="392" y="435"/>
                        <a:pt x="401" y="435"/>
                      </a:cubicBezTo>
                      <a:cubicBezTo>
                        <a:pt x="409" y="435"/>
                        <a:pt x="417" y="434"/>
                        <a:pt x="424" y="431"/>
                      </a:cubicBezTo>
                      <a:cubicBezTo>
                        <a:pt x="454" y="419"/>
                        <a:pt x="485" y="407"/>
                        <a:pt x="515" y="394"/>
                      </a:cubicBezTo>
                      <a:cubicBezTo>
                        <a:pt x="523" y="391"/>
                        <a:pt x="530" y="387"/>
                        <a:pt x="538" y="383"/>
                      </a:cubicBezTo>
                      <a:cubicBezTo>
                        <a:pt x="544" y="381"/>
                        <a:pt x="550" y="378"/>
                        <a:pt x="557" y="383"/>
                      </a:cubicBezTo>
                      <a:cubicBezTo>
                        <a:pt x="557" y="386"/>
                        <a:pt x="557" y="389"/>
                        <a:pt x="557" y="392"/>
                      </a:cubicBezTo>
                      <a:close/>
                    </a:path>
                  </a:pathLst>
                </a:custGeom>
                <a:solidFill>
                  <a:srgbClr val="EC2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76" name="Freeform 7">
                  <a:extLst>
                    <a:ext uri="{FF2B5EF4-FFF2-40B4-BE49-F238E27FC236}">
                      <a16:creationId xmlns:a16="http://schemas.microsoft.com/office/drawing/2014/main" id="{4D5F497C-2A89-4855-8E02-EFBA398673C9}"/>
                    </a:ext>
                  </a:extLst>
                </p:cNvPr>
                <p:cNvSpPr>
                  <a:spLocks noEditPoints="1"/>
                </p:cNvSpPr>
                <p:nvPr/>
              </p:nvSpPr>
              <p:spPr bwMode="gray">
                <a:xfrm>
                  <a:off x="4484688" y="3722688"/>
                  <a:ext cx="279400" cy="366713"/>
                </a:xfrm>
                <a:custGeom>
                  <a:avLst/>
                  <a:gdLst>
                    <a:gd name="T0" fmla="*/ 0 w 117"/>
                    <a:gd name="T1" fmla="*/ 1 h 154"/>
                    <a:gd name="T2" fmla="*/ 70 w 117"/>
                    <a:gd name="T3" fmla="*/ 3 h 154"/>
                    <a:gd name="T4" fmla="*/ 115 w 117"/>
                    <a:gd name="T5" fmla="*/ 46 h 154"/>
                    <a:gd name="T6" fmla="*/ 115 w 117"/>
                    <a:gd name="T7" fmla="*/ 106 h 154"/>
                    <a:gd name="T8" fmla="*/ 56 w 117"/>
                    <a:gd name="T9" fmla="*/ 154 h 154"/>
                    <a:gd name="T10" fmla="*/ 0 w 117"/>
                    <a:gd name="T11" fmla="*/ 154 h 154"/>
                    <a:gd name="T12" fmla="*/ 0 w 117"/>
                    <a:gd name="T13" fmla="*/ 1 h 154"/>
                    <a:gd name="T14" fmla="*/ 32 w 117"/>
                    <a:gd name="T15" fmla="*/ 27 h 154"/>
                    <a:gd name="T16" fmla="*/ 32 w 117"/>
                    <a:gd name="T17" fmla="*/ 127 h 154"/>
                    <a:gd name="T18" fmla="*/ 57 w 117"/>
                    <a:gd name="T19" fmla="*/ 126 h 154"/>
                    <a:gd name="T20" fmla="*/ 82 w 117"/>
                    <a:gd name="T21" fmla="*/ 104 h 154"/>
                    <a:gd name="T22" fmla="*/ 83 w 117"/>
                    <a:gd name="T23" fmla="*/ 49 h 154"/>
                    <a:gd name="T24" fmla="*/ 68 w 117"/>
                    <a:gd name="T25" fmla="*/ 30 h 154"/>
                    <a:gd name="T26" fmla="*/ 32 w 117"/>
                    <a:gd name="T27" fmla="*/ 2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154">
                      <a:moveTo>
                        <a:pt x="0" y="1"/>
                      </a:moveTo>
                      <a:cubicBezTo>
                        <a:pt x="24" y="2"/>
                        <a:pt x="47" y="0"/>
                        <a:pt x="70" y="3"/>
                      </a:cubicBezTo>
                      <a:cubicBezTo>
                        <a:pt x="99" y="5"/>
                        <a:pt x="112" y="18"/>
                        <a:pt x="115" y="46"/>
                      </a:cubicBezTo>
                      <a:cubicBezTo>
                        <a:pt x="117" y="66"/>
                        <a:pt x="117" y="86"/>
                        <a:pt x="115" y="106"/>
                      </a:cubicBezTo>
                      <a:cubicBezTo>
                        <a:pt x="110" y="140"/>
                        <a:pt x="93" y="154"/>
                        <a:pt x="56" y="154"/>
                      </a:cubicBezTo>
                      <a:cubicBezTo>
                        <a:pt x="38" y="154"/>
                        <a:pt x="19" y="154"/>
                        <a:pt x="0" y="154"/>
                      </a:cubicBezTo>
                      <a:cubicBezTo>
                        <a:pt x="0" y="103"/>
                        <a:pt x="0" y="52"/>
                        <a:pt x="0" y="1"/>
                      </a:cubicBezTo>
                      <a:close/>
                      <a:moveTo>
                        <a:pt x="32" y="27"/>
                      </a:moveTo>
                      <a:cubicBezTo>
                        <a:pt x="32" y="62"/>
                        <a:pt x="32" y="94"/>
                        <a:pt x="32" y="127"/>
                      </a:cubicBezTo>
                      <a:cubicBezTo>
                        <a:pt x="41" y="127"/>
                        <a:pt x="49" y="127"/>
                        <a:pt x="57" y="126"/>
                      </a:cubicBezTo>
                      <a:cubicBezTo>
                        <a:pt x="72" y="125"/>
                        <a:pt x="81" y="119"/>
                        <a:pt x="82" y="104"/>
                      </a:cubicBezTo>
                      <a:cubicBezTo>
                        <a:pt x="84" y="86"/>
                        <a:pt x="84" y="67"/>
                        <a:pt x="83" y="49"/>
                      </a:cubicBezTo>
                      <a:cubicBezTo>
                        <a:pt x="82" y="40"/>
                        <a:pt x="77" y="32"/>
                        <a:pt x="68" y="30"/>
                      </a:cubicBezTo>
                      <a:cubicBezTo>
                        <a:pt x="56" y="28"/>
                        <a:pt x="44" y="28"/>
                        <a:pt x="32" y="2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77" name="Freeform 8">
                  <a:extLst>
                    <a:ext uri="{FF2B5EF4-FFF2-40B4-BE49-F238E27FC236}">
                      <a16:creationId xmlns:a16="http://schemas.microsoft.com/office/drawing/2014/main" id="{9C5A4DB8-8331-41B8-8475-4B3E9FE3D88C}"/>
                    </a:ext>
                  </a:extLst>
                </p:cNvPr>
                <p:cNvSpPr>
                  <a:spLocks/>
                </p:cNvSpPr>
                <p:nvPr/>
              </p:nvSpPr>
              <p:spPr bwMode="gray">
                <a:xfrm>
                  <a:off x="5437188" y="1668463"/>
                  <a:ext cx="1344613" cy="3522663"/>
                </a:xfrm>
                <a:custGeom>
                  <a:avLst/>
                  <a:gdLst>
                    <a:gd name="T0" fmla="*/ 157 w 563"/>
                    <a:gd name="T1" fmla="*/ 1477 h 1478"/>
                    <a:gd name="T2" fmla="*/ 171 w 563"/>
                    <a:gd name="T3" fmla="*/ 1454 h 1478"/>
                    <a:gd name="T4" fmla="*/ 227 w 563"/>
                    <a:gd name="T5" fmla="*/ 1377 h 1478"/>
                    <a:gd name="T6" fmla="*/ 336 w 563"/>
                    <a:gd name="T7" fmla="*/ 1218 h 1478"/>
                    <a:gd name="T8" fmla="*/ 395 w 563"/>
                    <a:gd name="T9" fmla="*/ 1118 h 1478"/>
                    <a:gd name="T10" fmla="*/ 458 w 563"/>
                    <a:gd name="T11" fmla="*/ 967 h 1478"/>
                    <a:gd name="T12" fmla="*/ 460 w 563"/>
                    <a:gd name="T13" fmla="*/ 862 h 1478"/>
                    <a:gd name="T14" fmla="*/ 373 w 563"/>
                    <a:gd name="T15" fmla="*/ 751 h 1478"/>
                    <a:gd name="T16" fmla="*/ 280 w 563"/>
                    <a:gd name="T17" fmla="*/ 709 h 1478"/>
                    <a:gd name="T18" fmla="*/ 201 w 563"/>
                    <a:gd name="T19" fmla="*/ 674 h 1478"/>
                    <a:gd name="T20" fmla="*/ 172 w 563"/>
                    <a:gd name="T21" fmla="*/ 650 h 1478"/>
                    <a:gd name="T22" fmla="*/ 167 w 563"/>
                    <a:gd name="T23" fmla="*/ 565 h 1478"/>
                    <a:gd name="T24" fmla="*/ 205 w 563"/>
                    <a:gd name="T25" fmla="*/ 524 h 1478"/>
                    <a:gd name="T26" fmla="*/ 281 w 563"/>
                    <a:gd name="T27" fmla="*/ 388 h 1478"/>
                    <a:gd name="T28" fmla="*/ 268 w 563"/>
                    <a:gd name="T29" fmla="*/ 310 h 1478"/>
                    <a:gd name="T30" fmla="*/ 212 w 563"/>
                    <a:gd name="T31" fmla="*/ 273 h 1478"/>
                    <a:gd name="T32" fmla="*/ 127 w 563"/>
                    <a:gd name="T33" fmla="*/ 253 h 1478"/>
                    <a:gd name="T34" fmla="*/ 63 w 563"/>
                    <a:gd name="T35" fmla="*/ 234 h 1478"/>
                    <a:gd name="T36" fmla="*/ 2 w 563"/>
                    <a:gd name="T37" fmla="*/ 148 h 1478"/>
                    <a:gd name="T38" fmla="*/ 7 w 563"/>
                    <a:gd name="T39" fmla="*/ 97 h 1478"/>
                    <a:gd name="T40" fmla="*/ 49 w 563"/>
                    <a:gd name="T41" fmla="*/ 7 h 1478"/>
                    <a:gd name="T42" fmla="*/ 55 w 563"/>
                    <a:gd name="T43" fmla="*/ 0 h 1478"/>
                    <a:gd name="T44" fmla="*/ 60 w 563"/>
                    <a:gd name="T45" fmla="*/ 39 h 1478"/>
                    <a:gd name="T46" fmla="*/ 72 w 563"/>
                    <a:gd name="T47" fmla="*/ 109 h 1478"/>
                    <a:gd name="T48" fmla="*/ 124 w 563"/>
                    <a:gd name="T49" fmla="*/ 175 h 1478"/>
                    <a:gd name="T50" fmla="*/ 208 w 563"/>
                    <a:gd name="T51" fmla="*/ 201 h 1478"/>
                    <a:gd name="T52" fmla="*/ 307 w 563"/>
                    <a:gd name="T53" fmla="*/ 225 h 1478"/>
                    <a:gd name="T54" fmla="*/ 383 w 563"/>
                    <a:gd name="T55" fmla="*/ 321 h 1478"/>
                    <a:gd name="T56" fmla="*/ 367 w 563"/>
                    <a:gd name="T57" fmla="*/ 411 h 1478"/>
                    <a:gd name="T58" fmla="*/ 327 w 563"/>
                    <a:gd name="T59" fmla="*/ 464 h 1478"/>
                    <a:gd name="T60" fmla="*/ 279 w 563"/>
                    <a:gd name="T61" fmla="*/ 523 h 1478"/>
                    <a:gd name="T62" fmla="*/ 292 w 563"/>
                    <a:gd name="T63" fmla="*/ 583 h 1478"/>
                    <a:gd name="T64" fmla="*/ 343 w 563"/>
                    <a:gd name="T65" fmla="*/ 609 h 1478"/>
                    <a:gd name="T66" fmla="*/ 448 w 563"/>
                    <a:gd name="T67" fmla="*/ 681 h 1478"/>
                    <a:gd name="T68" fmla="*/ 518 w 563"/>
                    <a:gd name="T69" fmla="*/ 766 h 1478"/>
                    <a:gd name="T70" fmla="*/ 561 w 563"/>
                    <a:gd name="T71" fmla="*/ 919 h 1478"/>
                    <a:gd name="T72" fmla="*/ 535 w 563"/>
                    <a:gd name="T73" fmla="*/ 1021 h 1478"/>
                    <a:gd name="T74" fmla="*/ 443 w 563"/>
                    <a:gd name="T75" fmla="*/ 1179 h 1478"/>
                    <a:gd name="T76" fmla="*/ 281 w 563"/>
                    <a:gd name="T77" fmla="*/ 1369 h 1478"/>
                    <a:gd name="T78" fmla="*/ 164 w 563"/>
                    <a:gd name="T79" fmla="*/ 1473 h 1478"/>
                    <a:gd name="T80" fmla="*/ 158 w 563"/>
                    <a:gd name="T81" fmla="*/ 1478 h 1478"/>
                    <a:gd name="T82" fmla="*/ 157 w 563"/>
                    <a:gd name="T83" fmla="*/ 1477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3" h="1478">
                      <a:moveTo>
                        <a:pt x="157" y="1477"/>
                      </a:moveTo>
                      <a:cubicBezTo>
                        <a:pt x="161" y="1469"/>
                        <a:pt x="166" y="1461"/>
                        <a:pt x="171" y="1454"/>
                      </a:cubicBezTo>
                      <a:cubicBezTo>
                        <a:pt x="189" y="1428"/>
                        <a:pt x="207" y="1402"/>
                        <a:pt x="227" y="1377"/>
                      </a:cubicBezTo>
                      <a:cubicBezTo>
                        <a:pt x="267" y="1326"/>
                        <a:pt x="303" y="1273"/>
                        <a:pt x="336" y="1218"/>
                      </a:cubicBezTo>
                      <a:cubicBezTo>
                        <a:pt x="356" y="1185"/>
                        <a:pt x="377" y="1152"/>
                        <a:pt x="395" y="1118"/>
                      </a:cubicBezTo>
                      <a:cubicBezTo>
                        <a:pt x="422" y="1070"/>
                        <a:pt x="445" y="1021"/>
                        <a:pt x="458" y="967"/>
                      </a:cubicBezTo>
                      <a:cubicBezTo>
                        <a:pt x="466" y="932"/>
                        <a:pt x="471" y="897"/>
                        <a:pt x="460" y="862"/>
                      </a:cubicBezTo>
                      <a:cubicBezTo>
                        <a:pt x="446" y="813"/>
                        <a:pt x="415" y="777"/>
                        <a:pt x="373" y="751"/>
                      </a:cubicBezTo>
                      <a:cubicBezTo>
                        <a:pt x="344" y="733"/>
                        <a:pt x="312" y="721"/>
                        <a:pt x="280" y="709"/>
                      </a:cubicBezTo>
                      <a:cubicBezTo>
                        <a:pt x="253" y="699"/>
                        <a:pt x="226" y="689"/>
                        <a:pt x="201" y="674"/>
                      </a:cubicBezTo>
                      <a:cubicBezTo>
                        <a:pt x="191" y="667"/>
                        <a:pt x="181" y="659"/>
                        <a:pt x="172" y="650"/>
                      </a:cubicBezTo>
                      <a:cubicBezTo>
                        <a:pt x="145" y="625"/>
                        <a:pt x="145" y="592"/>
                        <a:pt x="167" y="565"/>
                      </a:cubicBezTo>
                      <a:cubicBezTo>
                        <a:pt x="178" y="550"/>
                        <a:pt x="192" y="537"/>
                        <a:pt x="205" y="524"/>
                      </a:cubicBezTo>
                      <a:cubicBezTo>
                        <a:pt x="242" y="485"/>
                        <a:pt x="271" y="441"/>
                        <a:pt x="281" y="388"/>
                      </a:cubicBezTo>
                      <a:cubicBezTo>
                        <a:pt x="286" y="360"/>
                        <a:pt x="284" y="333"/>
                        <a:pt x="268" y="310"/>
                      </a:cubicBezTo>
                      <a:cubicBezTo>
                        <a:pt x="254" y="290"/>
                        <a:pt x="234" y="279"/>
                        <a:pt x="212" y="273"/>
                      </a:cubicBezTo>
                      <a:cubicBezTo>
                        <a:pt x="184" y="265"/>
                        <a:pt x="155" y="260"/>
                        <a:pt x="127" y="253"/>
                      </a:cubicBezTo>
                      <a:cubicBezTo>
                        <a:pt x="105" y="248"/>
                        <a:pt x="83" y="245"/>
                        <a:pt x="63" y="234"/>
                      </a:cubicBezTo>
                      <a:cubicBezTo>
                        <a:pt x="29" y="215"/>
                        <a:pt x="7" y="187"/>
                        <a:pt x="2" y="148"/>
                      </a:cubicBezTo>
                      <a:cubicBezTo>
                        <a:pt x="0" y="130"/>
                        <a:pt x="2" y="113"/>
                        <a:pt x="7" y="97"/>
                      </a:cubicBezTo>
                      <a:cubicBezTo>
                        <a:pt x="16" y="65"/>
                        <a:pt x="28" y="34"/>
                        <a:pt x="49" y="7"/>
                      </a:cubicBezTo>
                      <a:cubicBezTo>
                        <a:pt x="50" y="5"/>
                        <a:pt x="52" y="3"/>
                        <a:pt x="55" y="0"/>
                      </a:cubicBezTo>
                      <a:cubicBezTo>
                        <a:pt x="57" y="14"/>
                        <a:pt x="58" y="27"/>
                        <a:pt x="60" y="39"/>
                      </a:cubicBezTo>
                      <a:cubicBezTo>
                        <a:pt x="64" y="62"/>
                        <a:pt x="66" y="86"/>
                        <a:pt x="72" y="109"/>
                      </a:cubicBezTo>
                      <a:cubicBezTo>
                        <a:pt x="80" y="138"/>
                        <a:pt x="98" y="160"/>
                        <a:pt x="124" y="175"/>
                      </a:cubicBezTo>
                      <a:cubicBezTo>
                        <a:pt x="150" y="190"/>
                        <a:pt x="179" y="197"/>
                        <a:pt x="208" y="201"/>
                      </a:cubicBezTo>
                      <a:cubicBezTo>
                        <a:pt x="241" y="207"/>
                        <a:pt x="276" y="210"/>
                        <a:pt x="307" y="225"/>
                      </a:cubicBezTo>
                      <a:cubicBezTo>
                        <a:pt x="347" y="245"/>
                        <a:pt x="377" y="274"/>
                        <a:pt x="383" y="321"/>
                      </a:cubicBezTo>
                      <a:cubicBezTo>
                        <a:pt x="388" y="352"/>
                        <a:pt x="382" y="383"/>
                        <a:pt x="367" y="411"/>
                      </a:cubicBezTo>
                      <a:cubicBezTo>
                        <a:pt x="356" y="431"/>
                        <a:pt x="342" y="448"/>
                        <a:pt x="327" y="464"/>
                      </a:cubicBezTo>
                      <a:cubicBezTo>
                        <a:pt x="311" y="483"/>
                        <a:pt x="294" y="502"/>
                        <a:pt x="279" y="523"/>
                      </a:cubicBezTo>
                      <a:cubicBezTo>
                        <a:pt x="263" y="546"/>
                        <a:pt x="268" y="568"/>
                        <a:pt x="292" y="583"/>
                      </a:cubicBezTo>
                      <a:cubicBezTo>
                        <a:pt x="308" y="593"/>
                        <a:pt x="326" y="600"/>
                        <a:pt x="343" y="609"/>
                      </a:cubicBezTo>
                      <a:cubicBezTo>
                        <a:pt x="382" y="627"/>
                        <a:pt x="417" y="651"/>
                        <a:pt x="448" y="681"/>
                      </a:cubicBezTo>
                      <a:cubicBezTo>
                        <a:pt x="475" y="706"/>
                        <a:pt x="499" y="734"/>
                        <a:pt x="518" y="766"/>
                      </a:cubicBezTo>
                      <a:cubicBezTo>
                        <a:pt x="546" y="813"/>
                        <a:pt x="563" y="863"/>
                        <a:pt x="561" y="919"/>
                      </a:cubicBezTo>
                      <a:cubicBezTo>
                        <a:pt x="559" y="955"/>
                        <a:pt x="548" y="988"/>
                        <a:pt x="535" y="1021"/>
                      </a:cubicBezTo>
                      <a:cubicBezTo>
                        <a:pt x="512" y="1078"/>
                        <a:pt x="479" y="1130"/>
                        <a:pt x="443" y="1179"/>
                      </a:cubicBezTo>
                      <a:cubicBezTo>
                        <a:pt x="393" y="1246"/>
                        <a:pt x="339" y="1310"/>
                        <a:pt x="281" y="1369"/>
                      </a:cubicBezTo>
                      <a:cubicBezTo>
                        <a:pt x="244" y="1406"/>
                        <a:pt x="206" y="1441"/>
                        <a:pt x="164" y="1473"/>
                      </a:cubicBezTo>
                      <a:cubicBezTo>
                        <a:pt x="162" y="1475"/>
                        <a:pt x="160" y="1476"/>
                        <a:pt x="158" y="1478"/>
                      </a:cubicBezTo>
                      <a:cubicBezTo>
                        <a:pt x="158" y="1477"/>
                        <a:pt x="157" y="1477"/>
                        <a:pt x="157" y="147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78" name="Freeform 9">
                  <a:extLst>
                    <a:ext uri="{FF2B5EF4-FFF2-40B4-BE49-F238E27FC236}">
                      <a16:creationId xmlns:a16="http://schemas.microsoft.com/office/drawing/2014/main" id="{2070C9FB-AA49-4B07-ADF2-5FE31D947CC2}"/>
                    </a:ext>
                  </a:extLst>
                </p:cNvPr>
                <p:cNvSpPr>
                  <a:spLocks/>
                </p:cNvSpPr>
                <p:nvPr/>
              </p:nvSpPr>
              <p:spPr bwMode="gray">
                <a:xfrm>
                  <a:off x="5919788" y="3441700"/>
                  <a:ext cx="498475" cy="647700"/>
                </a:xfrm>
                <a:custGeom>
                  <a:avLst/>
                  <a:gdLst>
                    <a:gd name="T0" fmla="*/ 159 w 209"/>
                    <a:gd name="T1" fmla="*/ 272 h 272"/>
                    <a:gd name="T2" fmla="*/ 144 w 209"/>
                    <a:gd name="T3" fmla="*/ 121 h 272"/>
                    <a:gd name="T4" fmla="*/ 115 w 209"/>
                    <a:gd name="T5" fmla="*/ 81 h 272"/>
                    <a:gd name="T6" fmla="*/ 72 w 209"/>
                    <a:gd name="T7" fmla="*/ 66 h 272"/>
                    <a:gd name="T8" fmla="*/ 6 w 209"/>
                    <a:gd name="T9" fmla="*/ 27 h 272"/>
                    <a:gd name="T10" fmla="*/ 23 w 209"/>
                    <a:gd name="T11" fmla="*/ 0 h 272"/>
                    <a:gd name="T12" fmla="*/ 64 w 209"/>
                    <a:gd name="T13" fmla="*/ 9 h 272"/>
                    <a:gd name="T14" fmla="*/ 157 w 209"/>
                    <a:gd name="T15" fmla="*/ 62 h 272"/>
                    <a:gd name="T16" fmla="*/ 199 w 209"/>
                    <a:gd name="T17" fmla="*/ 186 h 272"/>
                    <a:gd name="T18" fmla="*/ 165 w 209"/>
                    <a:gd name="T19" fmla="*/ 265 h 272"/>
                    <a:gd name="T20" fmla="*/ 159 w 209"/>
                    <a:gd name="T21" fmla="*/ 27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272">
                      <a:moveTo>
                        <a:pt x="159" y="272"/>
                      </a:moveTo>
                      <a:cubicBezTo>
                        <a:pt x="172" y="219"/>
                        <a:pt x="165" y="169"/>
                        <a:pt x="144" y="121"/>
                      </a:cubicBezTo>
                      <a:cubicBezTo>
                        <a:pt x="137" y="106"/>
                        <a:pt x="128" y="92"/>
                        <a:pt x="115" y="81"/>
                      </a:cubicBezTo>
                      <a:cubicBezTo>
                        <a:pt x="103" y="70"/>
                        <a:pt x="89" y="64"/>
                        <a:pt x="72" y="66"/>
                      </a:cubicBezTo>
                      <a:cubicBezTo>
                        <a:pt x="45" y="69"/>
                        <a:pt x="16" y="52"/>
                        <a:pt x="6" y="27"/>
                      </a:cubicBezTo>
                      <a:cubicBezTo>
                        <a:pt x="0" y="11"/>
                        <a:pt x="6" y="0"/>
                        <a:pt x="23" y="0"/>
                      </a:cubicBezTo>
                      <a:cubicBezTo>
                        <a:pt x="37" y="1"/>
                        <a:pt x="51" y="4"/>
                        <a:pt x="64" y="9"/>
                      </a:cubicBezTo>
                      <a:cubicBezTo>
                        <a:pt x="98" y="21"/>
                        <a:pt x="130" y="37"/>
                        <a:pt x="157" y="62"/>
                      </a:cubicBezTo>
                      <a:cubicBezTo>
                        <a:pt x="195" y="96"/>
                        <a:pt x="209" y="137"/>
                        <a:pt x="199" y="186"/>
                      </a:cubicBezTo>
                      <a:cubicBezTo>
                        <a:pt x="194" y="215"/>
                        <a:pt x="181" y="241"/>
                        <a:pt x="165" y="265"/>
                      </a:cubicBezTo>
                      <a:cubicBezTo>
                        <a:pt x="163" y="267"/>
                        <a:pt x="162" y="269"/>
                        <a:pt x="159" y="2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79" name="Freeform 10">
                  <a:extLst>
                    <a:ext uri="{FF2B5EF4-FFF2-40B4-BE49-F238E27FC236}">
                      <a16:creationId xmlns:a16="http://schemas.microsoft.com/office/drawing/2014/main" id="{F94D8809-4E71-470E-9CDF-351833AEAEE0}"/>
                    </a:ext>
                  </a:extLst>
                </p:cNvPr>
                <p:cNvSpPr>
                  <a:spLocks noEditPoints="1"/>
                </p:cNvSpPr>
                <p:nvPr/>
              </p:nvSpPr>
              <p:spPr bwMode="gray">
                <a:xfrm>
                  <a:off x="4803776" y="3714750"/>
                  <a:ext cx="311150" cy="384175"/>
                </a:xfrm>
                <a:custGeom>
                  <a:avLst/>
                  <a:gdLst>
                    <a:gd name="T0" fmla="*/ 130 w 130"/>
                    <a:gd name="T1" fmla="*/ 80 h 161"/>
                    <a:gd name="T2" fmla="*/ 126 w 130"/>
                    <a:gd name="T3" fmla="*/ 119 h 161"/>
                    <a:gd name="T4" fmla="*/ 78 w 130"/>
                    <a:gd name="T5" fmla="*/ 159 h 161"/>
                    <a:gd name="T6" fmla="*/ 31 w 130"/>
                    <a:gd name="T7" fmla="*/ 152 h 161"/>
                    <a:gd name="T8" fmla="*/ 10 w 130"/>
                    <a:gd name="T9" fmla="*/ 128 h 161"/>
                    <a:gd name="T10" fmla="*/ 10 w 130"/>
                    <a:gd name="T11" fmla="*/ 34 h 161"/>
                    <a:gd name="T12" fmla="*/ 42 w 130"/>
                    <a:gd name="T13" fmla="*/ 5 h 161"/>
                    <a:gd name="T14" fmla="*/ 87 w 130"/>
                    <a:gd name="T15" fmla="*/ 3 h 161"/>
                    <a:gd name="T16" fmla="*/ 124 w 130"/>
                    <a:gd name="T17" fmla="*/ 38 h 161"/>
                    <a:gd name="T18" fmla="*/ 130 w 130"/>
                    <a:gd name="T19" fmla="*/ 80 h 161"/>
                    <a:gd name="T20" fmla="*/ 98 w 130"/>
                    <a:gd name="T21" fmla="*/ 81 h 161"/>
                    <a:gd name="T22" fmla="*/ 91 w 130"/>
                    <a:gd name="T23" fmla="*/ 43 h 161"/>
                    <a:gd name="T24" fmla="*/ 83 w 130"/>
                    <a:gd name="T25" fmla="*/ 33 h 161"/>
                    <a:gd name="T26" fmla="*/ 39 w 130"/>
                    <a:gd name="T27" fmla="*/ 50 h 161"/>
                    <a:gd name="T28" fmla="*/ 38 w 130"/>
                    <a:gd name="T29" fmla="*/ 108 h 161"/>
                    <a:gd name="T30" fmla="*/ 82 w 130"/>
                    <a:gd name="T31" fmla="*/ 129 h 161"/>
                    <a:gd name="T32" fmla="*/ 91 w 130"/>
                    <a:gd name="T33" fmla="*/ 119 h 161"/>
                    <a:gd name="T34" fmla="*/ 98 w 130"/>
                    <a:gd name="T35" fmla="*/ 8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 h="161">
                      <a:moveTo>
                        <a:pt x="130" y="80"/>
                      </a:moveTo>
                      <a:cubicBezTo>
                        <a:pt x="130" y="94"/>
                        <a:pt x="129" y="107"/>
                        <a:pt x="126" y="119"/>
                      </a:cubicBezTo>
                      <a:cubicBezTo>
                        <a:pt x="120" y="144"/>
                        <a:pt x="105" y="156"/>
                        <a:pt x="78" y="159"/>
                      </a:cubicBezTo>
                      <a:cubicBezTo>
                        <a:pt x="62" y="161"/>
                        <a:pt x="46" y="160"/>
                        <a:pt x="31" y="152"/>
                      </a:cubicBezTo>
                      <a:cubicBezTo>
                        <a:pt x="20" y="147"/>
                        <a:pt x="13" y="138"/>
                        <a:pt x="10" y="128"/>
                      </a:cubicBezTo>
                      <a:cubicBezTo>
                        <a:pt x="0" y="97"/>
                        <a:pt x="0" y="65"/>
                        <a:pt x="10" y="34"/>
                      </a:cubicBezTo>
                      <a:cubicBezTo>
                        <a:pt x="15" y="19"/>
                        <a:pt x="26" y="9"/>
                        <a:pt x="42" y="5"/>
                      </a:cubicBezTo>
                      <a:cubicBezTo>
                        <a:pt x="57" y="0"/>
                        <a:pt x="72" y="0"/>
                        <a:pt x="87" y="3"/>
                      </a:cubicBezTo>
                      <a:cubicBezTo>
                        <a:pt x="106" y="8"/>
                        <a:pt x="119" y="20"/>
                        <a:pt x="124" y="38"/>
                      </a:cubicBezTo>
                      <a:cubicBezTo>
                        <a:pt x="128" y="52"/>
                        <a:pt x="130" y="67"/>
                        <a:pt x="130" y="80"/>
                      </a:cubicBezTo>
                      <a:close/>
                      <a:moveTo>
                        <a:pt x="98" y="81"/>
                      </a:moveTo>
                      <a:cubicBezTo>
                        <a:pt x="97" y="72"/>
                        <a:pt x="94" y="55"/>
                        <a:pt x="91" y="43"/>
                      </a:cubicBezTo>
                      <a:cubicBezTo>
                        <a:pt x="90" y="39"/>
                        <a:pt x="86" y="35"/>
                        <a:pt x="83" y="33"/>
                      </a:cubicBezTo>
                      <a:cubicBezTo>
                        <a:pt x="66" y="22"/>
                        <a:pt x="44" y="30"/>
                        <a:pt x="39" y="50"/>
                      </a:cubicBezTo>
                      <a:cubicBezTo>
                        <a:pt x="34" y="69"/>
                        <a:pt x="34" y="89"/>
                        <a:pt x="38" y="108"/>
                      </a:cubicBezTo>
                      <a:cubicBezTo>
                        <a:pt x="42" y="130"/>
                        <a:pt x="62" y="139"/>
                        <a:pt x="82" y="129"/>
                      </a:cubicBezTo>
                      <a:cubicBezTo>
                        <a:pt x="86" y="127"/>
                        <a:pt x="90" y="123"/>
                        <a:pt x="91" y="119"/>
                      </a:cubicBezTo>
                      <a:cubicBezTo>
                        <a:pt x="95" y="107"/>
                        <a:pt x="98" y="90"/>
                        <a:pt x="98" y="8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80" name="Freeform 11">
                  <a:extLst>
                    <a:ext uri="{FF2B5EF4-FFF2-40B4-BE49-F238E27FC236}">
                      <a16:creationId xmlns:a16="http://schemas.microsoft.com/office/drawing/2014/main" id="{0295908F-AACB-4672-8B64-1DCA85660984}"/>
                    </a:ext>
                  </a:extLst>
                </p:cNvPr>
                <p:cNvSpPr>
                  <a:spLocks/>
                </p:cNvSpPr>
                <p:nvPr/>
              </p:nvSpPr>
              <p:spPr bwMode="gray">
                <a:xfrm>
                  <a:off x="5180013" y="3727450"/>
                  <a:ext cx="280988" cy="361950"/>
                </a:xfrm>
                <a:custGeom>
                  <a:avLst/>
                  <a:gdLst>
                    <a:gd name="T0" fmla="*/ 87 w 118"/>
                    <a:gd name="T1" fmla="*/ 62 h 152"/>
                    <a:gd name="T2" fmla="*/ 87 w 118"/>
                    <a:gd name="T3" fmla="*/ 0 h 152"/>
                    <a:gd name="T4" fmla="*/ 118 w 118"/>
                    <a:gd name="T5" fmla="*/ 0 h 152"/>
                    <a:gd name="T6" fmla="*/ 118 w 118"/>
                    <a:gd name="T7" fmla="*/ 152 h 152"/>
                    <a:gd name="T8" fmla="*/ 87 w 118"/>
                    <a:gd name="T9" fmla="*/ 152 h 152"/>
                    <a:gd name="T10" fmla="*/ 87 w 118"/>
                    <a:gd name="T11" fmla="*/ 89 h 152"/>
                    <a:gd name="T12" fmla="*/ 30 w 118"/>
                    <a:gd name="T13" fmla="*/ 89 h 152"/>
                    <a:gd name="T14" fmla="*/ 30 w 118"/>
                    <a:gd name="T15" fmla="*/ 120 h 152"/>
                    <a:gd name="T16" fmla="*/ 30 w 118"/>
                    <a:gd name="T17" fmla="*/ 147 h 152"/>
                    <a:gd name="T18" fmla="*/ 27 w 118"/>
                    <a:gd name="T19" fmla="*/ 152 h 152"/>
                    <a:gd name="T20" fmla="*/ 0 w 118"/>
                    <a:gd name="T21" fmla="*/ 152 h 152"/>
                    <a:gd name="T22" fmla="*/ 0 w 118"/>
                    <a:gd name="T23" fmla="*/ 0 h 152"/>
                    <a:gd name="T24" fmla="*/ 30 w 118"/>
                    <a:gd name="T25" fmla="*/ 0 h 152"/>
                    <a:gd name="T26" fmla="*/ 30 w 118"/>
                    <a:gd name="T27" fmla="*/ 33 h 152"/>
                    <a:gd name="T28" fmla="*/ 31 w 118"/>
                    <a:gd name="T29" fmla="*/ 57 h 152"/>
                    <a:gd name="T30" fmla="*/ 34 w 118"/>
                    <a:gd name="T31" fmla="*/ 62 h 152"/>
                    <a:gd name="T32" fmla="*/ 87 w 118"/>
                    <a:gd name="T33" fmla="*/ 6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52">
                      <a:moveTo>
                        <a:pt x="87" y="62"/>
                      </a:moveTo>
                      <a:cubicBezTo>
                        <a:pt x="87" y="40"/>
                        <a:pt x="87" y="20"/>
                        <a:pt x="87" y="0"/>
                      </a:cubicBezTo>
                      <a:cubicBezTo>
                        <a:pt x="97" y="0"/>
                        <a:pt x="107" y="0"/>
                        <a:pt x="118" y="0"/>
                      </a:cubicBezTo>
                      <a:cubicBezTo>
                        <a:pt x="118" y="50"/>
                        <a:pt x="118" y="101"/>
                        <a:pt x="118" y="152"/>
                      </a:cubicBezTo>
                      <a:cubicBezTo>
                        <a:pt x="107" y="152"/>
                        <a:pt x="98" y="152"/>
                        <a:pt x="87" y="152"/>
                      </a:cubicBezTo>
                      <a:cubicBezTo>
                        <a:pt x="87" y="131"/>
                        <a:pt x="87" y="110"/>
                        <a:pt x="87" y="89"/>
                      </a:cubicBezTo>
                      <a:cubicBezTo>
                        <a:pt x="68" y="89"/>
                        <a:pt x="50" y="89"/>
                        <a:pt x="30" y="89"/>
                      </a:cubicBezTo>
                      <a:cubicBezTo>
                        <a:pt x="30" y="100"/>
                        <a:pt x="30" y="110"/>
                        <a:pt x="30" y="120"/>
                      </a:cubicBezTo>
                      <a:cubicBezTo>
                        <a:pt x="30" y="129"/>
                        <a:pt x="31" y="138"/>
                        <a:pt x="30" y="147"/>
                      </a:cubicBezTo>
                      <a:cubicBezTo>
                        <a:pt x="30" y="149"/>
                        <a:pt x="28" y="152"/>
                        <a:pt x="27" y="152"/>
                      </a:cubicBezTo>
                      <a:cubicBezTo>
                        <a:pt x="18" y="152"/>
                        <a:pt x="9" y="152"/>
                        <a:pt x="0" y="152"/>
                      </a:cubicBezTo>
                      <a:cubicBezTo>
                        <a:pt x="0" y="101"/>
                        <a:pt x="0" y="51"/>
                        <a:pt x="0" y="0"/>
                      </a:cubicBezTo>
                      <a:cubicBezTo>
                        <a:pt x="10" y="0"/>
                        <a:pt x="20" y="0"/>
                        <a:pt x="30" y="0"/>
                      </a:cubicBezTo>
                      <a:cubicBezTo>
                        <a:pt x="30" y="11"/>
                        <a:pt x="30" y="22"/>
                        <a:pt x="30" y="33"/>
                      </a:cubicBezTo>
                      <a:cubicBezTo>
                        <a:pt x="30" y="41"/>
                        <a:pt x="30" y="49"/>
                        <a:pt x="31" y="57"/>
                      </a:cubicBezTo>
                      <a:cubicBezTo>
                        <a:pt x="31" y="58"/>
                        <a:pt x="33" y="62"/>
                        <a:pt x="34" y="62"/>
                      </a:cubicBezTo>
                      <a:cubicBezTo>
                        <a:pt x="51" y="62"/>
                        <a:pt x="69" y="62"/>
                        <a:pt x="87"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81" name="Freeform 12">
                  <a:extLst>
                    <a:ext uri="{FF2B5EF4-FFF2-40B4-BE49-F238E27FC236}">
                      <a16:creationId xmlns:a16="http://schemas.microsoft.com/office/drawing/2014/main" id="{B50E3F9C-7EB0-4019-941F-C3274EE453EF}"/>
                    </a:ext>
                  </a:extLst>
                </p:cNvPr>
                <p:cNvSpPr>
                  <a:spLocks noEditPoints="1"/>
                </p:cNvSpPr>
                <p:nvPr/>
              </p:nvSpPr>
              <p:spPr bwMode="gray">
                <a:xfrm>
                  <a:off x="5516563" y="3810000"/>
                  <a:ext cx="239713" cy="288925"/>
                </a:xfrm>
                <a:custGeom>
                  <a:avLst/>
                  <a:gdLst>
                    <a:gd name="T0" fmla="*/ 8 w 101"/>
                    <a:gd name="T1" fmla="*/ 29 h 121"/>
                    <a:gd name="T2" fmla="*/ 7 w 101"/>
                    <a:gd name="T3" fmla="*/ 12 h 121"/>
                    <a:gd name="T4" fmla="*/ 10 w 101"/>
                    <a:gd name="T5" fmla="*/ 8 h 121"/>
                    <a:gd name="T6" fmla="*/ 66 w 101"/>
                    <a:gd name="T7" fmla="*/ 3 h 121"/>
                    <a:gd name="T8" fmla="*/ 93 w 101"/>
                    <a:gd name="T9" fmla="*/ 34 h 121"/>
                    <a:gd name="T10" fmla="*/ 94 w 101"/>
                    <a:gd name="T11" fmla="*/ 82 h 121"/>
                    <a:gd name="T12" fmla="*/ 100 w 101"/>
                    <a:gd name="T13" fmla="*/ 97 h 121"/>
                    <a:gd name="T14" fmla="*/ 101 w 101"/>
                    <a:gd name="T15" fmla="*/ 101 h 121"/>
                    <a:gd name="T16" fmla="*/ 100 w 101"/>
                    <a:gd name="T17" fmla="*/ 119 h 121"/>
                    <a:gd name="T18" fmla="*/ 73 w 101"/>
                    <a:gd name="T19" fmla="*/ 115 h 121"/>
                    <a:gd name="T20" fmla="*/ 62 w 101"/>
                    <a:gd name="T21" fmla="*/ 114 h 121"/>
                    <a:gd name="T22" fmla="*/ 25 w 101"/>
                    <a:gd name="T23" fmla="*/ 119 h 121"/>
                    <a:gd name="T24" fmla="*/ 2 w 101"/>
                    <a:gd name="T25" fmla="*/ 98 h 121"/>
                    <a:gd name="T26" fmla="*/ 1 w 101"/>
                    <a:gd name="T27" fmla="*/ 71 h 121"/>
                    <a:gd name="T28" fmla="*/ 18 w 101"/>
                    <a:gd name="T29" fmla="*/ 53 h 121"/>
                    <a:gd name="T30" fmla="*/ 55 w 101"/>
                    <a:gd name="T31" fmla="*/ 47 h 121"/>
                    <a:gd name="T32" fmla="*/ 63 w 101"/>
                    <a:gd name="T33" fmla="*/ 42 h 121"/>
                    <a:gd name="T34" fmla="*/ 56 w 101"/>
                    <a:gd name="T35" fmla="*/ 29 h 121"/>
                    <a:gd name="T36" fmla="*/ 28 w 101"/>
                    <a:gd name="T37" fmla="*/ 29 h 121"/>
                    <a:gd name="T38" fmla="*/ 8 w 101"/>
                    <a:gd name="T39" fmla="*/ 29 h 121"/>
                    <a:gd name="T40" fmla="*/ 63 w 101"/>
                    <a:gd name="T41" fmla="*/ 68 h 121"/>
                    <a:gd name="T42" fmla="*/ 40 w 101"/>
                    <a:gd name="T43" fmla="*/ 70 h 121"/>
                    <a:gd name="T44" fmla="*/ 31 w 101"/>
                    <a:gd name="T45" fmla="*/ 85 h 121"/>
                    <a:gd name="T46" fmla="*/ 42 w 101"/>
                    <a:gd name="T47" fmla="*/ 95 h 121"/>
                    <a:gd name="T48" fmla="*/ 59 w 101"/>
                    <a:gd name="T49" fmla="*/ 92 h 121"/>
                    <a:gd name="T50" fmla="*/ 63 w 101"/>
                    <a:gd name="T51" fmla="*/ 88 h 121"/>
                    <a:gd name="T52" fmla="*/ 63 w 101"/>
                    <a:gd name="T53" fmla="*/ 6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1" h="121">
                      <a:moveTo>
                        <a:pt x="8" y="29"/>
                      </a:moveTo>
                      <a:cubicBezTo>
                        <a:pt x="8" y="23"/>
                        <a:pt x="7" y="17"/>
                        <a:pt x="7" y="12"/>
                      </a:cubicBezTo>
                      <a:cubicBezTo>
                        <a:pt x="7" y="10"/>
                        <a:pt x="9" y="8"/>
                        <a:pt x="10" y="8"/>
                      </a:cubicBezTo>
                      <a:cubicBezTo>
                        <a:pt x="28" y="3"/>
                        <a:pt x="47" y="0"/>
                        <a:pt x="66" y="3"/>
                      </a:cubicBezTo>
                      <a:cubicBezTo>
                        <a:pt x="83" y="5"/>
                        <a:pt x="92" y="16"/>
                        <a:pt x="93" y="34"/>
                      </a:cubicBezTo>
                      <a:cubicBezTo>
                        <a:pt x="94" y="50"/>
                        <a:pt x="93" y="66"/>
                        <a:pt x="94" y="82"/>
                      </a:cubicBezTo>
                      <a:cubicBezTo>
                        <a:pt x="94" y="88"/>
                        <a:pt x="93" y="94"/>
                        <a:pt x="100" y="97"/>
                      </a:cubicBezTo>
                      <a:cubicBezTo>
                        <a:pt x="101" y="97"/>
                        <a:pt x="101" y="99"/>
                        <a:pt x="101" y="101"/>
                      </a:cubicBezTo>
                      <a:cubicBezTo>
                        <a:pt x="101" y="107"/>
                        <a:pt x="100" y="113"/>
                        <a:pt x="100" y="119"/>
                      </a:cubicBezTo>
                      <a:cubicBezTo>
                        <a:pt x="91" y="120"/>
                        <a:pt x="81" y="120"/>
                        <a:pt x="73" y="115"/>
                      </a:cubicBezTo>
                      <a:cubicBezTo>
                        <a:pt x="69" y="113"/>
                        <a:pt x="66" y="113"/>
                        <a:pt x="62" y="114"/>
                      </a:cubicBezTo>
                      <a:cubicBezTo>
                        <a:pt x="50" y="119"/>
                        <a:pt x="38" y="121"/>
                        <a:pt x="25" y="119"/>
                      </a:cubicBezTo>
                      <a:cubicBezTo>
                        <a:pt x="13" y="117"/>
                        <a:pt x="4" y="110"/>
                        <a:pt x="2" y="98"/>
                      </a:cubicBezTo>
                      <a:cubicBezTo>
                        <a:pt x="0" y="89"/>
                        <a:pt x="0" y="80"/>
                        <a:pt x="1" y="71"/>
                      </a:cubicBezTo>
                      <a:cubicBezTo>
                        <a:pt x="2" y="62"/>
                        <a:pt x="9" y="55"/>
                        <a:pt x="18" y="53"/>
                      </a:cubicBezTo>
                      <a:cubicBezTo>
                        <a:pt x="30" y="50"/>
                        <a:pt x="43" y="49"/>
                        <a:pt x="55" y="47"/>
                      </a:cubicBezTo>
                      <a:cubicBezTo>
                        <a:pt x="59" y="47"/>
                        <a:pt x="63" y="48"/>
                        <a:pt x="63" y="42"/>
                      </a:cubicBezTo>
                      <a:cubicBezTo>
                        <a:pt x="64" y="34"/>
                        <a:pt x="62" y="29"/>
                        <a:pt x="56" y="29"/>
                      </a:cubicBezTo>
                      <a:cubicBezTo>
                        <a:pt x="47" y="28"/>
                        <a:pt x="37" y="29"/>
                        <a:pt x="28" y="29"/>
                      </a:cubicBezTo>
                      <a:cubicBezTo>
                        <a:pt x="22" y="29"/>
                        <a:pt x="15" y="29"/>
                        <a:pt x="8" y="29"/>
                      </a:cubicBezTo>
                      <a:close/>
                      <a:moveTo>
                        <a:pt x="63" y="68"/>
                      </a:moveTo>
                      <a:cubicBezTo>
                        <a:pt x="55" y="69"/>
                        <a:pt x="48" y="69"/>
                        <a:pt x="40" y="70"/>
                      </a:cubicBezTo>
                      <a:cubicBezTo>
                        <a:pt x="34" y="71"/>
                        <a:pt x="30" y="77"/>
                        <a:pt x="31" y="85"/>
                      </a:cubicBezTo>
                      <a:cubicBezTo>
                        <a:pt x="32" y="92"/>
                        <a:pt x="35" y="95"/>
                        <a:pt x="42" y="95"/>
                      </a:cubicBezTo>
                      <a:cubicBezTo>
                        <a:pt x="48" y="95"/>
                        <a:pt x="54" y="94"/>
                        <a:pt x="59" y="92"/>
                      </a:cubicBezTo>
                      <a:cubicBezTo>
                        <a:pt x="61" y="92"/>
                        <a:pt x="63" y="90"/>
                        <a:pt x="63" y="88"/>
                      </a:cubicBezTo>
                      <a:cubicBezTo>
                        <a:pt x="64" y="82"/>
                        <a:pt x="63" y="75"/>
                        <a:pt x="63" y="6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82" name="Freeform 13">
                  <a:extLst>
                    <a:ext uri="{FF2B5EF4-FFF2-40B4-BE49-F238E27FC236}">
                      <a16:creationId xmlns:a16="http://schemas.microsoft.com/office/drawing/2014/main" id="{3EDC822D-FE9A-4B97-9EE9-568B2219F3F6}"/>
                    </a:ext>
                  </a:extLst>
                </p:cNvPr>
                <p:cNvSpPr>
                  <a:spLocks/>
                </p:cNvSpPr>
                <p:nvPr/>
              </p:nvSpPr>
              <p:spPr bwMode="gray">
                <a:xfrm>
                  <a:off x="5256213" y="4175125"/>
                  <a:ext cx="182563" cy="228600"/>
                </a:xfrm>
                <a:custGeom>
                  <a:avLst/>
                  <a:gdLst>
                    <a:gd name="T0" fmla="*/ 20 w 77"/>
                    <a:gd name="T1" fmla="*/ 20 h 96"/>
                    <a:gd name="T2" fmla="*/ 20 w 77"/>
                    <a:gd name="T3" fmla="*/ 96 h 96"/>
                    <a:gd name="T4" fmla="*/ 0 w 77"/>
                    <a:gd name="T5" fmla="*/ 96 h 96"/>
                    <a:gd name="T6" fmla="*/ 0 w 77"/>
                    <a:gd name="T7" fmla="*/ 0 h 96"/>
                    <a:gd name="T8" fmla="*/ 32 w 77"/>
                    <a:gd name="T9" fmla="*/ 0 h 96"/>
                    <a:gd name="T10" fmla="*/ 57 w 77"/>
                    <a:gd name="T11" fmla="*/ 76 h 96"/>
                    <a:gd name="T12" fmla="*/ 57 w 77"/>
                    <a:gd name="T13" fmla="*/ 0 h 96"/>
                    <a:gd name="T14" fmla="*/ 77 w 77"/>
                    <a:gd name="T15" fmla="*/ 0 h 96"/>
                    <a:gd name="T16" fmla="*/ 77 w 77"/>
                    <a:gd name="T17" fmla="*/ 96 h 96"/>
                    <a:gd name="T18" fmla="*/ 45 w 77"/>
                    <a:gd name="T19" fmla="*/ 96 h 96"/>
                    <a:gd name="T20" fmla="*/ 43 w 77"/>
                    <a:gd name="T21" fmla="*/ 90 h 96"/>
                    <a:gd name="T22" fmla="*/ 20 w 77"/>
                    <a:gd name="T23" fmla="*/ 2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96">
                      <a:moveTo>
                        <a:pt x="20" y="20"/>
                      </a:moveTo>
                      <a:cubicBezTo>
                        <a:pt x="20" y="45"/>
                        <a:pt x="20" y="70"/>
                        <a:pt x="20" y="96"/>
                      </a:cubicBezTo>
                      <a:cubicBezTo>
                        <a:pt x="13" y="96"/>
                        <a:pt x="7" y="96"/>
                        <a:pt x="0" y="96"/>
                      </a:cubicBezTo>
                      <a:cubicBezTo>
                        <a:pt x="0" y="93"/>
                        <a:pt x="0" y="0"/>
                        <a:pt x="0" y="0"/>
                      </a:cubicBezTo>
                      <a:cubicBezTo>
                        <a:pt x="32" y="0"/>
                        <a:pt x="32" y="0"/>
                        <a:pt x="32" y="0"/>
                      </a:cubicBezTo>
                      <a:cubicBezTo>
                        <a:pt x="57" y="76"/>
                        <a:pt x="57" y="76"/>
                        <a:pt x="57" y="76"/>
                      </a:cubicBezTo>
                      <a:cubicBezTo>
                        <a:pt x="57" y="51"/>
                        <a:pt x="57" y="26"/>
                        <a:pt x="57" y="0"/>
                      </a:cubicBezTo>
                      <a:cubicBezTo>
                        <a:pt x="64" y="0"/>
                        <a:pt x="70" y="0"/>
                        <a:pt x="77" y="0"/>
                      </a:cubicBezTo>
                      <a:cubicBezTo>
                        <a:pt x="77" y="32"/>
                        <a:pt x="77" y="63"/>
                        <a:pt x="77" y="96"/>
                      </a:cubicBezTo>
                      <a:cubicBezTo>
                        <a:pt x="67" y="96"/>
                        <a:pt x="54" y="96"/>
                        <a:pt x="45" y="96"/>
                      </a:cubicBezTo>
                      <a:cubicBezTo>
                        <a:pt x="45" y="96"/>
                        <a:pt x="44" y="92"/>
                        <a:pt x="43" y="90"/>
                      </a:cubicBezTo>
                      <a:cubicBezTo>
                        <a:pt x="37" y="69"/>
                        <a:pt x="20" y="19"/>
                        <a:pt x="20"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83" name="Freeform 14">
                  <a:extLst>
                    <a:ext uri="{FF2B5EF4-FFF2-40B4-BE49-F238E27FC236}">
                      <a16:creationId xmlns:a16="http://schemas.microsoft.com/office/drawing/2014/main" id="{D8ECC159-CF66-4F59-970E-D0D1791FA22D}"/>
                    </a:ext>
                  </a:extLst>
                </p:cNvPr>
                <p:cNvSpPr>
                  <a:spLocks noEditPoints="1"/>
                </p:cNvSpPr>
                <p:nvPr/>
              </p:nvSpPr>
              <p:spPr bwMode="gray">
                <a:xfrm>
                  <a:off x="5694363" y="4171950"/>
                  <a:ext cx="174625" cy="231775"/>
                </a:xfrm>
                <a:custGeom>
                  <a:avLst/>
                  <a:gdLst>
                    <a:gd name="T0" fmla="*/ 0 w 73"/>
                    <a:gd name="T1" fmla="*/ 1 h 97"/>
                    <a:gd name="T2" fmla="*/ 43 w 73"/>
                    <a:gd name="T3" fmla="*/ 1 h 97"/>
                    <a:gd name="T4" fmla="*/ 71 w 73"/>
                    <a:gd name="T5" fmla="*/ 28 h 97"/>
                    <a:gd name="T6" fmla="*/ 71 w 73"/>
                    <a:gd name="T7" fmla="*/ 70 h 97"/>
                    <a:gd name="T8" fmla="*/ 43 w 73"/>
                    <a:gd name="T9" fmla="*/ 96 h 97"/>
                    <a:gd name="T10" fmla="*/ 33 w 73"/>
                    <a:gd name="T11" fmla="*/ 97 h 97"/>
                    <a:gd name="T12" fmla="*/ 0 w 73"/>
                    <a:gd name="T13" fmla="*/ 97 h 97"/>
                    <a:gd name="T14" fmla="*/ 0 w 73"/>
                    <a:gd name="T15" fmla="*/ 1 h 97"/>
                    <a:gd name="T16" fmla="*/ 20 w 73"/>
                    <a:gd name="T17" fmla="*/ 19 h 97"/>
                    <a:gd name="T18" fmla="*/ 20 w 73"/>
                    <a:gd name="T19" fmla="*/ 79 h 97"/>
                    <a:gd name="T20" fmla="*/ 35 w 73"/>
                    <a:gd name="T21" fmla="*/ 79 h 97"/>
                    <a:gd name="T22" fmla="*/ 51 w 73"/>
                    <a:gd name="T23" fmla="*/ 66 h 97"/>
                    <a:gd name="T24" fmla="*/ 52 w 73"/>
                    <a:gd name="T25" fmla="*/ 46 h 97"/>
                    <a:gd name="T26" fmla="*/ 21 w 73"/>
                    <a:gd name="T27" fmla="*/ 18 h 97"/>
                    <a:gd name="T28" fmla="*/ 20 w 73"/>
                    <a:gd name="T29"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97">
                      <a:moveTo>
                        <a:pt x="0" y="1"/>
                      </a:moveTo>
                      <a:cubicBezTo>
                        <a:pt x="15" y="1"/>
                        <a:pt x="29" y="0"/>
                        <a:pt x="43" y="1"/>
                      </a:cubicBezTo>
                      <a:cubicBezTo>
                        <a:pt x="60" y="2"/>
                        <a:pt x="70" y="11"/>
                        <a:pt x="71" y="28"/>
                      </a:cubicBezTo>
                      <a:cubicBezTo>
                        <a:pt x="73" y="42"/>
                        <a:pt x="73" y="56"/>
                        <a:pt x="71" y="70"/>
                      </a:cubicBezTo>
                      <a:cubicBezTo>
                        <a:pt x="69" y="86"/>
                        <a:pt x="60" y="94"/>
                        <a:pt x="43" y="96"/>
                      </a:cubicBezTo>
                      <a:cubicBezTo>
                        <a:pt x="40" y="97"/>
                        <a:pt x="37" y="97"/>
                        <a:pt x="33" y="97"/>
                      </a:cubicBezTo>
                      <a:cubicBezTo>
                        <a:pt x="23" y="97"/>
                        <a:pt x="12" y="97"/>
                        <a:pt x="0" y="97"/>
                      </a:cubicBezTo>
                      <a:cubicBezTo>
                        <a:pt x="0" y="65"/>
                        <a:pt x="0" y="33"/>
                        <a:pt x="0" y="1"/>
                      </a:cubicBezTo>
                      <a:close/>
                      <a:moveTo>
                        <a:pt x="20" y="19"/>
                      </a:moveTo>
                      <a:cubicBezTo>
                        <a:pt x="20" y="39"/>
                        <a:pt x="20" y="59"/>
                        <a:pt x="20" y="79"/>
                      </a:cubicBezTo>
                      <a:cubicBezTo>
                        <a:pt x="25" y="79"/>
                        <a:pt x="30" y="79"/>
                        <a:pt x="35" y="79"/>
                      </a:cubicBezTo>
                      <a:cubicBezTo>
                        <a:pt x="44" y="79"/>
                        <a:pt x="49" y="75"/>
                        <a:pt x="51" y="66"/>
                      </a:cubicBezTo>
                      <a:cubicBezTo>
                        <a:pt x="52" y="59"/>
                        <a:pt x="52" y="52"/>
                        <a:pt x="52" y="46"/>
                      </a:cubicBezTo>
                      <a:cubicBezTo>
                        <a:pt x="52" y="20"/>
                        <a:pt x="47" y="15"/>
                        <a:pt x="21" y="18"/>
                      </a:cubicBezTo>
                      <a:cubicBezTo>
                        <a:pt x="20" y="18"/>
                        <a:pt x="20" y="18"/>
                        <a:pt x="20" y="1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84" name="Freeform 15">
                  <a:extLst>
                    <a:ext uri="{FF2B5EF4-FFF2-40B4-BE49-F238E27FC236}">
                      <a16:creationId xmlns:a16="http://schemas.microsoft.com/office/drawing/2014/main" id="{E27B99CF-5674-4CB7-B253-86A82B1E9F66}"/>
                    </a:ext>
                  </a:extLst>
                </p:cNvPr>
                <p:cNvSpPr>
                  <a:spLocks noEditPoints="1"/>
                </p:cNvSpPr>
                <p:nvPr/>
              </p:nvSpPr>
              <p:spPr bwMode="gray">
                <a:xfrm>
                  <a:off x="5030788" y="4171950"/>
                  <a:ext cx="193675" cy="231775"/>
                </a:xfrm>
                <a:custGeom>
                  <a:avLst/>
                  <a:gdLst>
                    <a:gd name="T0" fmla="*/ 62 w 81"/>
                    <a:gd name="T1" fmla="*/ 96 h 97"/>
                    <a:gd name="T2" fmla="*/ 56 w 81"/>
                    <a:gd name="T3" fmla="*/ 79 h 97"/>
                    <a:gd name="T4" fmla="*/ 24 w 81"/>
                    <a:gd name="T5" fmla="*/ 79 h 97"/>
                    <a:gd name="T6" fmla="*/ 20 w 81"/>
                    <a:gd name="T7" fmla="*/ 97 h 97"/>
                    <a:gd name="T8" fmla="*/ 0 w 81"/>
                    <a:gd name="T9" fmla="*/ 97 h 97"/>
                    <a:gd name="T10" fmla="*/ 9 w 81"/>
                    <a:gd name="T11" fmla="*/ 58 h 97"/>
                    <a:gd name="T12" fmla="*/ 21 w 81"/>
                    <a:gd name="T13" fmla="*/ 6 h 97"/>
                    <a:gd name="T14" fmla="*/ 27 w 81"/>
                    <a:gd name="T15" fmla="*/ 0 h 97"/>
                    <a:gd name="T16" fmla="*/ 54 w 81"/>
                    <a:gd name="T17" fmla="*/ 0 h 97"/>
                    <a:gd name="T18" fmla="*/ 60 w 81"/>
                    <a:gd name="T19" fmla="*/ 4 h 97"/>
                    <a:gd name="T20" fmla="*/ 81 w 81"/>
                    <a:gd name="T21" fmla="*/ 96 h 97"/>
                    <a:gd name="T22" fmla="*/ 62 w 81"/>
                    <a:gd name="T23" fmla="*/ 96 h 97"/>
                    <a:gd name="T24" fmla="*/ 28 w 81"/>
                    <a:gd name="T25" fmla="*/ 62 h 97"/>
                    <a:gd name="T26" fmla="*/ 53 w 81"/>
                    <a:gd name="T27" fmla="*/ 62 h 97"/>
                    <a:gd name="T28" fmla="*/ 44 w 81"/>
                    <a:gd name="T29" fmla="*/ 21 h 97"/>
                    <a:gd name="T30" fmla="*/ 41 w 81"/>
                    <a:gd name="T31" fmla="*/ 17 h 97"/>
                    <a:gd name="T32" fmla="*/ 37 w 81"/>
                    <a:gd name="T33" fmla="*/ 21 h 97"/>
                    <a:gd name="T34" fmla="*/ 28 w 81"/>
                    <a:gd name="T35" fmla="*/ 6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 h="97">
                      <a:moveTo>
                        <a:pt x="62" y="96"/>
                      </a:moveTo>
                      <a:cubicBezTo>
                        <a:pt x="56" y="79"/>
                        <a:pt x="56" y="79"/>
                        <a:pt x="56" y="79"/>
                      </a:cubicBezTo>
                      <a:cubicBezTo>
                        <a:pt x="56" y="79"/>
                        <a:pt x="34" y="79"/>
                        <a:pt x="24" y="79"/>
                      </a:cubicBezTo>
                      <a:cubicBezTo>
                        <a:pt x="23" y="84"/>
                        <a:pt x="20" y="97"/>
                        <a:pt x="20" y="97"/>
                      </a:cubicBezTo>
                      <a:cubicBezTo>
                        <a:pt x="20" y="97"/>
                        <a:pt x="6" y="97"/>
                        <a:pt x="0" y="97"/>
                      </a:cubicBezTo>
                      <a:cubicBezTo>
                        <a:pt x="3" y="83"/>
                        <a:pt x="6" y="71"/>
                        <a:pt x="9" y="58"/>
                      </a:cubicBezTo>
                      <a:cubicBezTo>
                        <a:pt x="13" y="41"/>
                        <a:pt x="17" y="23"/>
                        <a:pt x="21" y="6"/>
                      </a:cubicBezTo>
                      <a:cubicBezTo>
                        <a:pt x="21" y="2"/>
                        <a:pt x="23" y="0"/>
                        <a:pt x="27" y="0"/>
                      </a:cubicBezTo>
                      <a:cubicBezTo>
                        <a:pt x="36" y="0"/>
                        <a:pt x="45" y="0"/>
                        <a:pt x="54" y="0"/>
                      </a:cubicBezTo>
                      <a:cubicBezTo>
                        <a:pt x="56" y="1"/>
                        <a:pt x="60" y="3"/>
                        <a:pt x="60" y="4"/>
                      </a:cubicBezTo>
                      <a:cubicBezTo>
                        <a:pt x="67" y="34"/>
                        <a:pt x="74" y="66"/>
                        <a:pt x="81" y="96"/>
                      </a:cubicBezTo>
                      <a:cubicBezTo>
                        <a:pt x="81" y="96"/>
                        <a:pt x="62" y="96"/>
                        <a:pt x="62" y="96"/>
                      </a:cubicBezTo>
                      <a:close/>
                      <a:moveTo>
                        <a:pt x="28" y="62"/>
                      </a:moveTo>
                      <a:cubicBezTo>
                        <a:pt x="37" y="62"/>
                        <a:pt x="45" y="62"/>
                        <a:pt x="53" y="62"/>
                      </a:cubicBezTo>
                      <a:cubicBezTo>
                        <a:pt x="50" y="48"/>
                        <a:pt x="48" y="34"/>
                        <a:pt x="44" y="21"/>
                      </a:cubicBezTo>
                      <a:cubicBezTo>
                        <a:pt x="44" y="19"/>
                        <a:pt x="42" y="18"/>
                        <a:pt x="41" y="17"/>
                      </a:cubicBezTo>
                      <a:cubicBezTo>
                        <a:pt x="40" y="18"/>
                        <a:pt x="37" y="19"/>
                        <a:pt x="37" y="21"/>
                      </a:cubicBezTo>
                      <a:cubicBezTo>
                        <a:pt x="34" y="34"/>
                        <a:pt x="31" y="48"/>
                        <a:pt x="28"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85" name="Freeform 16">
                  <a:extLst>
                    <a:ext uri="{FF2B5EF4-FFF2-40B4-BE49-F238E27FC236}">
                      <a16:creationId xmlns:a16="http://schemas.microsoft.com/office/drawing/2014/main" id="{D8CC6F13-35AF-4AF1-89DD-6A8E79EB6F2E}"/>
                    </a:ext>
                  </a:extLst>
                </p:cNvPr>
                <p:cNvSpPr>
                  <a:spLocks noEditPoints="1"/>
                </p:cNvSpPr>
                <p:nvPr/>
              </p:nvSpPr>
              <p:spPr bwMode="gray">
                <a:xfrm>
                  <a:off x="5470526" y="4171950"/>
                  <a:ext cx="193675" cy="231775"/>
                </a:xfrm>
                <a:custGeom>
                  <a:avLst/>
                  <a:gdLst>
                    <a:gd name="T0" fmla="*/ 62 w 81"/>
                    <a:gd name="T1" fmla="*/ 96 h 97"/>
                    <a:gd name="T2" fmla="*/ 56 w 81"/>
                    <a:gd name="T3" fmla="*/ 79 h 97"/>
                    <a:gd name="T4" fmla="*/ 24 w 81"/>
                    <a:gd name="T5" fmla="*/ 79 h 97"/>
                    <a:gd name="T6" fmla="*/ 20 w 81"/>
                    <a:gd name="T7" fmla="*/ 97 h 97"/>
                    <a:gd name="T8" fmla="*/ 0 w 81"/>
                    <a:gd name="T9" fmla="*/ 97 h 97"/>
                    <a:gd name="T10" fmla="*/ 9 w 81"/>
                    <a:gd name="T11" fmla="*/ 58 h 97"/>
                    <a:gd name="T12" fmla="*/ 21 w 81"/>
                    <a:gd name="T13" fmla="*/ 6 h 97"/>
                    <a:gd name="T14" fmla="*/ 27 w 81"/>
                    <a:gd name="T15" fmla="*/ 0 h 97"/>
                    <a:gd name="T16" fmla="*/ 54 w 81"/>
                    <a:gd name="T17" fmla="*/ 0 h 97"/>
                    <a:gd name="T18" fmla="*/ 60 w 81"/>
                    <a:gd name="T19" fmla="*/ 4 h 97"/>
                    <a:gd name="T20" fmla="*/ 81 w 81"/>
                    <a:gd name="T21" fmla="*/ 96 h 97"/>
                    <a:gd name="T22" fmla="*/ 62 w 81"/>
                    <a:gd name="T23" fmla="*/ 96 h 97"/>
                    <a:gd name="T24" fmla="*/ 28 w 81"/>
                    <a:gd name="T25" fmla="*/ 62 h 97"/>
                    <a:gd name="T26" fmla="*/ 53 w 81"/>
                    <a:gd name="T27" fmla="*/ 62 h 97"/>
                    <a:gd name="T28" fmla="*/ 45 w 81"/>
                    <a:gd name="T29" fmla="*/ 21 h 97"/>
                    <a:gd name="T30" fmla="*/ 41 w 81"/>
                    <a:gd name="T31" fmla="*/ 17 h 97"/>
                    <a:gd name="T32" fmla="*/ 37 w 81"/>
                    <a:gd name="T33" fmla="*/ 21 h 97"/>
                    <a:gd name="T34" fmla="*/ 28 w 81"/>
                    <a:gd name="T35" fmla="*/ 6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 h="97">
                      <a:moveTo>
                        <a:pt x="62" y="96"/>
                      </a:moveTo>
                      <a:cubicBezTo>
                        <a:pt x="56" y="79"/>
                        <a:pt x="56" y="79"/>
                        <a:pt x="56" y="79"/>
                      </a:cubicBezTo>
                      <a:cubicBezTo>
                        <a:pt x="56" y="79"/>
                        <a:pt x="34" y="79"/>
                        <a:pt x="24" y="79"/>
                      </a:cubicBezTo>
                      <a:cubicBezTo>
                        <a:pt x="23" y="84"/>
                        <a:pt x="20" y="97"/>
                        <a:pt x="20" y="97"/>
                      </a:cubicBezTo>
                      <a:cubicBezTo>
                        <a:pt x="20" y="97"/>
                        <a:pt x="6" y="97"/>
                        <a:pt x="0" y="97"/>
                      </a:cubicBezTo>
                      <a:cubicBezTo>
                        <a:pt x="3" y="83"/>
                        <a:pt x="6" y="71"/>
                        <a:pt x="9" y="58"/>
                      </a:cubicBezTo>
                      <a:cubicBezTo>
                        <a:pt x="13" y="41"/>
                        <a:pt x="17" y="23"/>
                        <a:pt x="21" y="6"/>
                      </a:cubicBezTo>
                      <a:cubicBezTo>
                        <a:pt x="22" y="2"/>
                        <a:pt x="23" y="0"/>
                        <a:pt x="27" y="0"/>
                      </a:cubicBezTo>
                      <a:cubicBezTo>
                        <a:pt x="36" y="0"/>
                        <a:pt x="45" y="0"/>
                        <a:pt x="54" y="0"/>
                      </a:cubicBezTo>
                      <a:cubicBezTo>
                        <a:pt x="57" y="1"/>
                        <a:pt x="60" y="3"/>
                        <a:pt x="60" y="4"/>
                      </a:cubicBezTo>
                      <a:cubicBezTo>
                        <a:pt x="67" y="34"/>
                        <a:pt x="74" y="66"/>
                        <a:pt x="81" y="96"/>
                      </a:cubicBezTo>
                      <a:cubicBezTo>
                        <a:pt x="81" y="96"/>
                        <a:pt x="62" y="96"/>
                        <a:pt x="62" y="96"/>
                      </a:cubicBezTo>
                      <a:close/>
                      <a:moveTo>
                        <a:pt x="28" y="62"/>
                      </a:moveTo>
                      <a:cubicBezTo>
                        <a:pt x="37" y="62"/>
                        <a:pt x="45" y="62"/>
                        <a:pt x="53" y="62"/>
                      </a:cubicBezTo>
                      <a:cubicBezTo>
                        <a:pt x="50" y="48"/>
                        <a:pt x="48" y="34"/>
                        <a:pt x="45" y="21"/>
                      </a:cubicBezTo>
                      <a:cubicBezTo>
                        <a:pt x="44" y="19"/>
                        <a:pt x="42" y="18"/>
                        <a:pt x="41" y="17"/>
                      </a:cubicBezTo>
                      <a:cubicBezTo>
                        <a:pt x="40" y="18"/>
                        <a:pt x="37" y="19"/>
                        <a:pt x="37" y="21"/>
                      </a:cubicBezTo>
                      <a:cubicBezTo>
                        <a:pt x="34" y="34"/>
                        <a:pt x="31" y="48"/>
                        <a:pt x="28"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86" name="Freeform 17">
                  <a:extLst>
                    <a:ext uri="{FF2B5EF4-FFF2-40B4-BE49-F238E27FC236}">
                      <a16:creationId xmlns:a16="http://schemas.microsoft.com/office/drawing/2014/main" id="{30EBB585-8D2B-4885-AB25-B01CEB599381}"/>
                    </a:ext>
                  </a:extLst>
                </p:cNvPr>
                <p:cNvSpPr>
                  <a:spLocks noEditPoints="1"/>
                </p:cNvSpPr>
                <p:nvPr/>
              </p:nvSpPr>
              <p:spPr bwMode="gray">
                <a:xfrm>
                  <a:off x="5876926" y="4171950"/>
                  <a:ext cx="190500" cy="231775"/>
                </a:xfrm>
                <a:custGeom>
                  <a:avLst/>
                  <a:gdLst>
                    <a:gd name="T0" fmla="*/ 61 w 80"/>
                    <a:gd name="T1" fmla="*/ 96 h 97"/>
                    <a:gd name="T2" fmla="*/ 56 w 80"/>
                    <a:gd name="T3" fmla="*/ 79 h 97"/>
                    <a:gd name="T4" fmla="*/ 24 w 80"/>
                    <a:gd name="T5" fmla="*/ 79 h 97"/>
                    <a:gd name="T6" fmla="*/ 19 w 80"/>
                    <a:gd name="T7" fmla="*/ 97 h 97"/>
                    <a:gd name="T8" fmla="*/ 0 w 80"/>
                    <a:gd name="T9" fmla="*/ 97 h 97"/>
                    <a:gd name="T10" fmla="*/ 8 w 80"/>
                    <a:gd name="T11" fmla="*/ 58 h 97"/>
                    <a:gd name="T12" fmla="*/ 20 w 80"/>
                    <a:gd name="T13" fmla="*/ 6 h 97"/>
                    <a:gd name="T14" fmla="*/ 27 w 80"/>
                    <a:gd name="T15" fmla="*/ 0 h 97"/>
                    <a:gd name="T16" fmla="*/ 54 w 80"/>
                    <a:gd name="T17" fmla="*/ 0 h 97"/>
                    <a:gd name="T18" fmla="*/ 60 w 80"/>
                    <a:gd name="T19" fmla="*/ 4 h 97"/>
                    <a:gd name="T20" fmla="*/ 80 w 80"/>
                    <a:gd name="T21" fmla="*/ 96 h 97"/>
                    <a:gd name="T22" fmla="*/ 61 w 80"/>
                    <a:gd name="T23" fmla="*/ 96 h 97"/>
                    <a:gd name="T24" fmla="*/ 28 w 80"/>
                    <a:gd name="T25" fmla="*/ 62 h 97"/>
                    <a:gd name="T26" fmla="*/ 53 w 80"/>
                    <a:gd name="T27" fmla="*/ 62 h 97"/>
                    <a:gd name="T28" fmla="*/ 44 w 80"/>
                    <a:gd name="T29" fmla="*/ 21 h 97"/>
                    <a:gd name="T30" fmla="*/ 41 w 80"/>
                    <a:gd name="T31" fmla="*/ 17 h 97"/>
                    <a:gd name="T32" fmla="*/ 37 w 80"/>
                    <a:gd name="T33" fmla="*/ 21 h 97"/>
                    <a:gd name="T34" fmla="*/ 28 w 80"/>
                    <a:gd name="T35" fmla="*/ 6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97">
                      <a:moveTo>
                        <a:pt x="61" y="96"/>
                      </a:moveTo>
                      <a:cubicBezTo>
                        <a:pt x="56" y="79"/>
                        <a:pt x="56" y="79"/>
                        <a:pt x="56" y="79"/>
                      </a:cubicBezTo>
                      <a:cubicBezTo>
                        <a:pt x="56" y="79"/>
                        <a:pt x="34" y="79"/>
                        <a:pt x="24" y="79"/>
                      </a:cubicBezTo>
                      <a:cubicBezTo>
                        <a:pt x="23" y="84"/>
                        <a:pt x="19" y="97"/>
                        <a:pt x="19" y="97"/>
                      </a:cubicBezTo>
                      <a:cubicBezTo>
                        <a:pt x="19" y="97"/>
                        <a:pt x="5" y="97"/>
                        <a:pt x="0" y="97"/>
                      </a:cubicBezTo>
                      <a:cubicBezTo>
                        <a:pt x="3" y="83"/>
                        <a:pt x="6" y="71"/>
                        <a:pt x="8" y="58"/>
                      </a:cubicBezTo>
                      <a:cubicBezTo>
                        <a:pt x="12" y="41"/>
                        <a:pt x="17" y="23"/>
                        <a:pt x="20" y="6"/>
                      </a:cubicBezTo>
                      <a:cubicBezTo>
                        <a:pt x="21" y="2"/>
                        <a:pt x="23" y="0"/>
                        <a:pt x="27" y="0"/>
                      </a:cubicBezTo>
                      <a:cubicBezTo>
                        <a:pt x="36" y="0"/>
                        <a:pt x="45" y="0"/>
                        <a:pt x="54" y="0"/>
                      </a:cubicBezTo>
                      <a:cubicBezTo>
                        <a:pt x="56" y="1"/>
                        <a:pt x="59" y="3"/>
                        <a:pt x="60" y="4"/>
                      </a:cubicBezTo>
                      <a:cubicBezTo>
                        <a:pt x="67" y="34"/>
                        <a:pt x="74" y="66"/>
                        <a:pt x="80" y="96"/>
                      </a:cubicBezTo>
                      <a:cubicBezTo>
                        <a:pt x="80" y="96"/>
                        <a:pt x="61" y="96"/>
                        <a:pt x="61" y="96"/>
                      </a:cubicBezTo>
                      <a:close/>
                      <a:moveTo>
                        <a:pt x="28" y="62"/>
                      </a:moveTo>
                      <a:cubicBezTo>
                        <a:pt x="36" y="62"/>
                        <a:pt x="44" y="62"/>
                        <a:pt x="53" y="62"/>
                      </a:cubicBezTo>
                      <a:cubicBezTo>
                        <a:pt x="50" y="48"/>
                        <a:pt x="47" y="34"/>
                        <a:pt x="44" y="21"/>
                      </a:cubicBezTo>
                      <a:cubicBezTo>
                        <a:pt x="44" y="19"/>
                        <a:pt x="42" y="18"/>
                        <a:pt x="41" y="17"/>
                      </a:cubicBezTo>
                      <a:cubicBezTo>
                        <a:pt x="39" y="18"/>
                        <a:pt x="37" y="19"/>
                        <a:pt x="37" y="21"/>
                      </a:cubicBezTo>
                      <a:cubicBezTo>
                        <a:pt x="33" y="34"/>
                        <a:pt x="31" y="48"/>
                        <a:pt x="28"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87" name="Freeform 18">
                  <a:extLst>
                    <a:ext uri="{FF2B5EF4-FFF2-40B4-BE49-F238E27FC236}">
                      <a16:creationId xmlns:a16="http://schemas.microsoft.com/office/drawing/2014/main" id="{210167EC-EFCF-4BDE-85D7-0D3E1C92600D}"/>
                    </a:ext>
                  </a:extLst>
                </p:cNvPr>
                <p:cNvSpPr>
                  <a:spLocks/>
                </p:cNvSpPr>
                <p:nvPr/>
              </p:nvSpPr>
              <p:spPr bwMode="gray">
                <a:xfrm>
                  <a:off x="4854576" y="4167188"/>
                  <a:ext cx="161925" cy="241300"/>
                </a:xfrm>
                <a:custGeom>
                  <a:avLst/>
                  <a:gdLst>
                    <a:gd name="T0" fmla="*/ 66 w 68"/>
                    <a:gd name="T1" fmla="*/ 20 h 101"/>
                    <a:gd name="T2" fmla="*/ 40 w 68"/>
                    <a:gd name="T3" fmla="*/ 18 h 101"/>
                    <a:gd name="T4" fmla="*/ 24 w 68"/>
                    <a:gd name="T5" fmla="*/ 32 h 101"/>
                    <a:gd name="T6" fmla="*/ 24 w 68"/>
                    <a:gd name="T7" fmla="*/ 69 h 101"/>
                    <a:gd name="T8" fmla="*/ 39 w 68"/>
                    <a:gd name="T9" fmla="*/ 83 h 101"/>
                    <a:gd name="T10" fmla="*/ 66 w 68"/>
                    <a:gd name="T11" fmla="*/ 83 h 101"/>
                    <a:gd name="T12" fmla="*/ 66 w 68"/>
                    <a:gd name="T13" fmla="*/ 99 h 101"/>
                    <a:gd name="T14" fmla="*/ 30 w 68"/>
                    <a:gd name="T15" fmla="*/ 100 h 101"/>
                    <a:gd name="T16" fmla="*/ 4 w 68"/>
                    <a:gd name="T17" fmla="*/ 76 h 101"/>
                    <a:gd name="T18" fmla="*/ 4 w 68"/>
                    <a:gd name="T19" fmla="*/ 26 h 101"/>
                    <a:gd name="T20" fmla="*/ 34 w 68"/>
                    <a:gd name="T21" fmla="*/ 1 h 101"/>
                    <a:gd name="T22" fmla="*/ 58 w 68"/>
                    <a:gd name="T23" fmla="*/ 2 h 101"/>
                    <a:gd name="T24" fmla="*/ 68 w 68"/>
                    <a:gd name="T25" fmla="*/ 4 h 101"/>
                    <a:gd name="T26" fmla="*/ 67 w 68"/>
                    <a:gd name="T27" fmla="*/ 13 h 101"/>
                    <a:gd name="T28" fmla="*/ 66 w 68"/>
                    <a:gd name="T29" fmla="*/ 2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101">
                      <a:moveTo>
                        <a:pt x="66" y="20"/>
                      </a:moveTo>
                      <a:cubicBezTo>
                        <a:pt x="57" y="19"/>
                        <a:pt x="48" y="18"/>
                        <a:pt x="40" y="18"/>
                      </a:cubicBezTo>
                      <a:cubicBezTo>
                        <a:pt x="30" y="18"/>
                        <a:pt x="24" y="22"/>
                        <a:pt x="24" y="32"/>
                      </a:cubicBezTo>
                      <a:cubicBezTo>
                        <a:pt x="23" y="45"/>
                        <a:pt x="23" y="57"/>
                        <a:pt x="24" y="69"/>
                      </a:cubicBezTo>
                      <a:cubicBezTo>
                        <a:pt x="24" y="79"/>
                        <a:pt x="29" y="82"/>
                        <a:pt x="39" y="83"/>
                      </a:cubicBezTo>
                      <a:cubicBezTo>
                        <a:pt x="47" y="83"/>
                        <a:pt x="56" y="83"/>
                        <a:pt x="66" y="83"/>
                      </a:cubicBezTo>
                      <a:cubicBezTo>
                        <a:pt x="66" y="87"/>
                        <a:pt x="66" y="92"/>
                        <a:pt x="66" y="99"/>
                      </a:cubicBezTo>
                      <a:cubicBezTo>
                        <a:pt x="54" y="99"/>
                        <a:pt x="42" y="101"/>
                        <a:pt x="30" y="100"/>
                      </a:cubicBezTo>
                      <a:cubicBezTo>
                        <a:pt x="14" y="99"/>
                        <a:pt x="7" y="91"/>
                        <a:pt x="4" y="76"/>
                      </a:cubicBezTo>
                      <a:cubicBezTo>
                        <a:pt x="0" y="59"/>
                        <a:pt x="0" y="42"/>
                        <a:pt x="4" y="26"/>
                      </a:cubicBezTo>
                      <a:cubicBezTo>
                        <a:pt x="7" y="8"/>
                        <a:pt x="16" y="1"/>
                        <a:pt x="34" y="1"/>
                      </a:cubicBezTo>
                      <a:cubicBezTo>
                        <a:pt x="42" y="0"/>
                        <a:pt x="50" y="2"/>
                        <a:pt x="58" y="2"/>
                      </a:cubicBezTo>
                      <a:cubicBezTo>
                        <a:pt x="63" y="3"/>
                        <a:pt x="68" y="4"/>
                        <a:pt x="68" y="4"/>
                      </a:cubicBezTo>
                      <a:cubicBezTo>
                        <a:pt x="68" y="4"/>
                        <a:pt x="67" y="10"/>
                        <a:pt x="67" y="13"/>
                      </a:cubicBezTo>
                      <a:cubicBezTo>
                        <a:pt x="67" y="15"/>
                        <a:pt x="66" y="17"/>
                        <a:pt x="66"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390" name="TextBox 389">
                <a:extLst>
                  <a:ext uri="{FF2B5EF4-FFF2-40B4-BE49-F238E27FC236}">
                    <a16:creationId xmlns:a16="http://schemas.microsoft.com/office/drawing/2014/main" id="{59F67F5E-1C26-4BD6-9DF3-B038028B799D}"/>
                  </a:ext>
                </a:extLst>
              </p:cNvPr>
              <p:cNvSpPr txBox="1"/>
              <p:nvPr userDrawn="1"/>
            </p:nvSpPr>
            <p:spPr bwMode="gray">
              <a:xfrm>
                <a:off x="10723791" y="6126241"/>
                <a:ext cx="964159" cy="153888"/>
              </a:xfrm>
              <a:prstGeom prst="rect">
                <a:avLst/>
              </a:prstGeom>
              <a:noFill/>
            </p:spPr>
            <p:txBody>
              <a:bodyPr wrap="square" lIns="0" tIns="0" rIns="0" bIns="0" rtlCol="0">
                <a:spAutoFit/>
              </a:bodyPr>
              <a:lstStyle/>
              <a:p>
                <a:pPr algn="ctr"/>
                <a:r>
                  <a:rPr lang="en-US" sz="500" spc="0" baseline="0" dirty="0">
                    <a:solidFill>
                      <a:srgbClr val="000000"/>
                    </a:solidFill>
                    <a:latin typeface="+mn-lt"/>
                  </a:rPr>
                  <a:t>Developmental Origins </a:t>
                </a:r>
                <a:br>
                  <a:rPr lang="en-US" sz="500" spc="0" baseline="0" dirty="0">
                    <a:solidFill>
                      <a:srgbClr val="000000"/>
                    </a:solidFill>
                    <a:latin typeface="+mn-lt"/>
                  </a:rPr>
                </a:br>
                <a:r>
                  <a:rPr lang="en-US" sz="500" spc="0" baseline="0" dirty="0">
                    <a:solidFill>
                      <a:srgbClr val="000000"/>
                    </a:solidFill>
                    <a:latin typeface="+mn-lt"/>
                  </a:rPr>
                  <a:t>       of Health and Disease, Inc.</a:t>
                </a:r>
                <a:endParaRPr lang="en-CA" sz="500" spc="0" baseline="0" dirty="0">
                  <a:solidFill>
                    <a:srgbClr val="000000"/>
                  </a:solidFill>
                  <a:latin typeface="+mn-lt"/>
                </a:endParaRPr>
              </a:p>
            </p:txBody>
          </p:sp>
        </p:grpSp>
        <p:pic>
          <p:nvPicPr>
            <p:cNvPr id="33" name="Gráfico 32">
              <a:extLst>
                <a:ext uri="{FF2B5EF4-FFF2-40B4-BE49-F238E27FC236}">
                  <a16:creationId xmlns:a16="http://schemas.microsoft.com/office/drawing/2014/main" id="{5A6339F6-427E-3940-BEA6-2444BC53096B}"/>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7583944" y="5647339"/>
              <a:ext cx="2029779" cy="494434"/>
            </a:xfrm>
            <a:prstGeom prst="rect">
              <a:avLst/>
            </a:prstGeom>
          </p:spPr>
        </p:pic>
      </p:grpSp>
    </p:spTree>
    <p:extLst>
      <p:ext uri="{BB962C8B-B14F-4D97-AF65-F5344CB8AC3E}">
        <p14:creationId xmlns:p14="http://schemas.microsoft.com/office/powerpoint/2010/main" val="16930992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9C7E94-F3BA-4724-ACE0-FD2908F128E6}" type="datetimeFigureOut">
              <a:rPr lang="en-GB" smtClean="0"/>
              <a:t>11/05/2023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A33CEC-6C92-4CAE-BF6D-7FD762115825}" type="slidenum">
              <a:rPr lang="en-GB" smtClean="0"/>
              <a:t>‹#›</a:t>
            </a:fld>
            <a:endParaRPr lang="en-GB"/>
          </a:p>
        </p:txBody>
      </p:sp>
    </p:spTree>
    <p:extLst>
      <p:ext uri="{BB962C8B-B14F-4D97-AF65-F5344CB8AC3E}">
        <p14:creationId xmlns:p14="http://schemas.microsoft.com/office/powerpoint/2010/main" val="320031151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28692B-0B41-EF54-30F1-6212F0EA2F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91BAFE0-FF73-E2C2-5F17-BE4E5FD303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5252730-32E0-C564-6DE9-F186A04918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DAB2D3-8DEB-4C4E-9F62-29E2D265E8F6}" type="datetimeFigureOut">
              <a:rPr lang="en-US" smtClean="0"/>
              <a:t>5/11/23</a:t>
            </a:fld>
            <a:endParaRPr lang="en-US"/>
          </a:p>
        </p:txBody>
      </p:sp>
      <p:sp>
        <p:nvSpPr>
          <p:cNvPr id="5" name="Footer Placeholder 4">
            <a:extLst>
              <a:ext uri="{FF2B5EF4-FFF2-40B4-BE49-F238E27FC236}">
                <a16:creationId xmlns:a16="http://schemas.microsoft.com/office/drawing/2014/main" id="{F3EE7F84-4DDC-5CF6-2BB2-7C7BD4F15B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BF5014-2DE0-61A7-F0CA-4CE3AB46A4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7B5A9-458B-E843-9496-37E98E5A2D8A}" type="slidenum">
              <a:rPr lang="en-US" smtClean="0"/>
              <a:t>‹#›</a:t>
            </a:fld>
            <a:endParaRPr lang="en-US"/>
          </a:p>
        </p:txBody>
      </p:sp>
    </p:spTree>
    <p:extLst>
      <p:ext uri="{BB962C8B-B14F-4D97-AF65-F5344CB8AC3E}">
        <p14:creationId xmlns:p14="http://schemas.microsoft.com/office/powerpoint/2010/main" val="146135146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0.tiff"/><Relationship Id="rId3" Type="http://schemas.openxmlformats.org/officeDocument/2006/relationships/image" Target="../media/image15.jpeg"/><Relationship Id="rId7" Type="http://schemas.openxmlformats.org/officeDocument/2006/relationships/image" Target="../media/image19.tiff"/><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18.tiff"/><Relationship Id="rId5" Type="http://schemas.openxmlformats.org/officeDocument/2006/relationships/image" Target="../media/image17.tiff"/><Relationship Id="rId4" Type="http://schemas.openxmlformats.org/officeDocument/2006/relationships/image" Target="../media/image16.tiff"/><Relationship Id="rId9" Type="http://schemas.openxmlformats.org/officeDocument/2006/relationships/image" Target="../media/image21.tiff"/></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hyperlink" Target="https://pixabay.com/en/tick-mark-ok-symbol-yes-checkbox-29016/" TargetMode="Externa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hyperlink" Target="https://helti.org/publication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www.maelstrom-research.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0.xml"/><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hyperlink" Target="https://www.maelstrom-research.org/" TargetMode="Externa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3.emf"/><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diagramColors" Target="../diagrams/colors1.xml"/><Relationship Id="rId11" Type="http://schemas.openxmlformats.org/officeDocument/2006/relationships/image" Target="../media/image27.png"/><Relationship Id="rId5" Type="http://schemas.openxmlformats.org/officeDocument/2006/relationships/diagramQuickStyle" Target="../diagrams/quickStyle1.xml"/><Relationship Id="rId10" Type="http://schemas.openxmlformats.org/officeDocument/2006/relationships/image" Target="../media/image24.jpeg"/><Relationship Id="rId4" Type="http://schemas.openxmlformats.org/officeDocument/2006/relationships/diagramLayout" Target="../diagrams/layout1.xml"/><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www.maelstrom-research.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D6A26-58CE-4606-9E1E-D213FACED9EA}"/>
              </a:ext>
            </a:extLst>
          </p:cNvPr>
          <p:cNvSpPr/>
          <p:nvPr/>
        </p:nvSpPr>
        <p:spPr>
          <a:xfrm>
            <a:off x="0" y="0"/>
            <a:ext cx="12192000" cy="3958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 name="TextBox 2">
            <a:extLst>
              <a:ext uri="{FF2B5EF4-FFF2-40B4-BE49-F238E27FC236}">
                <a16:creationId xmlns:a16="http://schemas.microsoft.com/office/drawing/2014/main" id="{5FB99825-D6A6-4724-A748-E90BAA4DFC3B}"/>
              </a:ext>
            </a:extLst>
          </p:cNvPr>
          <p:cNvSpPr txBox="1"/>
          <p:nvPr/>
        </p:nvSpPr>
        <p:spPr>
          <a:xfrm>
            <a:off x="1515789" y="701921"/>
            <a:ext cx="8031971" cy="2554545"/>
          </a:xfrm>
          <a:prstGeom prst="rect">
            <a:avLst/>
          </a:prstGeom>
          <a:noFill/>
        </p:spPr>
        <p:txBody>
          <a:bodyPr wrap="square" rtlCol="0">
            <a:spAutoFit/>
          </a:bodyPr>
          <a:lstStyle/>
          <a:p>
            <a:r>
              <a:rPr lang="en-ZA" sz="4000" b="1" dirty="0">
                <a:solidFill>
                  <a:schemeClr val="bg1"/>
                </a:solidFill>
                <a:latin typeface="Arial" panose="020B0604020202020204" pitchFamily="34" charset="0"/>
                <a:ea typeface="Roboto" panose="02000000000000000000" pitchFamily="2" charset="0"/>
                <a:cs typeface="Arial" panose="020B0604020202020204" pitchFamily="34" charset="0"/>
              </a:rPr>
              <a:t>HEALTHY LIFE TRAJECTORIES INITIATIVE (</a:t>
            </a:r>
            <a:r>
              <a:rPr lang="en-ZA" sz="4000" b="1" dirty="0" err="1">
                <a:solidFill>
                  <a:schemeClr val="bg1"/>
                </a:solidFill>
                <a:latin typeface="Arial" panose="020B0604020202020204" pitchFamily="34" charset="0"/>
                <a:ea typeface="Roboto" panose="02000000000000000000" pitchFamily="2" charset="0"/>
                <a:cs typeface="Arial" panose="020B0604020202020204" pitchFamily="34" charset="0"/>
              </a:rPr>
              <a:t>HeLTI</a:t>
            </a:r>
            <a:r>
              <a:rPr lang="en-ZA" sz="4000" b="1" dirty="0">
                <a:solidFill>
                  <a:schemeClr val="bg1"/>
                </a:solidFill>
                <a:latin typeface="Arial" panose="020B0604020202020204" pitchFamily="34" charset="0"/>
                <a:ea typeface="Roboto" panose="02000000000000000000" pitchFamily="2" charset="0"/>
                <a:cs typeface="Arial" panose="020B0604020202020204" pitchFamily="34" charset="0"/>
              </a:rPr>
              <a:t>)</a:t>
            </a:r>
          </a:p>
          <a:p>
            <a:endParaRPr lang="en-ZA" sz="4000" b="1" dirty="0">
              <a:solidFill>
                <a:schemeClr val="bg1"/>
              </a:solidFill>
              <a:latin typeface="Arial" panose="020B0604020202020204" pitchFamily="34" charset="0"/>
              <a:cs typeface="Arial" panose="020B0604020202020204" pitchFamily="34" charset="0"/>
            </a:endParaRPr>
          </a:p>
          <a:p>
            <a:r>
              <a:rPr lang="en-ZA" sz="4000" b="1" dirty="0">
                <a:solidFill>
                  <a:schemeClr val="bg1"/>
                </a:solidFill>
                <a:latin typeface="Arial" panose="020B0604020202020204" pitchFamily="34" charset="0"/>
                <a:cs typeface="Arial" panose="020B0604020202020204" pitchFamily="34" charset="0"/>
              </a:rPr>
              <a:t>Consortium Update</a:t>
            </a:r>
          </a:p>
        </p:txBody>
      </p:sp>
      <p:sp>
        <p:nvSpPr>
          <p:cNvPr id="18" name="Rectangle 17">
            <a:extLst>
              <a:ext uri="{FF2B5EF4-FFF2-40B4-BE49-F238E27FC236}">
                <a16:creationId xmlns:a16="http://schemas.microsoft.com/office/drawing/2014/main" id="{021BDD1C-60BF-4360-983C-F1556E381087}"/>
              </a:ext>
            </a:extLst>
          </p:cNvPr>
          <p:cNvSpPr/>
          <p:nvPr/>
        </p:nvSpPr>
        <p:spPr>
          <a:xfrm>
            <a:off x="0" y="6461811"/>
            <a:ext cx="12192000" cy="39716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4" name="Picture 13">
            <a:extLst>
              <a:ext uri="{FF2B5EF4-FFF2-40B4-BE49-F238E27FC236}">
                <a16:creationId xmlns:a16="http://schemas.microsoft.com/office/drawing/2014/main" id="{8D5E45F4-B040-4219-B1C5-3709F76D9499}"/>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5033761" y="5213673"/>
            <a:ext cx="1911178" cy="1097334"/>
          </a:xfrm>
          <a:prstGeom prst="rect">
            <a:avLst/>
          </a:prstGeom>
        </p:spPr>
      </p:pic>
      <p:pic>
        <p:nvPicPr>
          <p:cNvPr id="7" name="Picture 6">
            <a:extLst>
              <a:ext uri="{FF2B5EF4-FFF2-40B4-BE49-F238E27FC236}">
                <a16:creationId xmlns:a16="http://schemas.microsoft.com/office/drawing/2014/main" id="{BCC5CA6F-3938-4738-B937-4243722BA79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75360" y="4011444"/>
            <a:ext cx="12197909" cy="1697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4821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58BF261-F4AA-48B7-83DF-60169FEE14B2}"/>
              </a:ext>
            </a:extLst>
          </p:cNvPr>
          <p:cNvSpPr/>
          <p:nvPr/>
        </p:nvSpPr>
        <p:spPr>
          <a:xfrm>
            <a:off x="0" y="7681"/>
            <a:ext cx="12192000" cy="117565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Rectangle 4">
            <a:extLst>
              <a:ext uri="{FF2B5EF4-FFF2-40B4-BE49-F238E27FC236}">
                <a16:creationId xmlns:a16="http://schemas.microsoft.com/office/drawing/2014/main" id="{B8B45A49-1236-457F-AA8A-A493C18349DE}"/>
              </a:ext>
            </a:extLst>
          </p:cNvPr>
          <p:cNvSpPr/>
          <p:nvPr/>
        </p:nvSpPr>
        <p:spPr>
          <a:xfrm>
            <a:off x="10656051" y="156524"/>
            <a:ext cx="1227221" cy="7780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Slide Number Placeholder 1">
            <a:extLst>
              <a:ext uri="{FF2B5EF4-FFF2-40B4-BE49-F238E27FC236}">
                <a16:creationId xmlns:a16="http://schemas.microsoft.com/office/drawing/2014/main" id="{B38A007D-2E8B-4610-8A0E-FF6799C307F3}"/>
              </a:ext>
            </a:extLst>
          </p:cNvPr>
          <p:cNvSpPr>
            <a:spLocks noGrp="1"/>
          </p:cNvSpPr>
          <p:nvPr>
            <p:ph type="sldNum" sz="quarter" idx="12"/>
          </p:nvPr>
        </p:nvSpPr>
        <p:spPr>
          <a:xfrm>
            <a:off x="10347324" y="6537324"/>
            <a:ext cx="320676" cy="320676"/>
          </a:xfrm>
        </p:spPr>
        <p:txBody>
          <a:bodyPr/>
          <a:lstStyle/>
          <a:p>
            <a:pPr algn="ctr"/>
            <a:fld id="{629E1656-8B8B-416B-91B7-6E2EE9E4EC1A}" type="slidenum">
              <a:rPr lang="en-ZA" sz="800" b="1">
                <a:solidFill>
                  <a:schemeClr val="bg1"/>
                </a:solidFill>
                <a:latin typeface="Roboto" panose="02000000000000000000" pitchFamily="2" charset="0"/>
                <a:ea typeface="Roboto" panose="02000000000000000000" pitchFamily="2" charset="0"/>
              </a:rPr>
              <a:pPr algn="ctr"/>
              <a:t>10</a:t>
            </a:fld>
            <a:endParaRPr lang="en-ZA" sz="800" b="1" dirty="0">
              <a:solidFill>
                <a:schemeClr val="bg1"/>
              </a:solidFill>
              <a:latin typeface="Roboto" panose="02000000000000000000" pitchFamily="2" charset="0"/>
              <a:ea typeface="Roboto" panose="02000000000000000000" pitchFamily="2" charset="0"/>
            </a:endParaRPr>
          </a:p>
        </p:txBody>
      </p:sp>
      <p:sp>
        <p:nvSpPr>
          <p:cNvPr id="17" name="TextBox 16">
            <a:extLst>
              <a:ext uri="{FF2B5EF4-FFF2-40B4-BE49-F238E27FC236}">
                <a16:creationId xmlns:a16="http://schemas.microsoft.com/office/drawing/2014/main" id="{D5D0560E-08BB-4FF3-9455-611600872746}"/>
              </a:ext>
            </a:extLst>
          </p:cNvPr>
          <p:cNvSpPr txBox="1"/>
          <p:nvPr/>
        </p:nvSpPr>
        <p:spPr>
          <a:xfrm>
            <a:off x="3213085" y="3508415"/>
            <a:ext cx="4380470" cy="1015663"/>
          </a:xfrm>
          <a:prstGeom prst="rect">
            <a:avLst/>
          </a:prstGeom>
          <a:noFill/>
        </p:spPr>
        <p:txBody>
          <a:bodyPr wrap="square" rtlCol="0">
            <a:spAutoFit/>
          </a:bodyPr>
          <a:lstStyle/>
          <a:p>
            <a:r>
              <a:rPr lang="en-GB" sz="3600" baseline="30000" dirty="0">
                <a:solidFill>
                  <a:schemeClr val="bg1"/>
                </a:solidFill>
                <a:latin typeface="Avenir LT Std 65 Medium" panose="020B0603020203020204" pitchFamily="34" charset="0"/>
              </a:rPr>
              <a:t>Scientific programme leader: </a:t>
            </a:r>
            <a:br>
              <a:rPr lang="en-GB" sz="3600" baseline="30000" dirty="0">
                <a:solidFill>
                  <a:schemeClr val="bg1"/>
                </a:solidFill>
                <a:latin typeface="Avenir LT Std 65 Medium" panose="020B0603020203020204" pitchFamily="34" charset="0"/>
              </a:rPr>
            </a:br>
            <a:r>
              <a:rPr lang="en-GB" sz="3600" baseline="30000" dirty="0">
                <a:solidFill>
                  <a:schemeClr val="bg1"/>
                </a:solidFill>
                <a:latin typeface="Avenir LT Std 65 Medium" panose="020B0603020203020204" pitchFamily="34" charset="0"/>
              </a:rPr>
              <a:t>Professor Shane Norris</a:t>
            </a:r>
            <a:endParaRPr lang="en-ZA" sz="3600" dirty="0">
              <a:solidFill>
                <a:schemeClr val="bg1"/>
              </a:solidFill>
              <a:latin typeface="Avenir LT Std 65 Medium" panose="020B0603020203020204" pitchFamily="34" charset="0"/>
            </a:endParaRPr>
          </a:p>
        </p:txBody>
      </p:sp>
      <p:pic>
        <p:nvPicPr>
          <p:cNvPr id="11" name="Picture 10">
            <a:extLst>
              <a:ext uri="{FF2B5EF4-FFF2-40B4-BE49-F238E27FC236}">
                <a16:creationId xmlns:a16="http://schemas.microsoft.com/office/drawing/2014/main" id="{B1627607-8C5E-49B4-A811-94D83EC6E06B}"/>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736964" y="239688"/>
            <a:ext cx="1065393" cy="611713"/>
          </a:xfrm>
          <a:prstGeom prst="rect">
            <a:avLst/>
          </a:prstGeom>
        </p:spPr>
      </p:pic>
      <p:sp>
        <p:nvSpPr>
          <p:cNvPr id="10" name="TextBox 9">
            <a:extLst>
              <a:ext uri="{FF2B5EF4-FFF2-40B4-BE49-F238E27FC236}">
                <a16:creationId xmlns:a16="http://schemas.microsoft.com/office/drawing/2014/main" id="{3AEB7277-15A6-BA48-8BAE-9A555A00AB4E}"/>
              </a:ext>
            </a:extLst>
          </p:cNvPr>
          <p:cNvSpPr txBox="1"/>
          <p:nvPr/>
        </p:nvSpPr>
        <p:spPr>
          <a:xfrm>
            <a:off x="245252" y="184361"/>
            <a:ext cx="10102071" cy="769441"/>
          </a:xfrm>
          <a:prstGeom prst="rect">
            <a:avLst/>
          </a:prstGeom>
          <a:noFill/>
        </p:spPr>
        <p:txBody>
          <a:bodyPr wrap="square" rtlCol="0">
            <a:spAutoFit/>
          </a:bodyPr>
          <a:lstStyle/>
          <a:p>
            <a:r>
              <a:rPr lang="en-ZA" sz="4400" b="1" dirty="0">
                <a:solidFill>
                  <a:schemeClr val="bg1"/>
                </a:solidFill>
              </a:rPr>
              <a:t>Capacity Building</a:t>
            </a:r>
          </a:p>
        </p:txBody>
      </p:sp>
      <p:sp>
        <p:nvSpPr>
          <p:cNvPr id="6" name="TextBox 5">
            <a:extLst>
              <a:ext uri="{FF2B5EF4-FFF2-40B4-BE49-F238E27FC236}">
                <a16:creationId xmlns:a16="http://schemas.microsoft.com/office/drawing/2014/main" id="{5FA3CB01-A74A-0D59-506C-70BB429C10AF}"/>
              </a:ext>
            </a:extLst>
          </p:cNvPr>
          <p:cNvSpPr txBox="1"/>
          <p:nvPr/>
        </p:nvSpPr>
        <p:spPr>
          <a:xfrm>
            <a:off x="1000177" y="1194911"/>
            <a:ext cx="10462161" cy="5586145"/>
          </a:xfrm>
          <a:prstGeom prst="rect">
            <a:avLst/>
          </a:prstGeom>
          <a:noFill/>
        </p:spPr>
        <p:txBody>
          <a:bodyPr wrap="square" rtlCol="0">
            <a:spAutoFit/>
          </a:bodyPr>
          <a:lstStyle/>
          <a:p>
            <a:r>
              <a:rPr lang="en-CA" sz="3200" dirty="0"/>
              <a:t>Goals:</a:t>
            </a:r>
          </a:p>
          <a:p>
            <a:pPr marL="914400" lvl="1" indent="-457200">
              <a:buFont typeface="Arial" panose="020B0604020202020204" pitchFamily="34" charset="0"/>
              <a:buChar char="•"/>
            </a:pPr>
            <a:r>
              <a:rPr lang="en-CA" sz="3200" dirty="0"/>
              <a:t>Recruitment, integration, promotion ECRs </a:t>
            </a:r>
          </a:p>
          <a:p>
            <a:pPr marL="914400" lvl="1" indent="-457200">
              <a:buFont typeface="Arial" panose="020B0604020202020204" pitchFamily="34" charset="0"/>
              <a:buChar char="•"/>
            </a:pPr>
            <a:r>
              <a:rPr lang="en-CA" sz="3200" dirty="0"/>
              <a:t>Development of mentorship program</a:t>
            </a:r>
          </a:p>
          <a:p>
            <a:pPr marL="914400" lvl="1" indent="-457200">
              <a:spcAft>
                <a:spcPts val="600"/>
              </a:spcAft>
              <a:buFont typeface="Arial" panose="020B0604020202020204" pitchFamily="34" charset="0"/>
              <a:buChar char="•"/>
            </a:pPr>
            <a:r>
              <a:rPr lang="en-CA" sz="3200" dirty="0"/>
              <a:t>Creating training and development opportunities</a:t>
            </a:r>
          </a:p>
          <a:p>
            <a:r>
              <a:rPr lang="en-CA" sz="3200" dirty="0"/>
              <a:t>2022</a:t>
            </a:r>
          </a:p>
          <a:p>
            <a:pPr marL="914400" lvl="1" indent="-457200">
              <a:buFont typeface="Arial" panose="020B0604020202020204" pitchFamily="34" charset="0"/>
              <a:buChar char="•"/>
            </a:pPr>
            <a:r>
              <a:rPr lang="en-CA" sz="3200" dirty="0"/>
              <a:t>Supported ~60 ECRs </a:t>
            </a:r>
          </a:p>
          <a:p>
            <a:pPr marL="914400" lvl="1" indent="-457200">
              <a:buFont typeface="Arial" panose="020B0604020202020204" pitchFamily="34" charset="0"/>
              <a:buChar char="•"/>
            </a:pPr>
            <a:r>
              <a:rPr lang="en-CA" sz="3200" dirty="0"/>
              <a:t>Highly successful webinar series (~50 participants / session): focus ECR presentations</a:t>
            </a:r>
          </a:p>
          <a:p>
            <a:pPr marL="914400" lvl="1" indent="-457200">
              <a:buFont typeface="Arial" panose="020B0604020202020204" pitchFamily="34" charset="0"/>
              <a:buChar char="•"/>
            </a:pPr>
            <a:r>
              <a:rPr lang="en-CA" sz="3200" dirty="0"/>
              <a:t>Administered survey to understand ECR needs</a:t>
            </a:r>
          </a:p>
          <a:p>
            <a:pPr marL="914400" lvl="1" indent="-457200">
              <a:buFont typeface="Arial" panose="020B0604020202020204" pitchFamily="34" charset="0"/>
              <a:buChar char="•"/>
            </a:pPr>
            <a:r>
              <a:rPr lang="en-CA" sz="3200" dirty="0"/>
              <a:t>Developing ‘meet the PI’ event</a:t>
            </a:r>
          </a:p>
          <a:p>
            <a:pPr marL="914400" lvl="1" indent="-457200">
              <a:buFont typeface="Arial" panose="020B0604020202020204" pitchFamily="34" charset="0"/>
              <a:buChar char="•"/>
            </a:pPr>
            <a:r>
              <a:rPr lang="en-CA" sz="3200" dirty="0"/>
              <a:t>Future Exchange program / Summer school</a:t>
            </a:r>
          </a:p>
        </p:txBody>
      </p:sp>
    </p:spTree>
    <p:extLst>
      <p:ext uri="{BB962C8B-B14F-4D97-AF65-F5344CB8AC3E}">
        <p14:creationId xmlns:p14="http://schemas.microsoft.com/office/powerpoint/2010/main" val="451254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58BF261-F4AA-48B7-83DF-60169FEE14B2}"/>
              </a:ext>
            </a:extLst>
          </p:cNvPr>
          <p:cNvSpPr/>
          <p:nvPr/>
        </p:nvSpPr>
        <p:spPr>
          <a:xfrm>
            <a:off x="0" y="-3894"/>
            <a:ext cx="12192000" cy="101566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Rectangle 4">
            <a:extLst>
              <a:ext uri="{FF2B5EF4-FFF2-40B4-BE49-F238E27FC236}">
                <a16:creationId xmlns:a16="http://schemas.microsoft.com/office/drawing/2014/main" id="{B8B45A49-1236-457F-AA8A-A493C18349DE}"/>
              </a:ext>
            </a:extLst>
          </p:cNvPr>
          <p:cNvSpPr/>
          <p:nvPr/>
        </p:nvSpPr>
        <p:spPr>
          <a:xfrm>
            <a:off x="10656051" y="156524"/>
            <a:ext cx="1227221" cy="7780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Slide Number Placeholder 1">
            <a:extLst>
              <a:ext uri="{FF2B5EF4-FFF2-40B4-BE49-F238E27FC236}">
                <a16:creationId xmlns:a16="http://schemas.microsoft.com/office/drawing/2014/main" id="{B38A007D-2E8B-4610-8A0E-FF6799C307F3}"/>
              </a:ext>
            </a:extLst>
          </p:cNvPr>
          <p:cNvSpPr>
            <a:spLocks noGrp="1"/>
          </p:cNvSpPr>
          <p:nvPr>
            <p:ph type="sldNum" sz="quarter" idx="12"/>
          </p:nvPr>
        </p:nvSpPr>
        <p:spPr>
          <a:xfrm>
            <a:off x="10347324" y="6537324"/>
            <a:ext cx="320676" cy="320676"/>
          </a:xfrm>
        </p:spPr>
        <p:txBody>
          <a:bodyPr/>
          <a:lstStyle/>
          <a:p>
            <a:pPr algn="ctr"/>
            <a:fld id="{629E1656-8B8B-416B-91B7-6E2EE9E4EC1A}" type="slidenum">
              <a:rPr lang="en-ZA" sz="800" b="1">
                <a:solidFill>
                  <a:schemeClr val="bg1"/>
                </a:solidFill>
                <a:latin typeface="Roboto" panose="02000000000000000000" pitchFamily="2" charset="0"/>
                <a:ea typeface="Roboto" panose="02000000000000000000" pitchFamily="2" charset="0"/>
              </a:rPr>
              <a:pPr algn="ctr"/>
              <a:t>11</a:t>
            </a:fld>
            <a:endParaRPr lang="en-ZA" sz="800" b="1" dirty="0">
              <a:solidFill>
                <a:schemeClr val="bg1"/>
              </a:solidFill>
              <a:latin typeface="Roboto" panose="02000000000000000000" pitchFamily="2" charset="0"/>
              <a:ea typeface="Roboto" panose="02000000000000000000" pitchFamily="2" charset="0"/>
            </a:endParaRPr>
          </a:p>
        </p:txBody>
      </p:sp>
      <p:sp>
        <p:nvSpPr>
          <p:cNvPr id="17" name="TextBox 16">
            <a:extLst>
              <a:ext uri="{FF2B5EF4-FFF2-40B4-BE49-F238E27FC236}">
                <a16:creationId xmlns:a16="http://schemas.microsoft.com/office/drawing/2014/main" id="{D5D0560E-08BB-4FF3-9455-611600872746}"/>
              </a:ext>
            </a:extLst>
          </p:cNvPr>
          <p:cNvSpPr txBox="1"/>
          <p:nvPr/>
        </p:nvSpPr>
        <p:spPr>
          <a:xfrm>
            <a:off x="3213085" y="3508415"/>
            <a:ext cx="4380470" cy="1015663"/>
          </a:xfrm>
          <a:prstGeom prst="rect">
            <a:avLst/>
          </a:prstGeom>
          <a:noFill/>
        </p:spPr>
        <p:txBody>
          <a:bodyPr wrap="square" rtlCol="0">
            <a:spAutoFit/>
          </a:bodyPr>
          <a:lstStyle/>
          <a:p>
            <a:r>
              <a:rPr lang="en-GB" sz="3600" baseline="30000" dirty="0">
                <a:solidFill>
                  <a:schemeClr val="bg1"/>
                </a:solidFill>
                <a:latin typeface="Avenir LT Std 65 Medium" panose="020B0603020203020204" pitchFamily="34" charset="0"/>
              </a:rPr>
              <a:t>Scientific programme leader: </a:t>
            </a:r>
            <a:br>
              <a:rPr lang="en-GB" sz="3600" baseline="30000" dirty="0">
                <a:solidFill>
                  <a:schemeClr val="bg1"/>
                </a:solidFill>
                <a:latin typeface="Avenir LT Std 65 Medium" panose="020B0603020203020204" pitchFamily="34" charset="0"/>
              </a:rPr>
            </a:br>
            <a:r>
              <a:rPr lang="en-GB" sz="3600" baseline="30000" dirty="0">
                <a:solidFill>
                  <a:schemeClr val="bg1"/>
                </a:solidFill>
                <a:latin typeface="Avenir LT Std 65 Medium" panose="020B0603020203020204" pitchFamily="34" charset="0"/>
              </a:rPr>
              <a:t>Professor Shane Norris</a:t>
            </a:r>
            <a:endParaRPr lang="en-ZA" sz="3600" dirty="0">
              <a:solidFill>
                <a:schemeClr val="bg1"/>
              </a:solidFill>
              <a:latin typeface="Avenir LT Std 65 Medium" panose="020B0603020203020204" pitchFamily="34" charset="0"/>
            </a:endParaRPr>
          </a:p>
        </p:txBody>
      </p:sp>
      <p:pic>
        <p:nvPicPr>
          <p:cNvPr id="11" name="Picture 10">
            <a:extLst>
              <a:ext uri="{FF2B5EF4-FFF2-40B4-BE49-F238E27FC236}">
                <a16:creationId xmlns:a16="http://schemas.microsoft.com/office/drawing/2014/main" id="{B1627607-8C5E-49B4-A811-94D83EC6E06B}"/>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736964" y="239688"/>
            <a:ext cx="1065393" cy="611713"/>
          </a:xfrm>
          <a:prstGeom prst="rect">
            <a:avLst/>
          </a:prstGeom>
        </p:spPr>
      </p:pic>
      <p:sp>
        <p:nvSpPr>
          <p:cNvPr id="10" name="TextBox 9">
            <a:extLst>
              <a:ext uri="{FF2B5EF4-FFF2-40B4-BE49-F238E27FC236}">
                <a16:creationId xmlns:a16="http://schemas.microsoft.com/office/drawing/2014/main" id="{3AEB7277-15A6-BA48-8BAE-9A555A00AB4E}"/>
              </a:ext>
            </a:extLst>
          </p:cNvPr>
          <p:cNvSpPr txBox="1"/>
          <p:nvPr/>
        </p:nvSpPr>
        <p:spPr>
          <a:xfrm>
            <a:off x="245252" y="134888"/>
            <a:ext cx="10102071" cy="769441"/>
          </a:xfrm>
          <a:prstGeom prst="rect">
            <a:avLst/>
          </a:prstGeom>
          <a:noFill/>
        </p:spPr>
        <p:txBody>
          <a:bodyPr wrap="square" rtlCol="0">
            <a:spAutoFit/>
          </a:bodyPr>
          <a:lstStyle/>
          <a:p>
            <a:r>
              <a:rPr lang="en-ZA" sz="4400" b="1" dirty="0">
                <a:solidFill>
                  <a:schemeClr val="bg1"/>
                </a:solidFill>
              </a:rPr>
              <a:t>Sex and Gender Based Principles (SGBP)</a:t>
            </a:r>
          </a:p>
        </p:txBody>
      </p:sp>
      <p:sp>
        <p:nvSpPr>
          <p:cNvPr id="4" name="TextBox 3">
            <a:extLst>
              <a:ext uri="{FF2B5EF4-FFF2-40B4-BE49-F238E27FC236}">
                <a16:creationId xmlns:a16="http://schemas.microsoft.com/office/drawing/2014/main" id="{AEE9F057-2672-8743-AEF2-62B651BDFD4B}"/>
              </a:ext>
            </a:extLst>
          </p:cNvPr>
          <p:cNvSpPr txBox="1"/>
          <p:nvPr/>
        </p:nvSpPr>
        <p:spPr>
          <a:xfrm>
            <a:off x="0" y="545544"/>
            <a:ext cx="11946748" cy="6801862"/>
          </a:xfrm>
          <a:prstGeom prst="rect">
            <a:avLst/>
          </a:prstGeom>
          <a:noFill/>
        </p:spPr>
        <p:txBody>
          <a:bodyPr wrap="square" rtlCol="0">
            <a:spAutoFit/>
          </a:bodyPr>
          <a:lstStyle/>
          <a:p>
            <a:pPr lvl="1">
              <a:spcAft>
                <a:spcPts val="600"/>
              </a:spcAft>
            </a:pPr>
            <a:endParaRPr lang="en-US" sz="3600" dirty="0"/>
          </a:p>
          <a:p>
            <a:pPr marL="914400" lvl="1" indent="-457200">
              <a:spcAft>
                <a:spcPts val="600"/>
              </a:spcAft>
              <a:buFont typeface="Arial" panose="020B0604020202020204" pitchFamily="34" charset="0"/>
              <a:buChar char="•"/>
            </a:pPr>
            <a:r>
              <a:rPr lang="en-CA" sz="3600" dirty="0"/>
              <a:t>HeLTI SGBP: generate, understand and apply evidence related to  sex and/or gender-related factors for improving child health and preventing NCDs</a:t>
            </a:r>
          </a:p>
          <a:p>
            <a:pPr marL="914400" lvl="1" indent="-457200">
              <a:spcAft>
                <a:spcPts val="600"/>
              </a:spcAft>
              <a:buFont typeface="Arial" panose="020B0604020202020204" pitchFamily="34" charset="0"/>
              <a:buChar char="•"/>
            </a:pPr>
            <a:r>
              <a:rPr lang="en-CA" sz="3600" dirty="0"/>
              <a:t>Domain #1: Study design and methods</a:t>
            </a:r>
          </a:p>
          <a:p>
            <a:pPr marL="914400" lvl="1" indent="-457200">
              <a:spcAft>
                <a:spcPts val="600"/>
              </a:spcAft>
              <a:buFont typeface="Arial" panose="020B0604020202020204" pitchFamily="34" charset="0"/>
              <a:buChar char="•"/>
            </a:pPr>
            <a:r>
              <a:rPr lang="en-CA" sz="3600" dirty="0"/>
              <a:t>Domain #2: Analyses</a:t>
            </a:r>
          </a:p>
          <a:p>
            <a:pPr marL="914400" lvl="1" indent="-457200">
              <a:spcAft>
                <a:spcPts val="600"/>
              </a:spcAft>
              <a:buFont typeface="Arial" panose="020B0604020202020204" pitchFamily="34" charset="0"/>
              <a:buChar char="•"/>
            </a:pPr>
            <a:r>
              <a:rPr lang="en-CA" sz="3600" dirty="0"/>
              <a:t>Domain #3: Knowledge translation</a:t>
            </a:r>
          </a:p>
          <a:p>
            <a:pPr marL="914400" lvl="1" indent="-457200">
              <a:spcAft>
                <a:spcPts val="600"/>
              </a:spcAft>
              <a:buFont typeface="Arial" panose="020B0604020202020204" pitchFamily="34" charset="0"/>
              <a:buChar char="•"/>
            </a:pPr>
            <a:r>
              <a:rPr lang="en-CA" sz="3600" dirty="0"/>
              <a:t>Domain #4: Partnerships  and patient / public involvement</a:t>
            </a:r>
          </a:p>
          <a:p>
            <a:pPr marL="914400" lvl="1" indent="-457200">
              <a:spcAft>
                <a:spcPts val="600"/>
              </a:spcAft>
              <a:buFont typeface="Arial" panose="020B0604020202020204" pitchFamily="34" charset="0"/>
              <a:buChar char="•"/>
            </a:pPr>
            <a:r>
              <a:rPr lang="en-CA" sz="3600" dirty="0"/>
              <a:t>SGBP framework finalized, S&amp;G Champions engaged</a:t>
            </a:r>
          </a:p>
          <a:p>
            <a:pPr marL="914400" lvl="1" indent="-457200">
              <a:spcAft>
                <a:spcPts val="600"/>
              </a:spcAft>
              <a:buFont typeface="Arial" panose="020B0604020202020204" pitchFamily="34" charset="0"/>
              <a:buChar char="•"/>
            </a:pPr>
            <a:r>
              <a:rPr lang="en-CA" sz="3600" dirty="0"/>
              <a:t>Execution site-specific</a:t>
            </a:r>
          </a:p>
          <a:p>
            <a:pPr marL="914400" lvl="1" indent="-457200">
              <a:spcAft>
                <a:spcPts val="600"/>
              </a:spcAft>
              <a:buFont typeface="Arial" panose="020B0604020202020204" pitchFamily="34" charset="0"/>
              <a:buChar char="•"/>
            </a:pPr>
            <a:endParaRPr lang="en-CA" sz="3600" dirty="0"/>
          </a:p>
        </p:txBody>
      </p:sp>
    </p:spTree>
    <p:extLst>
      <p:ext uri="{BB962C8B-B14F-4D97-AF65-F5344CB8AC3E}">
        <p14:creationId xmlns:p14="http://schemas.microsoft.com/office/powerpoint/2010/main" val="705560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8640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58BF261-F4AA-48B7-83DF-60169FEE14B2}"/>
              </a:ext>
            </a:extLst>
          </p:cNvPr>
          <p:cNvSpPr/>
          <p:nvPr/>
        </p:nvSpPr>
        <p:spPr>
          <a:xfrm>
            <a:off x="0" y="-3894"/>
            <a:ext cx="12192000" cy="109586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Rectangle 4">
            <a:extLst>
              <a:ext uri="{FF2B5EF4-FFF2-40B4-BE49-F238E27FC236}">
                <a16:creationId xmlns:a16="http://schemas.microsoft.com/office/drawing/2014/main" id="{B8B45A49-1236-457F-AA8A-A493C18349DE}"/>
              </a:ext>
            </a:extLst>
          </p:cNvPr>
          <p:cNvSpPr/>
          <p:nvPr/>
        </p:nvSpPr>
        <p:spPr>
          <a:xfrm>
            <a:off x="10656051" y="156524"/>
            <a:ext cx="1227221" cy="7780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Slide Number Placeholder 1">
            <a:extLst>
              <a:ext uri="{FF2B5EF4-FFF2-40B4-BE49-F238E27FC236}">
                <a16:creationId xmlns:a16="http://schemas.microsoft.com/office/drawing/2014/main" id="{B38A007D-2E8B-4610-8A0E-FF6799C307F3}"/>
              </a:ext>
            </a:extLst>
          </p:cNvPr>
          <p:cNvSpPr>
            <a:spLocks noGrp="1"/>
          </p:cNvSpPr>
          <p:nvPr>
            <p:ph type="sldNum" sz="quarter" idx="12"/>
          </p:nvPr>
        </p:nvSpPr>
        <p:spPr>
          <a:xfrm>
            <a:off x="10347324" y="6537324"/>
            <a:ext cx="320676" cy="320676"/>
          </a:xfrm>
        </p:spPr>
        <p:txBody>
          <a:bodyPr/>
          <a:lstStyle/>
          <a:p>
            <a:pPr algn="ctr"/>
            <a:fld id="{629E1656-8B8B-416B-91B7-6E2EE9E4EC1A}" type="slidenum">
              <a:rPr lang="en-ZA" sz="800" b="1">
                <a:solidFill>
                  <a:schemeClr val="bg1"/>
                </a:solidFill>
                <a:latin typeface="Roboto" panose="02000000000000000000" pitchFamily="2" charset="0"/>
                <a:ea typeface="Roboto" panose="02000000000000000000" pitchFamily="2" charset="0"/>
              </a:rPr>
              <a:pPr algn="ctr"/>
              <a:t>13</a:t>
            </a:fld>
            <a:endParaRPr lang="en-ZA" sz="800" b="1" dirty="0">
              <a:solidFill>
                <a:schemeClr val="bg1"/>
              </a:solidFill>
              <a:latin typeface="Roboto" panose="02000000000000000000" pitchFamily="2" charset="0"/>
              <a:ea typeface="Roboto" panose="02000000000000000000" pitchFamily="2" charset="0"/>
            </a:endParaRPr>
          </a:p>
        </p:txBody>
      </p:sp>
      <p:sp>
        <p:nvSpPr>
          <p:cNvPr id="17" name="TextBox 16">
            <a:extLst>
              <a:ext uri="{FF2B5EF4-FFF2-40B4-BE49-F238E27FC236}">
                <a16:creationId xmlns:a16="http://schemas.microsoft.com/office/drawing/2014/main" id="{D5D0560E-08BB-4FF3-9455-611600872746}"/>
              </a:ext>
            </a:extLst>
          </p:cNvPr>
          <p:cNvSpPr txBox="1"/>
          <p:nvPr/>
        </p:nvSpPr>
        <p:spPr>
          <a:xfrm>
            <a:off x="3213085" y="3508415"/>
            <a:ext cx="4380470" cy="1015663"/>
          </a:xfrm>
          <a:prstGeom prst="rect">
            <a:avLst/>
          </a:prstGeom>
          <a:noFill/>
        </p:spPr>
        <p:txBody>
          <a:bodyPr wrap="square" rtlCol="0">
            <a:spAutoFit/>
          </a:bodyPr>
          <a:lstStyle/>
          <a:p>
            <a:r>
              <a:rPr lang="en-GB" sz="3600" baseline="30000" dirty="0">
                <a:solidFill>
                  <a:schemeClr val="bg1"/>
                </a:solidFill>
                <a:latin typeface="Avenir LT Std 65 Medium" panose="020B0603020203020204" pitchFamily="34" charset="0"/>
              </a:rPr>
              <a:t>Scientific programme leader: </a:t>
            </a:r>
            <a:br>
              <a:rPr lang="en-GB" sz="3600" baseline="30000" dirty="0">
                <a:solidFill>
                  <a:schemeClr val="bg1"/>
                </a:solidFill>
                <a:latin typeface="Avenir LT Std 65 Medium" panose="020B0603020203020204" pitchFamily="34" charset="0"/>
              </a:rPr>
            </a:br>
            <a:r>
              <a:rPr lang="en-GB" sz="3600" baseline="30000" dirty="0">
                <a:solidFill>
                  <a:schemeClr val="bg1"/>
                </a:solidFill>
                <a:latin typeface="Avenir LT Std 65 Medium" panose="020B0603020203020204" pitchFamily="34" charset="0"/>
              </a:rPr>
              <a:t>Professor Shane Norris</a:t>
            </a:r>
            <a:endParaRPr lang="en-ZA" sz="3600" dirty="0">
              <a:solidFill>
                <a:schemeClr val="bg1"/>
              </a:solidFill>
              <a:latin typeface="Avenir LT Std 65 Medium" panose="020B0603020203020204" pitchFamily="34" charset="0"/>
            </a:endParaRPr>
          </a:p>
        </p:txBody>
      </p:sp>
      <p:pic>
        <p:nvPicPr>
          <p:cNvPr id="11" name="Picture 10">
            <a:extLst>
              <a:ext uri="{FF2B5EF4-FFF2-40B4-BE49-F238E27FC236}">
                <a16:creationId xmlns:a16="http://schemas.microsoft.com/office/drawing/2014/main" id="{B1627607-8C5E-49B4-A811-94D83EC6E06B}"/>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736964" y="239688"/>
            <a:ext cx="1065393" cy="611713"/>
          </a:xfrm>
          <a:prstGeom prst="rect">
            <a:avLst/>
          </a:prstGeom>
        </p:spPr>
      </p:pic>
      <p:sp>
        <p:nvSpPr>
          <p:cNvPr id="10" name="TextBox 9">
            <a:extLst>
              <a:ext uri="{FF2B5EF4-FFF2-40B4-BE49-F238E27FC236}">
                <a16:creationId xmlns:a16="http://schemas.microsoft.com/office/drawing/2014/main" id="{3AEB7277-15A6-BA48-8BAE-9A555A00AB4E}"/>
              </a:ext>
            </a:extLst>
          </p:cNvPr>
          <p:cNvSpPr txBox="1"/>
          <p:nvPr/>
        </p:nvSpPr>
        <p:spPr>
          <a:xfrm>
            <a:off x="111437" y="121267"/>
            <a:ext cx="10102071" cy="769441"/>
          </a:xfrm>
          <a:prstGeom prst="rect">
            <a:avLst/>
          </a:prstGeom>
          <a:noFill/>
        </p:spPr>
        <p:txBody>
          <a:bodyPr wrap="square" rtlCol="0">
            <a:spAutoFit/>
          </a:bodyPr>
          <a:lstStyle/>
          <a:p>
            <a:r>
              <a:rPr lang="en-ZA" sz="4400" b="1" dirty="0">
                <a:solidFill>
                  <a:schemeClr val="bg1"/>
                </a:solidFill>
              </a:rPr>
              <a:t>HeLTI @ DOHaD2022 Vancouver</a:t>
            </a:r>
          </a:p>
        </p:txBody>
      </p:sp>
      <p:sp>
        <p:nvSpPr>
          <p:cNvPr id="4" name="TextBox 3">
            <a:extLst>
              <a:ext uri="{FF2B5EF4-FFF2-40B4-BE49-F238E27FC236}">
                <a16:creationId xmlns:a16="http://schemas.microsoft.com/office/drawing/2014/main" id="{F1088B98-303F-EB53-D94A-018D217B3A50}"/>
              </a:ext>
            </a:extLst>
          </p:cNvPr>
          <p:cNvSpPr txBox="1"/>
          <p:nvPr/>
        </p:nvSpPr>
        <p:spPr>
          <a:xfrm>
            <a:off x="-89209" y="1071834"/>
            <a:ext cx="12087922" cy="6324808"/>
          </a:xfrm>
          <a:prstGeom prst="rect">
            <a:avLst/>
          </a:prstGeom>
          <a:noFill/>
        </p:spPr>
        <p:txBody>
          <a:bodyPr wrap="square" rtlCol="0">
            <a:spAutoFit/>
          </a:bodyPr>
          <a:lstStyle/>
          <a:p>
            <a:pPr marL="914400" lvl="1" indent="-457200">
              <a:spcAft>
                <a:spcPts val="600"/>
              </a:spcAft>
              <a:buFont typeface="Arial" panose="020B0604020202020204" pitchFamily="34" charset="0"/>
              <a:buChar char="•"/>
            </a:pPr>
            <a:r>
              <a:rPr lang="en-US" sz="3600" dirty="0"/>
              <a:t>Research Committee Meeting</a:t>
            </a:r>
          </a:p>
          <a:p>
            <a:pPr marL="1200150" lvl="2" indent="-285750">
              <a:spcAft>
                <a:spcPts val="600"/>
              </a:spcAft>
              <a:buFont typeface="Arial" panose="020B0604020202020204" pitchFamily="34" charset="0"/>
              <a:buChar char="•"/>
            </a:pPr>
            <a:r>
              <a:rPr lang="en-US" sz="3600" dirty="0"/>
              <a:t>Knowledge Mobilization: Melanie Barwick</a:t>
            </a:r>
          </a:p>
          <a:p>
            <a:pPr marL="1200150" lvl="2" indent="-285750">
              <a:spcAft>
                <a:spcPts val="600"/>
              </a:spcAft>
              <a:buFont typeface="Arial" panose="020B0604020202020204" pitchFamily="34" charset="0"/>
              <a:buChar char="•"/>
            </a:pPr>
            <a:r>
              <a:rPr lang="en-US" sz="3600" dirty="0"/>
              <a:t>Integrating knowledge Translation: Linda Li</a:t>
            </a:r>
          </a:p>
          <a:p>
            <a:pPr marL="742950" lvl="1" indent="-285750">
              <a:spcAft>
                <a:spcPts val="600"/>
              </a:spcAft>
              <a:buFont typeface="Arial" panose="020B0604020202020204" pitchFamily="34" charset="0"/>
              <a:buChar char="•"/>
            </a:pPr>
            <a:r>
              <a:rPr lang="en-US" sz="3600" dirty="0"/>
              <a:t>HeLTI Workshop</a:t>
            </a:r>
          </a:p>
          <a:p>
            <a:pPr marL="742950" lvl="1" indent="-285750">
              <a:spcAft>
                <a:spcPts val="600"/>
              </a:spcAft>
              <a:buFont typeface="Arial" panose="020B0604020202020204" pitchFamily="34" charset="0"/>
              <a:buChar char="•"/>
            </a:pPr>
            <a:r>
              <a:rPr lang="en-US" sz="3600" dirty="0"/>
              <a:t>HeLTI Symposium</a:t>
            </a:r>
          </a:p>
          <a:p>
            <a:pPr marL="1200150" lvl="2" indent="-285750">
              <a:spcAft>
                <a:spcPts val="600"/>
              </a:spcAft>
              <a:buFont typeface="Arial" panose="020B0604020202020204" pitchFamily="34" charset="0"/>
              <a:buChar char="•"/>
            </a:pPr>
            <a:r>
              <a:rPr lang="en-US" sz="3600" dirty="0"/>
              <a:t>HeLTI Consortium</a:t>
            </a:r>
          </a:p>
          <a:p>
            <a:pPr marL="1200150" lvl="2" indent="-285750">
              <a:spcAft>
                <a:spcPts val="600"/>
              </a:spcAft>
              <a:buFont typeface="Arial" panose="020B0604020202020204" pitchFamily="34" charset="0"/>
              <a:buChar char="•"/>
            </a:pPr>
            <a:r>
              <a:rPr lang="en-US" sz="3600" dirty="0"/>
              <a:t>Indigenous HeLTI</a:t>
            </a:r>
          </a:p>
          <a:p>
            <a:pPr marL="742950" lvl="1" indent="-285750">
              <a:spcAft>
                <a:spcPts val="600"/>
              </a:spcAft>
              <a:buFont typeface="Arial" panose="020B0604020202020204" pitchFamily="34" charset="0"/>
              <a:buChar char="•"/>
            </a:pPr>
            <a:r>
              <a:rPr lang="en-US" sz="3600" dirty="0"/>
              <a:t>Multiple HeLTI Oral and Poster presentation: HeLTI visibility</a:t>
            </a:r>
          </a:p>
          <a:p>
            <a:pPr marL="742950" lvl="1" indent="-285750">
              <a:spcAft>
                <a:spcPts val="600"/>
              </a:spcAft>
              <a:buFont typeface="Arial" panose="020B0604020202020204" pitchFamily="34" charset="0"/>
              <a:buChar char="•"/>
            </a:pPr>
            <a:r>
              <a:rPr lang="en-US" sz="3600" dirty="0" err="1"/>
              <a:t>DOHaD</a:t>
            </a:r>
            <a:r>
              <a:rPr lang="en-US" sz="3600" dirty="0"/>
              <a:t> Canada trainee involvement</a:t>
            </a:r>
          </a:p>
          <a:p>
            <a:pPr lvl="1">
              <a:spcAft>
                <a:spcPts val="600"/>
              </a:spcAft>
            </a:pPr>
            <a:endParaRPr lang="en-CA" sz="3600" dirty="0"/>
          </a:p>
        </p:txBody>
      </p:sp>
    </p:spTree>
    <p:extLst>
      <p:ext uri="{BB962C8B-B14F-4D97-AF65-F5344CB8AC3E}">
        <p14:creationId xmlns:p14="http://schemas.microsoft.com/office/powerpoint/2010/main" val="4070965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58BF261-F4AA-48B7-83DF-60169FEE14B2}"/>
              </a:ext>
            </a:extLst>
          </p:cNvPr>
          <p:cNvSpPr/>
          <p:nvPr/>
        </p:nvSpPr>
        <p:spPr>
          <a:xfrm>
            <a:off x="0" y="-3894"/>
            <a:ext cx="12192000" cy="130989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Rectangle 4">
            <a:extLst>
              <a:ext uri="{FF2B5EF4-FFF2-40B4-BE49-F238E27FC236}">
                <a16:creationId xmlns:a16="http://schemas.microsoft.com/office/drawing/2014/main" id="{B8B45A49-1236-457F-AA8A-A493C18349DE}"/>
              </a:ext>
            </a:extLst>
          </p:cNvPr>
          <p:cNvSpPr/>
          <p:nvPr/>
        </p:nvSpPr>
        <p:spPr>
          <a:xfrm>
            <a:off x="10656051" y="156524"/>
            <a:ext cx="1227221" cy="7780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Slide Number Placeholder 1">
            <a:extLst>
              <a:ext uri="{FF2B5EF4-FFF2-40B4-BE49-F238E27FC236}">
                <a16:creationId xmlns:a16="http://schemas.microsoft.com/office/drawing/2014/main" id="{B38A007D-2E8B-4610-8A0E-FF6799C307F3}"/>
              </a:ext>
            </a:extLst>
          </p:cNvPr>
          <p:cNvSpPr>
            <a:spLocks noGrp="1"/>
          </p:cNvSpPr>
          <p:nvPr>
            <p:ph type="sldNum" sz="quarter" idx="12"/>
          </p:nvPr>
        </p:nvSpPr>
        <p:spPr>
          <a:xfrm>
            <a:off x="10347324" y="6537324"/>
            <a:ext cx="320676" cy="320676"/>
          </a:xfrm>
        </p:spPr>
        <p:txBody>
          <a:bodyPr/>
          <a:lstStyle/>
          <a:p>
            <a:pPr algn="ctr"/>
            <a:fld id="{629E1656-8B8B-416B-91B7-6E2EE9E4EC1A}" type="slidenum">
              <a:rPr lang="en-ZA" sz="800" b="1">
                <a:solidFill>
                  <a:schemeClr val="bg1"/>
                </a:solidFill>
                <a:latin typeface="Roboto" panose="02000000000000000000" pitchFamily="2" charset="0"/>
                <a:ea typeface="Roboto" panose="02000000000000000000" pitchFamily="2" charset="0"/>
              </a:rPr>
              <a:pPr algn="ctr"/>
              <a:t>14</a:t>
            </a:fld>
            <a:endParaRPr lang="en-ZA" sz="800" b="1" dirty="0">
              <a:solidFill>
                <a:schemeClr val="bg1"/>
              </a:solidFill>
              <a:latin typeface="Roboto" panose="02000000000000000000" pitchFamily="2" charset="0"/>
              <a:ea typeface="Roboto" panose="02000000000000000000" pitchFamily="2" charset="0"/>
            </a:endParaRPr>
          </a:p>
        </p:txBody>
      </p:sp>
      <p:sp>
        <p:nvSpPr>
          <p:cNvPr id="17" name="TextBox 16">
            <a:extLst>
              <a:ext uri="{FF2B5EF4-FFF2-40B4-BE49-F238E27FC236}">
                <a16:creationId xmlns:a16="http://schemas.microsoft.com/office/drawing/2014/main" id="{D5D0560E-08BB-4FF3-9455-611600872746}"/>
              </a:ext>
            </a:extLst>
          </p:cNvPr>
          <p:cNvSpPr txBox="1"/>
          <p:nvPr/>
        </p:nvSpPr>
        <p:spPr>
          <a:xfrm>
            <a:off x="3213085" y="3508415"/>
            <a:ext cx="4380470" cy="1015663"/>
          </a:xfrm>
          <a:prstGeom prst="rect">
            <a:avLst/>
          </a:prstGeom>
          <a:noFill/>
        </p:spPr>
        <p:txBody>
          <a:bodyPr wrap="square" rtlCol="0">
            <a:spAutoFit/>
          </a:bodyPr>
          <a:lstStyle/>
          <a:p>
            <a:r>
              <a:rPr lang="en-GB" sz="3600" baseline="30000" dirty="0">
                <a:solidFill>
                  <a:schemeClr val="bg1"/>
                </a:solidFill>
                <a:latin typeface="Avenir LT Std 65 Medium" panose="020B0603020203020204" pitchFamily="34" charset="0"/>
              </a:rPr>
              <a:t>Scientific programme leader: </a:t>
            </a:r>
            <a:br>
              <a:rPr lang="en-GB" sz="3600" baseline="30000" dirty="0">
                <a:solidFill>
                  <a:schemeClr val="bg1"/>
                </a:solidFill>
                <a:latin typeface="Avenir LT Std 65 Medium" panose="020B0603020203020204" pitchFamily="34" charset="0"/>
              </a:rPr>
            </a:br>
            <a:r>
              <a:rPr lang="en-GB" sz="3600" baseline="30000" dirty="0">
                <a:solidFill>
                  <a:schemeClr val="bg1"/>
                </a:solidFill>
                <a:latin typeface="Avenir LT Std 65 Medium" panose="020B0603020203020204" pitchFamily="34" charset="0"/>
              </a:rPr>
              <a:t>Professor Shane Norris</a:t>
            </a:r>
            <a:endParaRPr lang="en-ZA" sz="3600" dirty="0">
              <a:solidFill>
                <a:schemeClr val="bg1"/>
              </a:solidFill>
              <a:latin typeface="Avenir LT Std 65 Medium" panose="020B0603020203020204" pitchFamily="34" charset="0"/>
            </a:endParaRPr>
          </a:p>
        </p:txBody>
      </p:sp>
      <p:pic>
        <p:nvPicPr>
          <p:cNvPr id="11" name="Picture 10">
            <a:extLst>
              <a:ext uri="{FF2B5EF4-FFF2-40B4-BE49-F238E27FC236}">
                <a16:creationId xmlns:a16="http://schemas.microsoft.com/office/drawing/2014/main" id="{B1627607-8C5E-49B4-A811-94D83EC6E06B}"/>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736964" y="239688"/>
            <a:ext cx="1065393" cy="611713"/>
          </a:xfrm>
          <a:prstGeom prst="rect">
            <a:avLst/>
          </a:prstGeom>
        </p:spPr>
      </p:pic>
      <p:sp>
        <p:nvSpPr>
          <p:cNvPr id="10" name="TextBox 9">
            <a:extLst>
              <a:ext uri="{FF2B5EF4-FFF2-40B4-BE49-F238E27FC236}">
                <a16:creationId xmlns:a16="http://schemas.microsoft.com/office/drawing/2014/main" id="{3AEB7277-15A6-BA48-8BAE-9A555A00AB4E}"/>
              </a:ext>
            </a:extLst>
          </p:cNvPr>
          <p:cNvSpPr txBox="1"/>
          <p:nvPr/>
        </p:nvSpPr>
        <p:spPr>
          <a:xfrm>
            <a:off x="245252" y="351222"/>
            <a:ext cx="10102071" cy="769441"/>
          </a:xfrm>
          <a:prstGeom prst="rect">
            <a:avLst/>
          </a:prstGeom>
          <a:noFill/>
        </p:spPr>
        <p:txBody>
          <a:bodyPr wrap="square" rtlCol="0">
            <a:spAutoFit/>
          </a:bodyPr>
          <a:lstStyle/>
          <a:p>
            <a:r>
              <a:rPr lang="en-ZA" sz="4400" b="1" dirty="0">
                <a:solidFill>
                  <a:schemeClr val="bg1"/>
                </a:solidFill>
              </a:rPr>
              <a:t>HeLTI Workshop</a:t>
            </a:r>
          </a:p>
        </p:txBody>
      </p:sp>
      <p:sp>
        <p:nvSpPr>
          <p:cNvPr id="4" name="TextBox 3">
            <a:extLst>
              <a:ext uri="{FF2B5EF4-FFF2-40B4-BE49-F238E27FC236}">
                <a16:creationId xmlns:a16="http://schemas.microsoft.com/office/drawing/2014/main" id="{F1088B98-303F-EB53-D94A-018D217B3A50}"/>
              </a:ext>
            </a:extLst>
          </p:cNvPr>
          <p:cNvSpPr txBox="1"/>
          <p:nvPr/>
        </p:nvSpPr>
        <p:spPr>
          <a:xfrm>
            <a:off x="807499" y="934565"/>
            <a:ext cx="10462161" cy="6740307"/>
          </a:xfrm>
          <a:prstGeom prst="rect">
            <a:avLst/>
          </a:prstGeom>
          <a:noFill/>
        </p:spPr>
        <p:txBody>
          <a:bodyPr wrap="square" rtlCol="0">
            <a:spAutoFit/>
          </a:bodyPr>
          <a:lstStyle/>
          <a:p>
            <a:pPr marL="742950" lvl="1" indent="-285750">
              <a:buFont typeface="Arial" panose="020B0604020202020204" pitchFamily="34" charset="0"/>
              <a:buChar char="•"/>
            </a:pPr>
            <a:endParaRPr lang="en-US" sz="3600" dirty="0"/>
          </a:p>
          <a:p>
            <a:pPr marL="742950" lvl="1" indent="-285750">
              <a:buFont typeface="Arial" panose="020B0604020202020204" pitchFamily="34" charset="0"/>
              <a:buChar char="•"/>
            </a:pPr>
            <a:r>
              <a:rPr lang="en-US" sz="3600" dirty="0"/>
              <a:t>Engagement and Update of HeLTI Investigators</a:t>
            </a:r>
          </a:p>
          <a:p>
            <a:pPr marL="742950" lvl="1" indent="-285750">
              <a:buFont typeface="Arial" panose="020B0604020202020204" pitchFamily="34" charset="0"/>
              <a:buChar char="•"/>
            </a:pPr>
            <a:r>
              <a:rPr lang="en-US" sz="3600" dirty="0"/>
              <a:t>65 Participants </a:t>
            </a:r>
          </a:p>
          <a:p>
            <a:pPr marL="742950" lvl="1" indent="-285750">
              <a:buFont typeface="Arial" panose="020B0604020202020204" pitchFamily="34" charset="0"/>
              <a:buChar char="•"/>
            </a:pPr>
            <a:r>
              <a:rPr lang="en-US" sz="3600" dirty="0"/>
              <a:t>Break-out groups: New Research</a:t>
            </a:r>
          </a:p>
          <a:p>
            <a:pPr marL="1200150" lvl="2" indent="-285750">
              <a:buFont typeface="Arial" panose="020B0604020202020204" pitchFamily="34" charset="0"/>
              <a:buChar char="•"/>
            </a:pPr>
            <a:r>
              <a:rPr lang="en-US" sz="3600" dirty="0"/>
              <a:t>Preconception health</a:t>
            </a:r>
          </a:p>
          <a:p>
            <a:pPr marL="1200150" lvl="2" indent="-285750">
              <a:buFont typeface="Arial" panose="020B0604020202020204" pitchFamily="34" charset="0"/>
              <a:buChar char="•"/>
            </a:pPr>
            <a:r>
              <a:rPr lang="en-US" sz="3600" dirty="0"/>
              <a:t>Pregnancy complications</a:t>
            </a:r>
          </a:p>
          <a:p>
            <a:pPr marL="1200150" lvl="2" indent="-285750">
              <a:buFont typeface="Arial" panose="020B0604020202020204" pitchFamily="34" charset="0"/>
              <a:buChar char="•"/>
            </a:pPr>
            <a:r>
              <a:rPr lang="en-US" sz="3600" dirty="0"/>
              <a:t>Mental health</a:t>
            </a:r>
          </a:p>
          <a:p>
            <a:pPr marL="1200150" lvl="2" indent="-285750">
              <a:buFont typeface="Arial" panose="020B0604020202020204" pitchFamily="34" charset="0"/>
              <a:buChar char="•"/>
            </a:pPr>
            <a:r>
              <a:rPr lang="en-US" sz="3600" dirty="0"/>
              <a:t>Cardiometabolic health</a:t>
            </a:r>
          </a:p>
          <a:p>
            <a:pPr marL="742950" lvl="1" indent="-285750">
              <a:buFont typeface="Arial" panose="020B0604020202020204" pitchFamily="34" charset="0"/>
              <a:buChar char="•"/>
            </a:pPr>
            <a:r>
              <a:rPr lang="en-US" sz="3600" dirty="0"/>
              <a:t>Involvement of ECRs</a:t>
            </a:r>
          </a:p>
          <a:p>
            <a:pPr marL="742950" lvl="1" indent="-285750">
              <a:buFont typeface="Arial" panose="020B0604020202020204" pitchFamily="34" charset="0"/>
              <a:buChar char="•"/>
            </a:pPr>
            <a:r>
              <a:rPr lang="en-US" sz="3600" dirty="0"/>
              <a:t>Well-attended evening reception </a:t>
            </a:r>
          </a:p>
          <a:p>
            <a:pPr marL="742950" lvl="1" indent="-285750">
              <a:buFont typeface="Arial" panose="020B0604020202020204" pitchFamily="34" charset="0"/>
              <a:buChar char="•"/>
            </a:pPr>
            <a:endParaRPr lang="en-US" sz="3600" dirty="0"/>
          </a:p>
          <a:p>
            <a:pPr lvl="1"/>
            <a:endParaRPr lang="en-CA" sz="3600" dirty="0"/>
          </a:p>
        </p:txBody>
      </p:sp>
    </p:spTree>
    <p:extLst>
      <p:ext uri="{BB962C8B-B14F-4D97-AF65-F5344CB8AC3E}">
        <p14:creationId xmlns:p14="http://schemas.microsoft.com/office/powerpoint/2010/main" val="844855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58BF261-F4AA-48B7-83DF-60169FEE14B2}"/>
              </a:ext>
            </a:extLst>
          </p:cNvPr>
          <p:cNvSpPr/>
          <p:nvPr/>
        </p:nvSpPr>
        <p:spPr>
          <a:xfrm>
            <a:off x="0" y="-23149"/>
            <a:ext cx="12191999" cy="114003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Rectangle 4">
            <a:extLst>
              <a:ext uri="{FF2B5EF4-FFF2-40B4-BE49-F238E27FC236}">
                <a16:creationId xmlns:a16="http://schemas.microsoft.com/office/drawing/2014/main" id="{B8B45A49-1236-457F-AA8A-A493C18349DE}"/>
              </a:ext>
            </a:extLst>
          </p:cNvPr>
          <p:cNvSpPr/>
          <p:nvPr/>
        </p:nvSpPr>
        <p:spPr>
          <a:xfrm>
            <a:off x="10756067" y="146846"/>
            <a:ext cx="1227221" cy="7780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Slide Number Placeholder 1">
            <a:extLst>
              <a:ext uri="{FF2B5EF4-FFF2-40B4-BE49-F238E27FC236}">
                <a16:creationId xmlns:a16="http://schemas.microsoft.com/office/drawing/2014/main" id="{B38A007D-2E8B-4610-8A0E-FF6799C307F3}"/>
              </a:ext>
            </a:extLst>
          </p:cNvPr>
          <p:cNvSpPr>
            <a:spLocks noGrp="1"/>
          </p:cNvSpPr>
          <p:nvPr>
            <p:ph type="sldNum" sz="quarter" idx="12"/>
          </p:nvPr>
        </p:nvSpPr>
        <p:spPr>
          <a:xfrm>
            <a:off x="10347324" y="6537324"/>
            <a:ext cx="320676" cy="320676"/>
          </a:xfrm>
        </p:spPr>
        <p:txBody>
          <a:bodyPr/>
          <a:lstStyle/>
          <a:p>
            <a:pPr algn="ctr"/>
            <a:fld id="{629E1656-8B8B-416B-91B7-6E2EE9E4EC1A}" type="slidenum">
              <a:rPr lang="en-ZA" sz="800" b="1">
                <a:solidFill>
                  <a:schemeClr val="bg1"/>
                </a:solidFill>
                <a:latin typeface="Roboto" panose="02000000000000000000" pitchFamily="2" charset="0"/>
                <a:ea typeface="Roboto" panose="02000000000000000000" pitchFamily="2" charset="0"/>
              </a:rPr>
              <a:pPr algn="ctr"/>
              <a:t>15</a:t>
            </a:fld>
            <a:endParaRPr lang="en-ZA" sz="800" b="1" dirty="0">
              <a:solidFill>
                <a:schemeClr val="bg1"/>
              </a:solidFill>
              <a:latin typeface="Roboto" panose="02000000000000000000" pitchFamily="2" charset="0"/>
              <a:ea typeface="Roboto" panose="02000000000000000000" pitchFamily="2" charset="0"/>
            </a:endParaRPr>
          </a:p>
        </p:txBody>
      </p:sp>
      <p:sp>
        <p:nvSpPr>
          <p:cNvPr id="17" name="TextBox 16">
            <a:extLst>
              <a:ext uri="{FF2B5EF4-FFF2-40B4-BE49-F238E27FC236}">
                <a16:creationId xmlns:a16="http://schemas.microsoft.com/office/drawing/2014/main" id="{D5D0560E-08BB-4FF3-9455-611600872746}"/>
              </a:ext>
            </a:extLst>
          </p:cNvPr>
          <p:cNvSpPr txBox="1"/>
          <p:nvPr/>
        </p:nvSpPr>
        <p:spPr>
          <a:xfrm>
            <a:off x="3213085" y="3508415"/>
            <a:ext cx="4380470" cy="1015663"/>
          </a:xfrm>
          <a:prstGeom prst="rect">
            <a:avLst/>
          </a:prstGeom>
          <a:noFill/>
        </p:spPr>
        <p:txBody>
          <a:bodyPr wrap="square" rtlCol="0">
            <a:spAutoFit/>
          </a:bodyPr>
          <a:lstStyle/>
          <a:p>
            <a:r>
              <a:rPr lang="en-GB" sz="3600" baseline="30000" dirty="0">
                <a:solidFill>
                  <a:schemeClr val="bg1"/>
                </a:solidFill>
                <a:latin typeface="Avenir LT Std 65 Medium" panose="020B0603020203020204" pitchFamily="34" charset="0"/>
              </a:rPr>
              <a:t>Scientific programme leader: </a:t>
            </a:r>
            <a:br>
              <a:rPr lang="en-GB" sz="3600" baseline="30000" dirty="0">
                <a:solidFill>
                  <a:schemeClr val="bg1"/>
                </a:solidFill>
                <a:latin typeface="Avenir LT Std 65 Medium" panose="020B0603020203020204" pitchFamily="34" charset="0"/>
              </a:rPr>
            </a:br>
            <a:r>
              <a:rPr lang="en-GB" sz="3600" baseline="30000" dirty="0">
                <a:solidFill>
                  <a:schemeClr val="bg1"/>
                </a:solidFill>
                <a:latin typeface="Avenir LT Std 65 Medium" panose="020B0603020203020204" pitchFamily="34" charset="0"/>
              </a:rPr>
              <a:t>Professor Shane Norris</a:t>
            </a:r>
            <a:endParaRPr lang="en-ZA" sz="3600" dirty="0">
              <a:solidFill>
                <a:schemeClr val="bg1"/>
              </a:solidFill>
              <a:latin typeface="Avenir LT Std 65 Medium" panose="020B0603020203020204" pitchFamily="34" charset="0"/>
            </a:endParaRPr>
          </a:p>
        </p:txBody>
      </p:sp>
      <p:pic>
        <p:nvPicPr>
          <p:cNvPr id="11" name="Picture 10">
            <a:extLst>
              <a:ext uri="{FF2B5EF4-FFF2-40B4-BE49-F238E27FC236}">
                <a16:creationId xmlns:a16="http://schemas.microsoft.com/office/drawing/2014/main" id="{B1627607-8C5E-49B4-A811-94D83EC6E06B}"/>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836980" y="264159"/>
            <a:ext cx="1065393" cy="611713"/>
          </a:xfrm>
          <a:prstGeom prst="rect">
            <a:avLst/>
          </a:prstGeom>
        </p:spPr>
      </p:pic>
      <p:sp>
        <p:nvSpPr>
          <p:cNvPr id="10" name="TextBox 9">
            <a:extLst>
              <a:ext uri="{FF2B5EF4-FFF2-40B4-BE49-F238E27FC236}">
                <a16:creationId xmlns:a16="http://schemas.microsoft.com/office/drawing/2014/main" id="{3AEB7277-15A6-BA48-8BAE-9A555A00AB4E}"/>
              </a:ext>
            </a:extLst>
          </p:cNvPr>
          <p:cNvSpPr txBox="1"/>
          <p:nvPr/>
        </p:nvSpPr>
        <p:spPr>
          <a:xfrm>
            <a:off x="208712" y="214152"/>
            <a:ext cx="7180064" cy="1446550"/>
          </a:xfrm>
          <a:prstGeom prst="rect">
            <a:avLst/>
          </a:prstGeom>
          <a:noFill/>
        </p:spPr>
        <p:txBody>
          <a:bodyPr wrap="square" rtlCol="0">
            <a:spAutoFit/>
          </a:bodyPr>
          <a:lstStyle/>
          <a:p>
            <a:r>
              <a:rPr lang="en-ZA" sz="4400" b="1" dirty="0">
                <a:solidFill>
                  <a:schemeClr val="bg1"/>
                </a:solidFill>
                <a:ea typeface="Roboto" panose="02000000000000000000" pitchFamily="2" charset="0"/>
              </a:rPr>
              <a:t>Economic Evaluation</a:t>
            </a:r>
          </a:p>
          <a:p>
            <a:endParaRPr lang="en-ZA" sz="4400" b="1" dirty="0">
              <a:solidFill>
                <a:schemeClr val="bg1"/>
              </a:solidFill>
              <a:latin typeface="Avenir LT Std 65 Medium" panose="020B0603020203020204" pitchFamily="34" charset="0"/>
            </a:endParaRPr>
          </a:p>
        </p:txBody>
      </p:sp>
      <p:sp>
        <p:nvSpPr>
          <p:cNvPr id="6" name="TextBox 5">
            <a:extLst>
              <a:ext uri="{FF2B5EF4-FFF2-40B4-BE49-F238E27FC236}">
                <a16:creationId xmlns:a16="http://schemas.microsoft.com/office/drawing/2014/main" id="{7D80BD0E-006E-4944-9A73-F56B8E0DC155}"/>
              </a:ext>
            </a:extLst>
          </p:cNvPr>
          <p:cNvSpPr txBox="1"/>
          <p:nvPr/>
        </p:nvSpPr>
        <p:spPr>
          <a:xfrm>
            <a:off x="907515" y="1551574"/>
            <a:ext cx="10462161" cy="4401205"/>
          </a:xfrm>
          <a:prstGeom prst="rect">
            <a:avLst/>
          </a:prstGeom>
          <a:noFill/>
        </p:spPr>
        <p:txBody>
          <a:bodyPr wrap="square" rtlCol="0">
            <a:spAutoFit/>
          </a:bodyPr>
          <a:lstStyle/>
          <a:p>
            <a:pPr marL="742950" lvl="1" indent="-285750">
              <a:spcAft>
                <a:spcPts val="1200"/>
              </a:spcAft>
              <a:buFont typeface="Arial" panose="020B0604020202020204" pitchFamily="34" charset="0"/>
              <a:buChar char="•"/>
            </a:pPr>
            <a:r>
              <a:rPr lang="en-US" sz="4000" dirty="0"/>
              <a:t>Site-specific discussions, engagement with health economists ongoing</a:t>
            </a:r>
          </a:p>
          <a:p>
            <a:pPr marL="742950" lvl="1" indent="-285750">
              <a:spcAft>
                <a:spcPts val="1200"/>
              </a:spcAft>
              <a:buFont typeface="Arial" panose="020B0604020202020204" pitchFamily="34" charset="0"/>
              <a:buChar char="•"/>
            </a:pPr>
            <a:r>
              <a:rPr lang="en-US" sz="4000" dirty="0"/>
              <a:t>Consortium wide meeting: June</a:t>
            </a:r>
          </a:p>
          <a:p>
            <a:pPr marL="742950" lvl="1" indent="-285750">
              <a:spcAft>
                <a:spcPts val="1200"/>
              </a:spcAft>
              <a:buFont typeface="Arial" panose="020B0604020202020204" pitchFamily="34" charset="0"/>
              <a:buChar char="•"/>
            </a:pPr>
            <a:r>
              <a:rPr lang="en-US" sz="4000" dirty="0"/>
              <a:t>Decisions around strategy, harmonization </a:t>
            </a:r>
          </a:p>
          <a:p>
            <a:pPr marL="742950" lvl="1" indent="-285750">
              <a:spcAft>
                <a:spcPts val="1200"/>
              </a:spcAft>
              <a:buFont typeface="Arial" panose="020B0604020202020204" pitchFamily="34" charset="0"/>
              <a:buChar char="•"/>
            </a:pPr>
            <a:r>
              <a:rPr lang="en-US" sz="4000" dirty="0"/>
              <a:t>Analysis by phase</a:t>
            </a:r>
          </a:p>
          <a:p>
            <a:pPr>
              <a:spcAft>
                <a:spcPts val="1200"/>
              </a:spcAft>
            </a:pPr>
            <a:endParaRPr lang="en-CA" sz="4000" dirty="0"/>
          </a:p>
        </p:txBody>
      </p:sp>
    </p:spTree>
    <p:extLst>
      <p:ext uri="{BB962C8B-B14F-4D97-AF65-F5344CB8AC3E}">
        <p14:creationId xmlns:p14="http://schemas.microsoft.com/office/powerpoint/2010/main" val="354691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58BF261-F4AA-48B7-83DF-60169FEE14B2}"/>
              </a:ext>
            </a:extLst>
          </p:cNvPr>
          <p:cNvSpPr/>
          <p:nvPr/>
        </p:nvSpPr>
        <p:spPr>
          <a:xfrm>
            <a:off x="0" y="-3894"/>
            <a:ext cx="12192000" cy="130989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Rectangle 4">
            <a:extLst>
              <a:ext uri="{FF2B5EF4-FFF2-40B4-BE49-F238E27FC236}">
                <a16:creationId xmlns:a16="http://schemas.microsoft.com/office/drawing/2014/main" id="{B8B45A49-1236-457F-AA8A-A493C18349DE}"/>
              </a:ext>
            </a:extLst>
          </p:cNvPr>
          <p:cNvSpPr/>
          <p:nvPr/>
        </p:nvSpPr>
        <p:spPr>
          <a:xfrm>
            <a:off x="10656051" y="156524"/>
            <a:ext cx="1227221" cy="7780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Slide Number Placeholder 1">
            <a:extLst>
              <a:ext uri="{FF2B5EF4-FFF2-40B4-BE49-F238E27FC236}">
                <a16:creationId xmlns:a16="http://schemas.microsoft.com/office/drawing/2014/main" id="{B38A007D-2E8B-4610-8A0E-FF6799C307F3}"/>
              </a:ext>
            </a:extLst>
          </p:cNvPr>
          <p:cNvSpPr>
            <a:spLocks noGrp="1"/>
          </p:cNvSpPr>
          <p:nvPr>
            <p:ph type="sldNum" sz="quarter" idx="12"/>
          </p:nvPr>
        </p:nvSpPr>
        <p:spPr>
          <a:xfrm>
            <a:off x="10347324" y="6537324"/>
            <a:ext cx="320676" cy="320676"/>
          </a:xfrm>
        </p:spPr>
        <p:txBody>
          <a:bodyPr/>
          <a:lstStyle/>
          <a:p>
            <a:pPr algn="ctr"/>
            <a:fld id="{629E1656-8B8B-416B-91B7-6E2EE9E4EC1A}" type="slidenum">
              <a:rPr lang="en-ZA" sz="800" b="1">
                <a:solidFill>
                  <a:schemeClr val="bg1"/>
                </a:solidFill>
                <a:latin typeface="Roboto" panose="02000000000000000000" pitchFamily="2" charset="0"/>
                <a:ea typeface="Roboto" panose="02000000000000000000" pitchFamily="2" charset="0"/>
              </a:rPr>
              <a:pPr algn="ctr"/>
              <a:t>16</a:t>
            </a:fld>
            <a:endParaRPr lang="en-ZA" sz="800" b="1" dirty="0">
              <a:solidFill>
                <a:schemeClr val="bg1"/>
              </a:solidFill>
              <a:latin typeface="Roboto" panose="02000000000000000000" pitchFamily="2" charset="0"/>
              <a:ea typeface="Roboto" panose="02000000000000000000" pitchFamily="2" charset="0"/>
            </a:endParaRPr>
          </a:p>
        </p:txBody>
      </p:sp>
      <p:sp>
        <p:nvSpPr>
          <p:cNvPr id="17" name="TextBox 16">
            <a:extLst>
              <a:ext uri="{FF2B5EF4-FFF2-40B4-BE49-F238E27FC236}">
                <a16:creationId xmlns:a16="http://schemas.microsoft.com/office/drawing/2014/main" id="{D5D0560E-08BB-4FF3-9455-611600872746}"/>
              </a:ext>
            </a:extLst>
          </p:cNvPr>
          <p:cNvSpPr txBox="1"/>
          <p:nvPr/>
        </p:nvSpPr>
        <p:spPr>
          <a:xfrm>
            <a:off x="3213085" y="3508415"/>
            <a:ext cx="4380470" cy="1015663"/>
          </a:xfrm>
          <a:prstGeom prst="rect">
            <a:avLst/>
          </a:prstGeom>
          <a:noFill/>
        </p:spPr>
        <p:txBody>
          <a:bodyPr wrap="square" rtlCol="0">
            <a:spAutoFit/>
          </a:bodyPr>
          <a:lstStyle/>
          <a:p>
            <a:r>
              <a:rPr lang="en-GB" sz="3600" baseline="30000" dirty="0">
                <a:solidFill>
                  <a:schemeClr val="bg1"/>
                </a:solidFill>
                <a:latin typeface="Avenir LT Std 65 Medium" panose="020B0603020203020204" pitchFamily="34" charset="0"/>
              </a:rPr>
              <a:t>Scientific programme leader: </a:t>
            </a:r>
            <a:br>
              <a:rPr lang="en-GB" sz="3600" baseline="30000" dirty="0">
                <a:solidFill>
                  <a:schemeClr val="bg1"/>
                </a:solidFill>
                <a:latin typeface="Avenir LT Std 65 Medium" panose="020B0603020203020204" pitchFamily="34" charset="0"/>
              </a:rPr>
            </a:br>
            <a:r>
              <a:rPr lang="en-GB" sz="3600" baseline="30000" dirty="0">
                <a:solidFill>
                  <a:schemeClr val="bg1"/>
                </a:solidFill>
                <a:latin typeface="Avenir LT Std 65 Medium" panose="020B0603020203020204" pitchFamily="34" charset="0"/>
              </a:rPr>
              <a:t>Professor Shane Norris</a:t>
            </a:r>
            <a:endParaRPr lang="en-ZA" sz="3600" dirty="0">
              <a:solidFill>
                <a:schemeClr val="bg1"/>
              </a:solidFill>
              <a:latin typeface="Avenir LT Std 65 Medium" panose="020B0603020203020204" pitchFamily="34" charset="0"/>
            </a:endParaRPr>
          </a:p>
        </p:txBody>
      </p:sp>
      <p:pic>
        <p:nvPicPr>
          <p:cNvPr id="11" name="Picture 10">
            <a:extLst>
              <a:ext uri="{FF2B5EF4-FFF2-40B4-BE49-F238E27FC236}">
                <a16:creationId xmlns:a16="http://schemas.microsoft.com/office/drawing/2014/main" id="{B1627607-8C5E-49B4-A811-94D83EC6E06B}"/>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736964" y="239688"/>
            <a:ext cx="1065393" cy="611713"/>
          </a:xfrm>
          <a:prstGeom prst="rect">
            <a:avLst/>
          </a:prstGeom>
        </p:spPr>
      </p:pic>
      <p:sp>
        <p:nvSpPr>
          <p:cNvPr id="10" name="TextBox 9">
            <a:extLst>
              <a:ext uri="{FF2B5EF4-FFF2-40B4-BE49-F238E27FC236}">
                <a16:creationId xmlns:a16="http://schemas.microsoft.com/office/drawing/2014/main" id="{3AEB7277-15A6-BA48-8BAE-9A555A00AB4E}"/>
              </a:ext>
            </a:extLst>
          </p:cNvPr>
          <p:cNvSpPr txBox="1"/>
          <p:nvPr/>
        </p:nvSpPr>
        <p:spPr>
          <a:xfrm>
            <a:off x="245252" y="247047"/>
            <a:ext cx="10102071" cy="769441"/>
          </a:xfrm>
          <a:prstGeom prst="rect">
            <a:avLst/>
          </a:prstGeom>
          <a:noFill/>
        </p:spPr>
        <p:txBody>
          <a:bodyPr wrap="square" rtlCol="0">
            <a:spAutoFit/>
          </a:bodyPr>
          <a:lstStyle/>
          <a:p>
            <a:r>
              <a:rPr lang="en-ZA" sz="4400" b="1" dirty="0">
                <a:solidFill>
                  <a:schemeClr val="bg1"/>
                </a:solidFill>
              </a:rPr>
              <a:t>Knowledge Exchange / Engagement</a:t>
            </a:r>
          </a:p>
        </p:txBody>
      </p:sp>
      <p:sp>
        <p:nvSpPr>
          <p:cNvPr id="4" name="TextBox 3">
            <a:extLst>
              <a:ext uri="{FF2B5EF4-FFF2-40B4-BE49-F238E27FC236}">
                <a16:creationId xmlns:a16="http://schemas.microsoft.com/office/drawing/2014/main" id="{6377264F-B7EA-EF48-DB04-96FBBDC94BAB}"/>
              </a:ext>
            </a:extLst>
          </p:cNvPr>
          <p:cNvSpPr txBox="1"/>
          <p:nvPr/>
        </p:nvSpPr>
        <p:spPr>
          <a:xfrm>
            <a:off x="0" y="1412316"/>
            <a:ext cx="11652420" cy="7786747"/>
          </a:xfrm>
          <a:prstGeom prst="rect">
            <a:avLst/>
          </a:prstGeom>
          <a:noFill/>
        </p:spPr>
        <p:txBody>
          <a:bodyPr wrap="square" rtlCol="0">
            <a:spAutoFit/>
          </a:bodyPr>
          <a:lstStyle/>
          <a:p>
            <a:pPr marL="742950" lvl="1" indent="-285750">
              <a:lnSpc>
                <a:spcPct val="150000"/>
              </a:lnSpc>
              <a:buFont typeface="Arial" panose="020B0604020202020204" pitchFamily="34" charset="0"/>
              <a:buChar char="•"/>
            </a:pPr>
            <a:r>
              <a:rPr lang="en-US" sz="3200" dirty="0" err="1"/>
              <a:t>DOHaD</a:t>
            </a:r>
            <a:r>
              <a:rPr lang="en-US" sz="3200" dirty="0"/>
              <a:t> 2022</a:t>
            </a:r>
          </a:p>
          <a:p>
            <a:pPr marL="742950" lvl="1" indent="-285750">
              <a:lnSpc>
                <a:spcPct val="150000"/>
              </a:lnSpc>
              <a:buFont typeface="Arial" panose="020B0604020202020204" pitchFamily="34" charset="0"/>
              <a:buChar char="•"/>
            </a:pPr>
            <a:r>
              <a:rPr lang="en-US" sz="3200" dirty="0"/>
              <a:t>Trainee program @DOHaD2022: involvement of HeLTI trainees</a:t>
            </a:r>
          </a:p>
          <a:p>
            <a:pPr marL="742950" lvl="1" indent="-285750">
              <a:lnSpc>
                <a:spcPct val="150000"/>
              </a:lnSpc>
              <a:buFont typeface="Arial" panose="020B0604020202020204" pitchFamily="34" charset="0"/>
              <a:buChar char="•"/>
            </a:pPr>
            <a:r>
              <a:rPr lang="en-US" sz="3200" dirty="0"/>
              <a:t>HeLTI lead investigators invited to present the HeLTI study</a:t>
            </a:r>
          </a:p>
          <a:p>
            <a:pPr marL="1200150" lvl="2" indent="-285750">
              <a:buFont typeface="Arial" panose="020B0604020202020204" pitchFamily="34" charset="0"/>
              <a:buChar char="•"/>
            </a:pPr>
            <a:r>
              <a:rPr lang="en-US" sz="2800" i="1" dirty="0"/>
              <a:t>Translating </a:t>
            </a:r>
            <a:r>
              <a:rPr lang="en-US" sz="2800" i="1" dirty="0" err="1"/>
              <a:t>DOHaD</a:t>
            </a:r>
            <a:r>
              <a:rPr lang="en-US" sz="2800" i="1" dirty="0"/>
              <a:t> Science to Intervention:</a:t>
            </a:r>
            <a:r>
              <a:rPr lang="en-US" sz="2800" dirty="0"/>
              <a:t> University of Cambridge, UK</a:t>
            </a:r>
          </a:p>
          <a:p>
            <a:pPr marL="1200150" lvl="2" indent="-285750">
              <a:buFont typeface="Arial" panose="020B0604020202020204" pitchFamily="34" charset="0"/>
              <a:buChar char="•"/>
            </a:pPr>
            <a:r>
              <a:rPr lang="en-US" sz="2800" i="1" dirty="0"/>
              <a:t>The Science of Nurturing Care;</a:t>
            </a:r>
            <a:r>
              <a:rPr lang="en-US" sz="2800" dirty="0"/>
              <a:t> International convention on Public Health, Havana, Cuba</a:t>
            </a:r>
          </a:p>
          <a:p>
            <a:pPr marL="1200150" lvl="2" indent="-285750">
              <a:buFont typeface="Arial" panose="020B0604020202020204" pitchFamily="34" charset="0"/>
              <a:buChar char="•"/>
            </a:pPr>
            <a:r>
              <a:rPr lang="en-CA" sz="2800" i="1" dirty="0"/>
              <a:t>An intergenerational life-course approach to address early childhood obesity and adiposity: the Healthy Life Trajectories Initiative (HeLTI); </a:t>
            </a:r>
            <a:r>
              <a:rPr lang="en-CA" sz="2800" dirty="0"/>
              <a:t>Lancet Global Health Conference</a:t>
            </a:r>
          </a:p>
          <a:p>
            <a:pPr marL="1200150" lvl="2" indent="-285750">
              <a:buFont typeface="Arial" panose="020B0604020202020204" pitchFamily="34" charset="0"/>
              <a:buChar char="•"/>
            </a:pPr>
            <a:endParaRPr lang="en-US" sz="3200" dirty="0"/>
          </a:p>
          <a:p>
            <a:pPr marL="1200150" lvl="2" indent="-285750">
              <a:buFont typeface="Arial" panose="020B0604020202020204" pitchFamily="34" charset="0"/>
              <a:buChar char="•"/>
            </a:pPr>
            <a:endParaRPr lang="en-US" sz="3200" dirty="0"/>
          </a:p>
          <a:p>
            <a:pPr marL="742950" lvl="1" indent="-285750">
              <a:buFont typeface="Arial" panose="020B0604020202020204" pitchFamily="34" charset="0"/>
              <a:buChar char="•"/>
            </a:pPr>
            <a:endParaRPr lang="en-US" sz="3200" dirty="0"/>
          </a:p>
          <a:p>
            <a:pPr lvl="1"/>
            <a:endParaRPr lang="en-US" sz="3200" dirty="0"/>
          </a:p>
          <a:p>
            <a:endParaRPr lang="en-CA" sz="3200" dirty="0"/>
          </a:p>
        </p:txBody>
      </p:sp>
    </p:spTree>
    <p:extLst>
      <p:ext uri="{BB962C8B-B14F-4D97-AF65-F5344CB8AC3E}">
        <p14:creationId xmlns:p14="http://schemas.microsoft.com/office/powerpoint/2010/main" val="66454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58BF261-F4AA-48B7-83DF-60169FEE14B2}"/>
              </a:ext>
            </a:extLst>
          </p:cNvPr>
          <p:cNvSpPr/>
          <p:nvPr/>
        </p:nvSpPr>
        <p:spPr>
          <a:xfrm>
            <a:off x="0" y="-3894"/>
            <a:ext cx="12192000" cy="130989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Rectangle 4">
            <a:extLst>
              <a:ext uri="{FF2B5EF4-FFF2-40B4-BE49-F238E27FC236}">
                <a16:creationId xmlns:a16="http://schemas.microsoft.com/office/drawing/2014/main" id="{B8B45A49-1236-457F-AA8A-A493C18349DE}"/>
              </a:ext>
            </a:extLst>
          </p:cNvPr>
          <p:cNvSpPr/>
          <p:nvPr/>
        </p:nvSpPr>
        <p:spPr>
          <a:xfrm>
            <a:off x="10656051" y="156524"/>
            <a:ext cx="1227221" cy="7780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Slide Number Placeholder 1">
            <a:extLst>
              <a:ext uri="{FF2B5EF4-FFF2-40B4-BE49-F238E27FC236}">
                <a16:creationId xmlns:a16="http://schemas.microsoft.com/office/drawing/2014/main" id="{B38A007D-2E8B-4610-8A0E-FF6799C307F3}"/>
              </a:ext>
            </a:extLst>
          </p:cNvPr>
          <p:cNvSpPr>
            <a:spLocks noGrp="1"/>
          </p:cNvSpPr>
          <p:nvPr>
            <p:ph type="sldNum" sz="quarter" idx="12"/>
          </p:nvPr>
        </p:nvSpPr>
        <p:spPr>
          <a:xfrm>
            <a:off x="10347324" y="6537324"/>
            <a:ext cx="320676" cy="320676"/>
          </a:xfrm>
        </p:spPr>
        <p:txBody>
          <a:bodyPr/>
          <a:lstStyle/>
          <a:p>
            <a:pPr algn="ctr"/>
            <a:fld id="{629E1656-8B8B-416B-91B7-6E2EE9E4EC1A}" type="slidenum">
              <a:rPr lang="en-ZA" sz="800" b="1">
                <a:solidFill>
                  <a:schemeClr val="bg1"/>
                </a:solidFill>
                <a:latin typeface="Roboto" panose="02000000000000000000" pitchFamily="2" charset="0"/>
                <a:ea typeface="Roboto" panose="02000000000000000000" pitchFamily="2" charset="0"/>
              </a:rPr>
              <a:pPr algn="ctr"/>
              <a:t>17</a:t>
            </a:fld>
            <a:endParaRPr lang="en-ZA" sz="800" b="1" dirty="0">
              <a:solidFill>
                <a:schemeClr val="bg1"/>
              </a:solidFill>
              <a:latin typeface="Roboto" panose="02000000000000000000" pitchFamily="2" charset="0"/>
              <a:ea typeface="Roboto" panose="02000000000000000000" pitchFamily="2" charset="0"/>
            </a:endParaRPr>
          </a:p>
        </p:txBody>
      </p:sp>
      <p:sp>
        <p:nvSpPr>
          <p:cNvPr id="17" name="TextBox 16">
            <a:extLst>
              <a:ext uri="{FF2B5EF4-FFF2-40B4-BE49-F238E27FC236}">
                <a16:creationId xmlns:a16="http://schemas.microsoft.com/office/drawing/2014/main" id="{D5D0560E-08BB-4FF3-9455-611600872746}"/>
              </a:ext>
            </a:extLst>
          </p:cNvPr>
          <p:cNvSpPr txBox="1"/>
          <p:nvPr/>
        </p:nvSpPr>
        <p:spPr>
          <a:xfrm>
            <a:off x="3213085" y="3508415"/>
            <a:ext cx="4380470" cy="1015663"/>
          </a:xfrm>
          <a:prstGeom prst="rect">
            <a:avLst/>
          </a:prstGeom>
          <a:noFill/>
        </p:spPr>
        <p:txBody>
          <a:bodyPr wrap="square" rtlCol="0">
            <a:spAutoFit/>
          </a:bodyPr>
          <a:lstStyle/>
          <a:p>
            <a:r>
              <a:rPr lang="en-GB" sz="3600" baseline="30000" dirty="0">
                <a:solidFill>
                  <a:schemeClr val="bg1"/>
                </a:solidFill>
                <a:latin typeface="Avenir LT Std 65 Medium" panose="020B0603020203020204" pitchFamily="34" charset="0"/>
              </a:rPr>
              <a:t>Scientific programme leader: </a:t>
            </a:r>
            <a:br>
              <a:rPr lang="en-GB" sz="3600" baseline="30000" dirty="0">
                <a:solidFill>
                  <a:schemeClr val="bg1"/>
                </a:solidFill>
                <a:latin typeface="Avenir LT Std 65 Medium" panose="020B0603020203020204" pitchFamily="34" charset="0"/>
              </a:rPr>
            </a:br>
            <a:r>
              <a:rPr lang="en-GB" sz="3600" baseline="30000" dirty="0">
                <a:solidFill>
                  <a:schemeClr val="bg1"/>
                </a:solidFill>
                <a:latin typeface="Avenir LT Std 65 Medium" panose="020B0603020203020204" pitchFamily="34" charset="0"/>
              </a:rPr>
              <a:t>Professor Shane Norris</a:t>
            </a:r>
            <a:endParaRPr lang="en-ZA" sz="3600" dirty="0">
              <a:solidFill>
                <a:schemeClr val="bg1"/>
              </a:solidFill>
              <a:latin typeface="Avenir LT Std 65 Medium" panose="020B0603020203020204" pitchFamily="34" charset="0"/>
            </a:endParaRPr>
          </a:p>
        </p:txBody>
      </p:sp>
      <p:pic>
        <p:nvPicPr>
          <p:cNvPr id="11" name="Picture 10">
            <a:extLst>
              <a:ext uri="{FF2B5EF4-FFF2-40B4-BE49-F238E27FC236}">
                <a16:creationId xmlns:a16="http://schemas.microsoft.com/office/drawing/2014/main" id="{B1627607-8C5E-49B4-A811-94D83EC6E06B}"/>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736964" y="239688"/>
            <a:ext cx="1065393" cy="611713"/>
          </a:xfrm>
          <a:prstGeom prst="rect">
            <a:avLst/>
          </a:prstGeom>
        </p:spPr>
      </p:pic>
      <p:sp>
        <p:nvSpPr>
          <p:cNvPr id="10" name="TextBox 9">
            <a:extLst>
              <a:ext uri="{FF2B5EF4-FFF2-40B4-BE49-F238E27FC236}">
                <a16:creationId xmlns:a16="http://schemas.microsoft.com/office/drawing/2014/main" id="{3AEB7277-15A6-BA48-8BAE-9A555A00AB4E}"/>
              </a:ext>
            </a:extLst>
          </p:cNvPr>
          <p:cNvSpPr txBox="1"/>
          <p:nvPr/>
        </p:nvSpPr>
        <p:spPr>
          <a:xfrm>
            <a:off x="245252" y="351222"/>
            <a:ext cx="10102071" cy="769441"/>
          </a:xfrm>
          <a:prstGeom prst="rect">
            <a:avLst/>
          </a:prstGeom>
          <a:noFill/>
        </p:spPr>
        <p:txBody>
          <a:bodyPr wrap="square" rtlCol="0">
            <a:spAutoFit/>
          </a:bodyPr>
          <a:lstStyle/>
          <a:p>
            <a:r>
              <a:rPr lang="en-ZA" sz="4400" b="1" dirty="0">
                <a:solidFill>
                  <a:schemeClr val="bg1"/>
                </a:solidFill>
              </a:rPr>
              <a:t>Integrating Knowledge Translation</a:t>
            </a:r>
          </a:p>
        </p:txBody>
      </p:sp>
      <p:sp>
        <p:nvSpPr>
          <p:cNvPr id="4" name="TextBox 3">
            <a:extLst>
              <a:ext uri="{FF2B5EF4-FFF2-40B4-BE49-F238E27FC236}">
                <a16:creationId xmlns:a16="http://schemas.microsoft.com/office/drawing/2014/main" id="{6377264F-B7EA-EF48-DB04-96FBBDC94BAB}"/>
              </a:ext>
            </a:extLst>
          </p:cNvPr>
          <p:cNvSpPr txBox="1"/>
          <p:nvPr/>
        </p:nvSpPr>
        <p:spPr>
          <a:xfrm>
            <a:off x="0" y="1436771"/>
            <a:ext cx="12028238" cy="6155531"/>
          </a:xfrm>
          <a:prstGeom prst="rect">
            <a:avLst/>
          </a:prstGeom>
          <a:noFill/>
        </p:spPr>
        <p:txBody>
          <a:bodyPr wrap="square" rtlCol="0">
            <a:spAutoFit/>
          </a:bodyPr>
          <a:lstStyle/>
          <a:p>
            <a:pPr marL="742950" lvl="1" indent="-285750">
              <a:buFont typeface="Arial" panose="020B0604020202020204" pitchFamily="34" charset="0"/>
              <a:buChar char="•"/>
            </a:pPr>
            <a:r>
              <a:rPr lang="en-US" sz="3200" dirty="0"/>
              <a:t>Linda Li UBC and Nigel Rollins WHO</a:t>
            </a:r>
          </a:p>
          <a:p>
            <a:pPr marL="742950" lvl="1" indent="-285750">
              <a:buFont typeface="Arial" panose="020B0604020202020204" pitchFamily="34" charset="0"/>
              <a:buChar char="•"/>
            </a:pPr>
            <a:r>
              <a:rPr lang="en-US" sz="3200" dirty="0"/>
              <a:t>Session with all HeLTI teams represented</a:t>
            </a:r>
          </a:p>
          <a:p>
            <a:pPr marL="1200150" lvl="2" indent="-285750">
              <a:spcAft>
                <a:spcPts val="1200"/>
              </a:spcAft>
              <a:buFont typeface="Arial" panose="020B0604020202020204" pitchFamily="34" charset="0"/>
              <a:buChar char="•"/>
            </a:pPr>
            <a:r>
              <a:rPr lang="en-CA" sz="2800" dirty="0">
                <a:effectLst/>
                <a:latin typeface="Calibri" panose="020F0502020204030204" pitchFamily="34" charset="0"/>
                <a:ea typeface="Times New Roman" panose="02020603050405020304" pitchFamily="18" charset="0"/>
                <a:cs typeface="Calibri" panose="020F0502020204030204" pitchFamily="34" charset="0"/>
              </a:rPr>
              <a:t>How should HeLTI engage key stakeholders and socialise the concepts of </a:t>
            </a:r>
            <a:r>
              <a:rPr lang="en-CA" sz="2800" dirty="0" err="1">
                <a:effectLst/>
                <a:latin typeface="Calibri" panose="020F0502020204030204" pitchFamily="34" charset="0"/>
                <a:ea typeface="Times New Roman" panose="02020603050405020304" pitchFamily="18" charset="0"/>
                <a:cs typeface="Calibri" panose="020F0502020204030204" pitchFamily="34" charset="0"/>
              </a:rPr>
              <a:t>DOHaD</a:t>
            </a:r>
            <a:r>
              <a:rPr lang="en-CA" sz="2800" dirty="0">
                <a:effectLst/>
                <a:latin typeface="Calibri" panose="020F0502020204030204" pitchFamily="34" charset="0"/>
                <a:ea typeface="Times New Roman" panose="02020603050405020304" pitchFamily="18" charset="0"/>
                <a:cs typeface="Calibri" panose="020F0502020204030204" pitchFamily="34" charset="0"/>
              </a:rPr>
              <a:t> / HeLTI?</a:t>
            </a:r>
            <a:endParaRPr lang="en-CA" sz="2800" dirty="0">
              <a:latin typeface="Calibri" panose="020F0502020204030204" pitchFamily="34" charset="0"/>
              <a:ea typeface="Times New Roman" panose="02020603050405020304" pitchFamily="18" charset="0"/>
              <a:cs typeface="Calibri" panose="020F0502020204030204" pitchFamily="34" charset="0"/>
            </a:endParaRPr>
          </a:p>
          <a:p>
            <a:pPr marL="1200150" lvl="2" indent="-285750">
              <a:spcAft>
                <a:spcPts val="1200"/>
              </a:spcAft>
              <a:buFont typeface="Arial" panose="020B0604020202020204" pitchFamily="34" charset="0"/>
              <a:buChar char="•"/>
            </a:pPr>
            <a:r>
              <a:rPr lang="en-CA" sz="2800" dirty="0">
                <a:effectLst/>
                <a:latin typeface="Calibri" panose="020F0502020204030204" pitchFamily="34" charset="0"/>
                <a:ea typeface="Times New Roman" panose="02020603050405020304" pitchFamily="18" charset="0"/>
                <a:cs typeface="Calibri" panose="020F0502020204030204" pitchFamily="34" charset="0"/>
              </a:rPr>
              <a:t>What additional activities might HeLTI build into projects to deepen opportunities for knowledge translation?</a:t>
            </a:r>
            <a:endParaRPr lang="en-CA" sz="2800" dirty="0">
              <a:latin typeface="Calibri" panose="020F0502020204030204" pitchFamily="34" charset="0"/>
              <a:ea typeface="Times New Roman" panose="02020603050405020304" pitchFamily="18" charset="0"/>
              <a:cs typeface="Calibri" panose="020F0502020204030204" pitchFamily="34" charset="0"/>
            </a:endParaRPr>
          </a:p>
          <a:p>
            <a:pPr marL="1200150" lvl="2" indent="-285750">
              <a:spcAft>
                <a:spcPts val="1200"/>
              </a:spcAft>
              <a:buFont typeface="Arial" panose="020B0604020202020204" pitchFamily="34" charset="0"/>
              <a:buChar char="•"/>
            </a:pPr>
            <a:r>
              <a:rPr lang="en-US" sz="2800" dirty="0">
                <a:effectLst/>
                <a:latin typeface="Calibri" panose="020F0502020204030204" pitchFamily="34" charset="0"/>
                <a:ea typeface="Times New Roman" panose="02020603050405020304" pitchFamily="18" charset="0"/>
                <a:cs typeface="Calibri" panose="020F0502020204030204" pitchFamily="34" charset="0"/>
              </a:rPr>
              <a:t>What are realistic KT objectives for HeLTI?</a:t>
            </a:r>
            <a:r>
              <a:rPr lang="en-CA" sz="2800" dirty="0">
                <a:latin typeface="Calibri" panose="020F0502020204030204" pitchFamily="34" charset="0"/>
                <a:ea typeface="Times New Roman" panose="02020603050405020304" pitchFamily="18" charset="0"/>
                <a:cs typeface="Calibri" panose="020F0502020204030204" pitchFamily="34" charset="0"/>
              </a:rPr>
              <a:t> </a:t>
            </a:r>
          </a:p>
          <a:p>
            <a:pPr marL="1200150" lvl="2" indent="-285750">
              <a:spcAft>
                <a:spcPts val="1200"/>
              </a:spcAft>
              <a:buFont typeface="Arial" panose="020B0604020202020204" pitchFamily="34" charset="0"/>
              <a:buChar char="•"/>
            </a:pPr>
            <a:r>
              <a:rPr lang="en-US" sz="2800" dirty="0">
                <a:effectLst/>
                <a:latin typeface="Calibri" panose="020F0502020204030204" pitchFamily="34" charset="0"/>
                <a:ea typeface="Times New Roman" panose="02020603050405020304" pitchFamily="18" charset="0"/>
                <a:cs typeface="Calibri" panose="020F0502020204030204" pitchFamily="34" charset="0"/>
              </a:rPr>
              <a:t>How should HeLTI determine which activities to initiate or participate in?</a:t>
            </a:r>
            <a:endParaRPr lang="en-CA" sz="2800" dirty="0">
              <a:latin typeface="Calibri" panose="020F0502020204030204" pitchFamily="34" charset="0"/>
              <a:ea typeface="Times New Roman" panose="02020603050405020304" pitchFamily="18" charset="0"/>
              <a:cs typeface="Calibri" panose="020F0502020204030204" pitchFamily="34" charset="0"/>
            </a:endParaRPr>
          </a:p>
          <a:p>
            <a:pPr marL="1200150" lvl="2" indent="-285750">
              <a:spcAft>
                <a:spcPts val="1200"/>
              </a:spcAft>
              <a:buFont typeface="Arial" panose="020B0604020202020204" pitchFamily="34" charset="0"/>
              <a:buChar char="•"/>
            </a:pPr>
            <a:r>
              <a:rPr lang="en-US" sz="2800" dirty="0">
                <a:effectLst/>
                <a:latin typeface="Calibri" panose="020F0502020204030204" pitchFamily="34" charset="0"/>
                <a:ea typeface="Times New Roman" panose="02020603050405020304" pitchFamily="18" charset="0"/>
                <a:cs typeface="Calibri" panose="020F0502020204030204" pitchFamily="34" charset="0"/>
              </a:rPr>
              <a:t>Where does the HeLTI consortium see its strengths and gaps to achieve its KT goals?</a:t>
            </a:r>
            <a:endParaRPr lang="en-CA" sz="2800" dirty="0">
              <a:effectLst/>
              <a:latin typeface="Calibri" panose="020F0502020204030204" pitchFamily="34" charset="0"/>
              <a:ea typeface="Times New Roman" panose="02020603050405020304" pitchFamily="18" charset="0"/>
              <a:cs typeface="Calibri" panose="020F0502020204030204" pitchFamily="34" charset="0"/>
            </a:endParaRPr>
          </a:p>
          <a:p>
            <a:pPr lvl="1"/>
            <a:endParaRPr lang="en-US" sz="2400" dirty="0">
              <a:latin typeface="Calibri" panose="020F0502020204030204" pitchFamily="34" charset="0"/>
              <a:cs typeface="Calibri" panose="020F0502020204030204" pitchFamily="34" charset="0"/>
            </a:endParaRPr>
          </a:p>
          <a:p>
            <a:endParaRPr lang="en-CA" sz="3200" dirty="0"/>
          </a:p>
        </p:txBody>
      </p:sp>
    </p:spTree>
    <p:extLst>
      <p:ext uri="{BB962C8B-B14F-4D97-AF65-F5344CB8AC3E}">
        <p14:creationId xmlns:p14="http://schemas.microsoft.com/office/powerpoint/2010/main" val="371089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58BF261-F4AA-48B7-83DF-60169FEE14B2}"/>
              </a:ext>
            </a:extLst>
          </p:cNvPr>
          <p:cNvSpPr/>
          <p:nvPr/>
        </p:nvSpPr>
        <p:spPr>
          <a:xfrm>
            <a:off x="0" y="-3894"/>
            <a:ext cx="12192000" cy="130989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Rectangle 4">
            <a:extLst>
              <a:ext uri="{FF2B5EF4-FFF2-40B4-BE49-F238E27FC236}">
                <a16:creationId xmlns:a16="http://schemas.microsoft.com/office/drawing/2014/main" id="{B8B45A49-1236-457F-AA8A-A493C18349DE}"/>
              </a:ext>
            </a:extLst>
          </p:cNvPr>
          <p:cNvSpPr/>
          <p:nvPr/>
        </p:nvSpPr>
        <p:spPr>
          <a:xfrm>
            <a:off x="10656051" y="156524"/>
            <a:ext cx="1227221" cy="7780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Slide Number Placeholder 1">
            <a:extLst>
              <a:ext uri="{FF2B5EF4-FFF2-40B4-BE49-F238E27FC236}">
                <a16:creationId xmlns:a16="http://schemas.microsoft.com/office/drawing/2014/main" id="{B38A007D-2E8B-4610-8A0E-FF6799C307F3}"/>
              </a:ext>
            </a:extLst>
          </p:cNvPr>
          <p:cNvSpPr>
            <a:spLocks noGrp="1"/>
          </p:cNvSpPr>
          <p:nvPr>
            <p:ph type="sldNum" sz="quarter" idx="12"/>
          </p:nvPr>
        </p:nvSpPr>
        <p:spPr>
          <a:xfrm>
            <a:off x="10347324" y="6537324"/>
            <a:ext cx="320676" cy="320676"/>
          </a:xfrm>
        </p:spPr>
        <p:txBody>
          <a:bodyPr/>
          <a:lstStyle/>
          <a:p>
            <a:pPr algn="ctr"/>
            <a:fld id="{629E1656-8B8B-416B-91B7-6E2EE9E4EC1A}" type="slidenum">
              <a:rPr lang="en-ZA" sz="800" b="1">
                <a:solidFill>
                  <a:schemeClr val="bg1"/>
                </a:solidFill>
                <a:latin typeface="Roboto" panose="02000000000000000000" pitchFamily="2" charset="0"/>
                <a:ea typeface="Roboto" panose="02000000000000000000" pitchFamily="2" charset="0"/>
              </a:rPr>
              <a:pPr algn="ctr"/>
              <a:t>18</a:t>
            </a:fld>
            <a:endParaRPr lang="en-ZA" sz="800" b="1" dirty="0">
              <a:solidFill>
                <a:schemeClr val="bg1"/>
              </a:solidFill>
              <a:latin typeface="Roboto" panose="02000000000000000000" pitchFamily="2" charset="0"/>
              <a:ea typeface="Roboto" panose="02000000000000000000" pitchFamily="2" charset="0"/>
            </a:endParaRPr>
          </a:p>
        </p:txBody>
      </p:sp>
      <p:sp>
        <p:nvSpPr>
          <p:cNvPr id="17" name="TextBox 16">
            <a:extLst>
              <a:ext uri="{FF2B5EF4-FFF2-40B4-BE49-F238E27FC236}">
                <a16:creationId xmlns:a16="http://schemas.microsoft.com/office/drawing/2014/main" id="{D5D0560E-08BB-4FF3-9455-611600872746}"/>
              </a:ext>
            </a:extLst>
          </p:cNvPr>
          <p:cNvSpPr txBox="1"/>
          <p:nvPr/>
        </p:nvSpPr>
        <p:spPr>
          <a:xfrm>
            <a:off x="3213085" y="3508415"/>
            <a:ext cx="4380470" cy="1015663"/>
          </a:xfrm>
          <a:prstGeom prst="rect">
            <a:avLst/>
          </a:prstGeom>
          <a:noFill/>
        </p:spPr>
        <p:txBody>
          <a:bodyPr wrap="square" rtlCol="0">
            <a:spAutoFit/>
          </a:bodyPr>
          <a:lstStyle/>
          <a:p>
            <a:r>
              <a:rPr lang="en-GB" sz="3600" baseline="30000" dirty="0">
                <a:solidFill>
                  <a:schemeClr val="bg1"/>
                </a:solidFill>
                <a:latin typeface="Avenir LT Std 65 Medium" panose="020B0603020203020204" pitchFamily="34" charset="0"/>
              </a:rPr>
              <a:t>Scientific programme leader: </a:t>
            </a:r>
            <a:br>
              <a:rPr lang="en-GB" sz="3600" baseline="30000" dirty="0">
                <a:solidFill>
                  <a:schemeClr val="bg1"/>
                </a:solidFill>
                <a:latin typeface="Avenir LT Std 65 Medium" panose="020B0603020203020204" pitchFamily="34" charset="0"/>
              </a:rPr>
            </a:br>
            <a:r>
              <a:rPr lang="en-GB" sz="3600" baseline="30000" dirty="0">
                <a:solidFill>
                  <a:schemeClr val="bg1"/>
                </a:solidFill>
                <a:latin typeface="Avenir LT Std 65 Medium" panose="020B0603020203020204" pitchFamily="34" charset="0"/>
              </a:rPr>
              <a:t>Professor Shane Norris</a:t>
            </a:r>
            <a:endParaRPr lang="en-ZA" sz="3600" dirty="0">
              <a:solidFill>
                <a:schemeClr val="bg1"/>
              </a:solidFill>
              <a:latin typeface="Avenir LT Std 65 Medium" panose="020B0603020203020204" pitchFamily="34" charset="0"/>
            </a:endParaRPr>
          </a:p>
        </p:txBody>
      </p:sp>
      <p:pic>
        <p:nvPicPr>
          <p:cNvPr id="11" name="Picture 10">
            <a:extLst>
              <a:ext uri="{FF2B5EF4-FFF2-40B4-BE49-F238E27FC236}">
                <a16:creationId xmlns:a16="http://schemas.microsoft.com/office/drawing/2014/main" id="{B1627607-8C5E-49B4-A811-94D83EC6E06B}"/>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736964" y="239688"/>
            <a:ext cx="1065393" cy="611713"/>
          </a:xfrm>
          <a:prstGeom prst="rect">
            <a:avLst/>
          </a:prstGeom>
        </p:spPr>
      </p:pic>
      <p:sp>
        <p:nvSpPr>
          <p:cNvPr id="10" name="TextBox 9">
            <a:extLst>
              <a:ext uri="{FF2B5EF4-FFF2-40B4-BE49-F238E27FC236}">
                <a16:creationId xmlns:a16="http://schemas.microsoft.com/office/drawing/2014/main" id="{3AEB7277-15A6-BA48-8BAE-9A555A00AB4E}"/>
              </a:ext>
            </a:extLst>
          </p:cNvPr>
          <p:cNvSpPr txBox="1"/>
          <p:nvPr/>
        </p:nvSpPr>
        <p:spPr>
          <a:xfrm>
            <a:off x="245252" y="351222"/>
            <a:ext cx="10102071" cy="769441"/>
          </a:xfrm>
          <a:prstGeom prst="rect">
            <a:avLst/>
          </a:prstGeom>
          <a:noFill/>
        </p:spPr>
        <p:txBody>
          <a:bodyPr wrap="square" rtlCol="0">
            <a:spAutoFit/>
          </a:bodyPr>
          <a:lstStyle/>
          <a:p>
            <a:r>
              <a:rPr lang="en-ZA" sz="4400" b="1">
                <a:solidFill>
                  <a:schemeClr val="bg1"/>
                </a:solidFill>
              </a:rPr>
              <a:t>Mechanistic Science</a:t>
            </a:r>
            <a:endParaRPr lang="en-ZA" sz="4400" b="1" dirty="0">
              <a:solidFill>
                <a:schemeClr val="bg1"/>
              </a:solidFill>
            </a:endParaRPr>
          </a:p>
        </p:txBody>
      </p:sp>
      <p:sp>
        <p:nvSpPr>
          <p:cNvPr id="4" name="TextBox 3">
            <a:extLst>
              <a:ext uri="{FF2B5EF4-FFF2-40B4-BE49-F238E27FC236}">
                <a16:creationId xmlns:a16="http://schemas.microsoft.com/office/drawing/2014/main" id="{0A5DCF88-E9B9-B255-7322-15C68E603239}"/>
              </a:ext>
            </a:extLst>
          </p:cNvPr>
          <p:cNvSpPr txBox="1"/>
          <p:nvPr/>
        </p:nvSpPr>
        <p:spPr>
          <a:xfrm>
            <a:off x="0" y="1436771"/>
            <a:ext cx="12028238" cy="6001643"/>
          </a:xfrm>
          <a:prstGeom prst="rect">
            <a:avLst/>
          </a:prstGeom>
          <a:noFill/>
        </p:spPr>
        <p:txBody>
          <a:bodyPr wrap="square" rtlCol="0">
            <a:spAutoFit/>
          </a:bodyPr>
          <a:lstStyle/>
          <a:p>
            <a:pPr marL="742950" lvl="1" indent="-285750">
              <a:buFont typeface="Arial" panose="020B0604020202020204" pitchFamily="34" charset="0"/>
              <a:buChar char="•"/>
            </a:pPr>
            <a:endParaRPr lang="en-US" sz="3200" dirty="0"/>
          </a:p>
          <a:p>
            <a:pPr marL="742950" lvl="1" indent="-285750">
              <a:buFont typeface="Arial" panose="020B0604020202020204" pitchFamily="34" charset="0"/>
              <a:buChar char="•"/>
            </a:pPr>
            <a:r>
              <a:rPr lang="en-US" sz="3200" dirty="0"/>
              <a:t>Number of funded grant leverage HeLTI</a:t>
            </a:r>
          </a:p>
          <a:p>
            <a:pPr marL="742950" lvl="1" indent="-285750">
              <a:buFont typeface="Arial" panose="020B0604020202020204" pitchFamily="34" charset="0"/>
              <a:buChar char="•"/>
            </a:pPr>
            <a:endParaRPr lang="en-US" sz="3200" dirty="0"/>
          </a:p>
          <a:p>
            <a:pPr marL="742950" lvl="1" indent="-285750">
              <a:buFont typeface="Arial" panose="020B0604020202020204" pitchFamily="34" charset="0"/>
              <a:buChar char="•"/>
            </a:pPr>
            <a:r>
              <a:rPr lang="en-US" sz="3200" dirty="0"/>
              <a:t>A number of new ideas emerged at HeLTI workshop</a:t>
            </a:r>
          </a:p>
          <a:p>
            <a:pPr marL="742950" lvl="1" indent="-285750">
              <a:buFont typeface="Arial" panose="020B0604020202020204" pitchFamily="34" charset="0"/>
              <a:buChar char="•"/>
            </a:pPr>
            <a:endParaRPr lang="en-US" sz="3200" dirty="0">
              <a:effectLst/>
              <a:ea typeface="Times New Roman" panose="02020603050405020304" pitchFamily="18" charset="0"/>
              <a:cs typeface="Calibri" panose="020F0502020204030204" pitchFamily="34" charset="0"/>
            </a:endParaRPr>
          </a:p>
          <a:p>
            <a:pPr marL="742950" lvl="1" indent="-285750">
              <a:buFont typeface="Arial" panose="020B0604020202020204" pitchFamily="34" charset="0"/>
              <a:buChar char="•"/>
            </a:pPr>
            <a:r>
              <a:rPr lang="en-US" sz="3200" dirty="0">
                <a:ea typeface="Times New Roman" panose="02020603050405020304" pitchFamily="18" charset="0"/>
                <a:cs typeface="Calibri" panose="020F0502020204030204" pitchFamily="34" charset="0"/>
              </a:rPr>
              <a:t>Extended Research Committee to meet in November to discuss science </a:t>
            </a:r>
          </a:p>
          <a:p>
            <a:pPr marL="742950" lvl="1" indent="-285750">
              <a:buFont typeface="Arial" panose="020B0604020202020204" pitchFamily="34" charset="0"/>
              <a:buChar char="•"/>
            </a:pPr>
            <a:endParaRPr lang="en-US" sz="3200" dirty="0">
              <a:effectLst/>
              <a:ea typeface="Times New Roman" panose="02020603050405020304" pitchFamily="18" charset="0"/>
              <a:cs typeface="Calibri" panose="020F0502020204030204" pitchFamily="34" charset="0"/>
            </a:endParaRPr>
          </a:p>
          <a:p>
            <a:pPr marL="742950" lvl="1" indent="-285750">
              <a:buFont typeface="Arial" panose="020B0604020202020204" pitchFamily="34" charset="0"/>
              <a:buChar char="•"/>
            </a:pPr>
            <a:r>
              <a:rPr lang="en-US" sz="3200" dirty="0">
                <a:ea typeface="Times New Roman" panose="02020603050405020304" pitchFamily="18" charset="0"/>
                <a:cs typeface="Calibri" panose="020F0502020204030204" pitchFamily="34" charset="0"/>
              </a:rPr>
              <a:t>Steve Lye</a:t>
            </a:r>
            <a:endParaRPr lang="en-US" sz="3200" dirty="0">
              <a:effectLst/>
              <a:ea typeface="Times New Roman" panose="02020603050405020304" pitchFamily="18" charset="0"/>
              <a:cs typeface="Calibri" panose="020F0502020204030204" pitchFamily="34" charset="0"/>
            </a:endParaRPr>
          </a:p>
          <a:p>
            <a:pPr marL="742950" lvl="1" indent="-285750">
              <a:buFont typeface="Arial" panose="020B0604020202020204" pitchFamily="34" charset="0"/>
              <a:buChar char="•"/>
            </a:pPr>
            <a:endParaRPr lang="en-CA" sz="3200" dirty="0">
              <a:effectLst/>
              <a:ea typeface="Times New Roman" panose="02020603050405020304" pitchFamily="18" charset="0"/>
              <a:cs typeface="Calibri" panose="020F0502020204030204" pitchFamily="34" charset="0"/>
            </a:endParaRPr>
          </a:p>
          <a:p>
            <a:pPr lvl="1"/>
            <a:endParaRPr lang="en-US" sz="3200" dirty="0">
              <a:cs typeface="Calibri" panose="020F0502020204030204" pitchFamily="34" charset="0"/>
            </a:endParaRPr>
          </a:p>
          <a:p>
            <a:endParaRPr lang="en-CA" sz="3200" dirty="0"/>
          </a:p>
        </p:txBody>
      </p:sp>
    </p:spTree>
    <p:extLst>
      <p:ext uri="{BB962C8B-B14F-4D97-AF65-F5344CB8AC3E}">
        <p14:creationId xmlns:p14="http://schemas.microsoft.com/office/powerpoint/2010/main" val="1489630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58BF261-F4AA-48B7-83DF-60169FEE14B2}"/>
              </a:ext>
            </a:extLst>
          </p:cNvPr>
          <p:cNvSpPr/>
          <p:nvPr/>
        </p:nvSpPr>
        <p:spPr>
          <a:xfrm>
            <a:off x="0" y="0"/>
            <a:ext cx="12191999" cy="110257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Rectangle 4">
            <a:extLst>
              <a:ext uri="{FF2B5EF4-FFF2-40B4-BE49-F238E27FC236}">
                <a16:creationId xmlns:a16="http://schemas.microsoft.com/office/drawing/2014/main" id="{B8B45A49-1236-457F-AA8A-A493C18349DE}"/>
              </a:ext>
            </a:extLst>
          </p:cNvPr>
          <p:cNvSpPr/>
          <p:nvPr/>
        </p:nvSpPr>
        <p:spPr>
          <a:xfrm>
            <a:off x="10780672" y="164952"/>
            <a:ext cx="1227221" cy="7780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Slide Number Placeholder 1">
            <a:extLst>
              <a:ext uri="{FF2B5EF4-FFF2-40B4-BE49-F238E27FC236}">
                <a16:creationId xmlns:a16="http://schemas.microsoft.com/office/drawing/2014/main" id="{B38A007D-2E8B-4610-8A0E-FF6799C307F3}"/>
              </a:ext>
            </a:extLst>
          </p:cNvPr>
          <p:cNvSpPr>
            <a:spLocks noGrp="1"/>
          </p:cNvSpPr>
          <p:nvPr>
            <p:ph type="sldNum" sz="quarter" idx="12"/>
          </p:nvPr>
        </p:nvSpPr>
        <p:spPr>
          <a:xfrm>
            <a:off x="10347324" y="6537324"/>
            <a:ext cx="320676" cy="320676"/>
          </a:xfrm>
        </p:spPr>
        <p:txBody>
          <a:bodyPr/>
          <a:lstStyle/>
          <a:p>
            <a:pPr algn="ctr"/>
            <a:fld id="{629E1656-8B8B-416B-91B7-6E2EE9E4EC1A}" type="slidenum">
              <a:rPr lang="en-ZA" sz="800" b="1">
                <a:solidFill>
                  <a:schemeClr val="bg1"/>
                </a:solidFill>
                <a:latin typeface="Roboto" panose="02000000000000000000" pitchFamily="2" charset="0"/>
                <a:ea typeface="Roboto" panose="02000000000000000000" pitchFamily="2" charset="0"/>
              </a:rPr>
              <a:pPr algn="ctr"/>
              <a:t>19</a:t>
            </a:fld>
            <a:endParaRPr lang="en-ZA" sz="800" b="1" dirty="0">
              <a:solidFill>
                <a:schemeClr val="bg1"/>
              </a:solidFill>
              <a:latin typeface="Roboto" panose="02000000000000000000" pitchFamily="2" charset="0"/>
              <a:ea typeface="Roboto" panose="02000000000000000000" pitchFamily="2" charset="0"/>
            </a:endParaRPr>
          </a:p>
        </p:txBody>
      </p:sp>
      <p:sp>
        <p:nvSpPr>
          <p:cNvPr id="17" name="TextBox 16">
            <a:extLst>
              <a:ext uri="{FF2B5EF4-FFF2-40B4-BE49-F238E27FC236}">
                <a16:creationId xmlns:a16="http://schemas.microsoft.com/office/drawing/2014/main" id="{D5D0560E-08BB-4FF3-9455-611600872746}"/>
              </a:ext>
            </a:extLst>
          </p:cNvPr>
          <p:cNvSpPr txBox="1"/>
          <p:nvPr/>
        </p:nvSpPr>
        <p:spPr>
          <a:xfrm>
            <a:off x="3213085" y="3508415"/>
            <a:ext cx="4380470" cy="1015663"/>
          </a:xfrm>
          <a:prstGeom prst="rect">
            <a:avLst/>
          </a:prstGeom>
          <a:noFill/>
        </p:spPr>
        <p:txBody>
          <a:bodyPr wrap="square" rtlCol="0">
            <a:spAutoFit/>
          </a:bodyPr>
          <a:lstStyle/>
          <a:p>
            <a:r>
              <a:rPr lang="en-GB" sz="3600" baseline="30000" dirty="0">
                <a:solidFill>
                  <a:schemeClr val="bg1"/>
                </a:solidFill>
                <a:latin typeface="Avenir LT Std 65 Medium" panose="020B0603020203020204" pitchFamily="34" charset="0"/>
              </a:rPr>
              <a:t>Scientific programme leader: </a:t>
            </a:r>
            <a:br>
              <a:rPr lang="en-GB" sz="3600" baseline="30000" dirty="0">
                <a:solidFill>
                  <a:schemeClr val="bg1"/>
                </a:solidFill>
                <a:latin typeface="Avenir LT Std 65 Medium" panose="020B0603020203020204" pitchFamily="34" charset="0"/>
              </a:rPr>
            </a:br>
            <a:r>
              <a:rPr lang="en-GB" sz="3600" baseline="30000" dirty="0">
                <a:solidFill>
                  <a:schemeClr val="bg1"/>
                </a:solidFill>
                <a:latin typeface="Avenir LT Std 65 Medium" panose="020B0603020203020204" pitchFamily="34" charset="0"/>
              </a:rPr>
              <a:t>Professor Shane Norris</a:t>
            </a:r>
            <a:endParaRPr lang="en-ZA" sz="3600" dirty="0">
              <a:solidFill>
                <a:schemeClr val="bg1"/>
              </a:solidFill>
              <a:latin typeface="Avenir LT Std 65 Medium" panose="020B0603020203020204" pitchFamily="34" charset="0"/>
            </a:endParaRPr>
          </a:p>
        </p:txBody>
      </p:sp>
      <p:pic>
        <p:nvPicPr>
          <p:cNvPr id="11" name="Picture 10">
            <a:extLst>
              <a:ext uri="{FF2B5EF4-FFF2-40B4-BE49-F238E27FC236}">
                <a16:creationId xmlns:a16="http://schemas.microsoft.com/office/drawing/2014/main" id="{B1627607-8C5E-49B4-A811-94D83EC6E06B}"/>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832875" y="248118"/>
            <a:ext cx="1065393" cy="611713"/>
          </a:xfrm>
          <a:prstGeom prst="rect">
            <a:avLst/>
          </a:prstGeom>
        </p:spPr>
      </p:pic>
      <p:sp>
        <p:nvSpPr>
          <p:cNvPr id="10" name="TextBox 9">
            <a:extLst>
              <a:ext uri="{FF2B5EF4-FFF2-40B4-BE49-F238E27FC236}">
                <a16:creationId xmlns:a16="http://schemas.microsoft.com/office/drawing/2014/main" id="{3AEB7277-15A6-BA48-8BAE-9A555A00AB4E}"/>
              </a:ext>
            </a:extLst>
          </p:cNvPr>
          <p:cNvSpPr txBox="1"/>
          <p:nvPr/>
        </p:nvSpPr>
        <p:spPr>
          <a:xfrm>
            <a:off x="293732" y="211189"/>
            <a:ext cx="7180064" cy="1323439"/>
          </a:xfrm>
          <a:prstGeom prst="rect">
            <a:avLst/>
          </a:prstGeom>
          <a:noFill/>
        </p:spPr>
        <p:txBody>
          <a:bodyPr wrap="square" rtlCol="0">
            <a:spAutoFit/>
          </a:bodyPr>
          <a:lstStyle/>
          <a:p>
            <a:r>
              <a:rPr lang="en-ZA" sz="4000" b="1" dirty="0">
                <a:solidFill>
                  <a:schemeClr val="bg1"/>
                </a:solidFill>
                <a:ea typeface="Roboto" panose="02000000000000000000" pitchFamily="2" charset="0"/>
              </a:rPr>
              <a:t>Data Monitoring Committee</a:t>
            </a:r>
          </a:p>
          <a:p>
            <a:endParaRPr lang="en-ZA" sz="4000" b="1" dirty="0">
              <a:solidFill>
                <a:schemeClr val="bg1"/>
              </a:solidFill>
              <a:latin typeface="Avenir LT Std 65 Medium" panose="020B0603020203020204" pitchFamily="34" charset="0"/>
            </a:endParaRPr>
          </a:p>
        </p:txBody>
      </p:sp>
      <p:sp>
        <p:nvSpPr>
          <p:cNvPr id="6" name="TextBox 5">
            <a:extLst>
              <a:ext uri="{FF2B5EF4-FFF2-40B4-BE49-F238E27FC236}">
                <a16:creationId xmlns:a16="http://schemas.microsoft.com/office/drawing/2014/main" id="{7D80BD0E-006E-4944-9A73-F56B8E0DC155}"/>
              </a:ext>
            </a:extLst>
          </p:cNvPr>
          <p:cNvSpPr txBox="1"/>
          <p:nvPr/>
        </p:nvSpPr>
        <p:spPr>
          <a:xfrm>
            <a:off x="615536" y="1154183"/>
            <a:ext cx="10960925" cy="5447645"/>
          </a:xfrm>
          <a:prstGeom prst="rect">
            <a:avLst/>
          </a:prstGeom>
          <a:noFill/>
        </p:spPr>
        <p:txBody>
          <a:bodyPr wrap="square" rtlCol="0">
            <a:spAutoFit/>
          </a:bodyPr>
          <a:lstStyle/>
          <a:p>
            <a:r>
              <a:rPr lang="en-US" sz="3200" b="1" dirty="0">
                <a:solidFill>
                  <a:srgbClr val="0070C0"/>
                </a:solidFill>
              </a:rPr>
              <a:t>Single DMC Committee for all 4 trials</a:t>
            </a:r>
          </a:p>
          <a:p>
            <a:endParaRPr lang="en-US" sz="3200" dirty="0"/>
          </a:p>
          <a:p>
            <a:pPr marL="742950" lvl="1" indent="-285750">
              <a:spcAft>
                <a:spcPts val="1800"/>
              </a:spcAft>
              <a:buFont typeface="Arial" panose="020B0604020202020204" pitchFamily="34" charset="0"/>
              <a:buChar char="•"/>
            </a:pPr>
            <a:r>
              <a:rPr lang="en-US" sz="3200" dirty="0"/>
              <a:t>Composition: 5 members and Chair; each with extensive trial, DMC, content expertise; WHO </a:t>
            </a:r>
            <a:r>
              <a:rPr lang="en-CA" sz="3200" dirty="0">
                <a:solidFill>
                  <a:srgbClr val="000000"/>
                </a:solidFill>
                <a:latin typeface="Calibri" panose="020F0502020204030204" pitchFamily="34" charset="0"/>
              </a:rPr>
              <a:t>r</a:t>
            </a:r>
            <a:r>
              <a:rPr lang="en-CA" sz="3200" dirty="0">
                <a:solidFill>
                  <a:srgbClr val="000000"/>
                </a:solidFill>
                <a:effectLst/>
                <a:latin typeface="Calibri" panose="020F0502020204030204" pitchFamily="34" charset="0"/>
                <a:ea typeface="Calibri" panose="020F0502020204030204" pitchFamily="34" charset="0"/>
              </a:rPr>
              <a:t>apporteur</a:t>
            </a:r>
            <a:endParaRPr lang="en-US" sz="3200" dirty="0"/>
          </a:p>
          <a:p>
            <a:pPr marL="742950" lvl="1" indent="-285750">
              <a:spcAft>
                <a:spcPts val="1800"/>
              </a:spcAft>
              <a:buFont typeface="Arial" panose="020B0604020202020204" pitchFamily="34" charset="0"/>
              <a:buChar char="•"/>
            </a:pPr>
            <a:r>
              <a:rPr lang="en-US" sz="3200" dirty="0"/>
              <a:t>Single Charter, updated over time with RC and DMC</a:t>
            </a:r>
          </a:p>
          <a:p>
            <a:pPr marL="742950" lvl="1" indent="-285750">
              <a:spcAft>
                <a:spcPts val="1800"/>
              </a:spcAft>
              <a:buFont typeface="Arial" panose="020B0604020202020204" pitchFamily="34" charset="0"/>
              <a:buChar char="•"/>
            </a:pPr>
            <a:r>
              <a:rPr lang="en-US" sz="3200" dirty="0"/>
              <a:t>Harmonized templates for open and closed reports</a:t>
            </a:r>
          </a:p>
          <a:p>
            <a:pPr marL="742950" lvl="1" indent="-285750">
              <a:spcAft>
                <a:spcPts val="1800"/>
              </a:spcAft>
              <a:buFont typeface="Arial" panose="020B0604020202020204" pitchFamily="34" charset="0"/>
              <a:buChar char="•"/>
            </a:pPr>
            <a:r>
              <a:rPr lang="en-US" sz="3200" dirty="0"/>
              <a:t>Review and discussion of progress, as per established DMC Terms of Reference</a:t>
            </a:r>
          </a:p>
          <a:p>
            <a:pPr marL="742950" lvl="1" indent="-285750">
              <a:spcAft>
                <a:spcPts val="1800"/>
              </a:spcAft>
              <a:buFont typeface="Arial" panose="020B0604020202020204" pitchFamily="34" charset="0"/>
              <a:buChar char="•"/>
            </a:pPr>
            <a:r>
              <a:rPr lang="en-US" sz="3200" dirty="0"/>
              <a:t>Recommendation letters provided with feedback</a:t>
            </a:r>
          </a:p>
        </p:txBody>
      </p:sp>
    </p:spTree>
    <p:extLst>
      <p:ext uri="{BB962C8B-B14F-4D97-AF65-F5344CB8AC3E}">
        <p14:creationId xmlns:p14="http://schemas.microsoft.com/office/powerpoint/2010/main" val="3156002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58BF261-F4AA-48B7-83DF-60169FEE14B2}"/>
              </a:ext>
            </a:extLst>
          </p:cNvPr>
          <p:cNvSpPr/>
          <p:nvPr/>
        </p:nvSpPr>
        <p:spPr>
          <a:xfrm>
            <a:off x="-10633" y="8623"/>
            <a:ext cx="12192000" cy="130989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8B45A49-1236-457F-AA8A-A493C18349DE}"/>
              </a:ext>
            </a:extLst>
          </p:cNvPr>
          <p:cNvSpPr/>
          <p:nvPr/>
        </p:nvSpPr>
        <p:spPr>
          <a:xfrm>
            <a:off x="10656051" y="156524"/>
            <a:ext cx="1227221" cy="7780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D5D0560E-08BB-4FF3-9455-611600872746}"/>
              </a:ext>
            </a:extLst>
          </p:cNvPr>
          <p:cNvSpPr txBox="1"/>
          <p:nvPr/>
        </p:nvSpPr>
        <p:spPr>
          <a:xfrm>
            <a:off x="3213085" y="3508415"/>
            <a:ext cx="438047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30000" noProof="0" dirty="0">
                <a:ln>
                  <a:noFill/>
                </a:ln>
                <a:solidFill>
                  <a:prstClr val="white"/>
                </a:solidFill>
                <a:effectLst/>
                <a:uLnTx/>
                <a:uFillTx/>
                <a:latin typeface="Avenir LT Std 65 Medium" panose="020B0603020203020204" pitchFamily="34" charset="0"/>
                <a:ea typeface="+mn-ea"/>
                <a:cs typeface="+mn-cs"/>
              </a:rPr>
              <a:t>Scientific programme leader: </a:t>
            </a:r>
            <a:br>
              <a:rPr kumimoji="0" lang="en-GB" sz="3600" b="0" i="0" u="none" strike="noStrike" kern="1200" cap="none" spc="0" normalizeH="0" baseline="30000" noProof="0" dirty="0">
                <a:ln>
                  <a:noFill/>
                </a:ln>
                <a:solidFill>
                  <a:prstClr val="white"/>
                </a:solidFill>
                <a:effectLst/>
                <a:uLnTx/>
                <a:uFillTx/>
                <a:latin typeface="Avenir LT Std 65 Medium" panose="020B0603020203020204" pitchFamily="34" charset="0"/>
                <a:ea typeface="+mn-ea"/>
                <a:cs typeface="+mn-cs"/>
              </a:rPr>
            </a:br>
            <a:r>
              <a:rPr kumimoji="0" lang="en-GB" sz="3600" b="0" i="0" u="none" strike="noStrike" kern="1200" cap="none" spc="0" normalizeH="0" baseline="30000" noProof="0" dirty="0">
                <a:ln>
                  <a:noFill/>
                </a:ln>
                <a:solidFill>
                  <a:prstClr val="white"/>
                </a:solidFill>
                <a:effectLst/>
                <a:uLnTx/>
                <a:uFillTx/>
                <a:latin typeface="Avenir LT Std 65 Medium" panose="020B0603020203020204" pitchFamily="34" charset="0"/>
                <a:ea typeface="+mn-ea"/>
                <a:cs typeface="+mn-cs"/>
              </a:rPr>
              <a:t>Professor Shane Norris</a:t>
            </a:r>
            <a:endParaRPr kumimoji="0" lang="en-ZA" sz="3600" b="0" i="0" u="none" strike="noStrike" kern="1200" cap="none" spc="0" normalizeH="0" baseline="0" noProof="0" dirty="0">
              <a:ln>
                <a:noFill/>
              </a:ln>
              <a:solidFill>
                <a:prstClr val="white"/>
              </a:solidFill>
              <a:effectLst/>
              <a:uLnTx/>
              <a:uFillTx/>
              <a:latin typeface="Avenir LT Std 65 Medium" panose="020B0603020203020204" pitchFamily="34" charset="0"/>
              <a:ea typeface="+mn-ea"/>
              <a:cs typeface="+mn-cs"/>
            </a:endParaRPr>
          </a:p>
        </p:txBody>
      </p:sp>
      <p:pic>
        <p:nvPicPr>
          <p:cNvPr id="11" name="Picture 10">
            <a:extLst>
              <a:ext uri="{FF2B5EF4-FFF2-40B4-BE49-F238E27FC236}">
                <a16:creationId xmlns:a16="http://schemas.microsoft.com/office/drawing/2014/main" id="{B1627607-8C5E-49B4-A811-94D83EC6E06B}"/>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736964" y="239688"/>
            <a:ext cx="1065393" cy="611713"/>
          </a:xfrm>
          <a:prstGeom prst="rect">
            <a:avLst/>
          </a:prstGeom>
        </p:spPr>
      </p:pic>
      <p:sp>
        <p:nvSpPr>
          <p:cNvPr id="10" name="TextBox 9">
            <a:extLst>
              <a:ext uri="{FF2B5EF4-FFF2-40B4-BE49-F238E27FC236}">
                <a16:creationId xmlns:a16="http://schemas.microsoft.com/office/drawing/2014/main" id="{3AEB7277-15A6-BA48-8BAE-9A555A00AB4E}"/>
              </a:ext>
            </a:extLst>
          </p:cNvPr>
          <p:cNvSpPr txBox="1"/>
          <p:nvPr/>
        </p:nvSpPr>
        <p:spPr>
          <a:xfrm>
            <a:off x="255885" y="351222"/>
            <a:ext cx="1010207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4400" b="1" i="0" u="none" strike="noStrike" kern="1200" cap="none" spc="0" normalizeH="0" baseline="0" noProof="0" dirty="0">
                <a:ln>
                  <a:noFill/>
                </a:ln>
                <a:solidFill>
                  <a:prstClr val="white"/>
                </a:solidFill>
                <a:effectLst/>
                <a:uLnTx/>
                <a:uFillTx/>
                <a:latin typeface="Calibri" panose="020F0502020204030204"/>
                <a:ea typeface="+mn-ea"/>
                <a:cs typeface="+mn-cs"/>
              </a:rPr>
              <a:t>Output Summary</a:t>
            </a:r>
          </a:p>
        </p:txBody>
      </p:sp>
      <p:sp>
        <p:nvSpPr>
          <p:cNvPr id="14" name="TextBox 16">
            <a:extLst>
              <a:ext uri="{FF2B5EF4-FFF2-40B4-BE49-F238E27FC236}">
                <a16:creationId xmlns:a16="http://schemas.microsoft.com/office/drawing/2014/main" id="{D5D0560E-08BB-4FF3-9455-611600872746}"/>
              </a:ext>
            </a:extLst>
          </p:cNvPr>
          <p:cNvSpPr txBox="1"/>
          <p:nvPr/>
        </p:nvSpPr>
        <p:spPr>
          <a:xfrm>
            <a:off x="2997899" y="3722576"/>
            <a:ext cx="4380470" cy="101566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30000" noProof="0" dirty="0">
                <a:ln>
                  <a:noFill/>
                </a:ln>
                <a:solidFill>
                  <a:prstClr val="white"/>
                </a:solidFill>
                <a:effectLst/>
                <a:uLnTx/>
                <a:uFillTx/>
                <a:latin typeface="Avenir LT Std 65 Medium" panose="020B0603020203020204" pitchFamily="34" charset="0"/>
                <a:ea typeface="+mn-ea"/>
                <a:cs typeface="+mn-cs"/>
              </a:rPr>
              <a:t>Scientific programme leader: </a:t>
            </a:r>
            <a:br>
              <a:rPr kumimoji="0" lang="en-GB" sz="3600" b="0" i="0" u="none" strike="noStrike" kern="1200" cap="none" spc="0" normalizeH="0" baseline="30000" noProof="0" dirty="0">
                <a:ln>
                  <a:noFill/>
                </a:ln>
                <a:solidFill>
                  <a:prstClr val="white"/>
                </a:solidFill>
                <a:effectLst/>
                <a:uLnTx/>
                <a:uFillTx/>
                <a:latin typeface="Avenir LT Std 65 Medium" panose="020B0603020203020204" pitchFamily="34" charset="0"/>
                <a:ea typeface="+mn-ea"/>
                <a:cs typeface="+mn-cs"/>
              </a:rPr>
            </a:br>
            <a:r>
              <a:rPr kumimoji="0" lang="en-GB" sz="3600" b="0" i="0" u="none" strike="noStrike" kern="1200" cap="none" spc="0" normalizeH="0" baseline="30000" noProof="0" dirty="0">
                <a:ln>
                  <a:noFill/>
                </a:ln>
                <a:solidFill>
                  <a:prstClr val="white"/>
                </a:solidFill>
                <a:effectLst/>
                <a:uLnTx/>
                <a:uFillTx/>
                <a:latin typeface="Avenir LT Std 65 Medium" panose="020B0603020203020204" pitchFamily="34" charset="0"/>
                <a:ea typeface="+mn-ea"/>
                <a:cs typeface="+mn-cs"/>
              </a:rPr>
              <a:t>Professor Shane Norris</a:t>
            </a:r>
            <a:endParaRPr kumimoji="0" lang="en-ZA" sz="3600" b="0" i="0" u="none" strike="noStrike" kern="1200" cap="none" spc="0" normalizeH="0" baseline="0" noProof="0" dirty="0">
              <a:ln>
                <a:noFill/>
              </a:ln>
              <a:solidFill>
                <a:prstClr val="white"/>
              </a:solidFill>
              <a:effectLst/>
              <a:uLnTx/>
              <a:uFillTx/>
              <a:latin typeface="Avenir LT Std 65 Medium" panose="020B0603020203020204" pitchFamily="34" charset="0"/>
              <a:ea typeface="+mn-ea"/>
              <a:cs typeface="+mn-cs"/>
            </a:endParaRPr>
          </a:p>
        </p:txBody>
      </p:sp>
      <p:pic>
        <p:nvPicPr>
          <p:cNvPr id="15" name="Picture 14">
            <a:extLst>
              <a:ext uri="{FF2B5EF4-FFF2-40B4-BE49-F238E27FC236}">
                <a16:creationId xmlns:a16="http://schemas.microsoft.com/office/drawing/2014/main" id="{2F72347E-CE2B-ED48-A26A-AEB0091EE3C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337217" y="3503618"/>
            <a:ext cx="2076899" cy="1467118"/>
          </a:xfrm>
          <a:prstGeom prst="rect">
            <a:avLst/>
          </a:prstGeom>
        </p:spPr>
      </p:pic>
      <p:pic>
        <p:nvPicPr>
          <p:cNvPr id="16" name="Picture 15">
            <a:extLst>
              <a:ext uri="{FF2B5EF4-FFF2-40B4-BE49-F238E27FC236}">
                <a16:creationId xmlns:a16="http://schemas.microsoft.com/office/drawing/2014/main" id="{86A3E986-8E0F-7447-8A84-346371AF59CC}"/>
              </a:ext>
            </a:extLst>
          </p:cNvPr>
          <p:cNvPicPr>
            <a:picLocks noChangeAspect="1"/>
          </p:cNvPicPr>
          <p:nvPr/>
        </p:nvPicPr>
        <p:blipFill>
          <a:blip r:embed="rId5"/>
          <a:stretch>
            <a:fillRect/>
          </a:stretch>
        </p:blipFill>
        <p:spPr>
          <a:xfrm>
            <a:off x="1423807" y="1496387"/>
            <a:ext cx="1990310" cy="1749723"/>
          </a:xfrm>
          <a:prstGeom prst="rect">
            <a:avLst/>
          </a:prstGeom>
        </p:spPr>
      </p:pic>
      <p:pic>
        <p:nvPicPr>
          <p:cNvPr id="18" name="Picture 17">
            <a:extLst>
              <a:ext uri="{FF2B5EF4-FFF2-40B4-BE49-F238E27FC236}">
                <a16:creationId xmlns:a16="http://schemas.microsoft.com/office/drawing/2014/main" id="{9EBE60AE-A344-9F41-B1EF-AE1FA564C06A}"/>
              </a:ext>
            </a:extLst>
          </p:cNvPr>
          <p:cNvPicPr>
            <a:picLocks noChangeAspect="1"/>
          </p:cNvPicPr>
          <p:nvPr/>
        </p:nvPicPr>
        <p:blipFill>
          <a:blip r:embed="rId6"/>
          <a:stretch>
            <a:fillRect/>
          </a:stretch>
        </p:blipFill>
        <p:spPr>
          <a:xfrm>
            <a:off x="6359788" y="1554752"/>
            <a:ext cx="1560643" cy="1560643"/>
          </a:xfrm>
          <a:prstGeom prst="rect">
            <a:avLst/>
          </a:prstGeom>
        </p:spPr>
      </p:pic>
      <p:pic>
        <p:nvPicPr>
          <p:cNvPr id="19" name="Picture 18">
            <a:extLst>
              <a:ext uri="{FF2B5EF4-FFF2-40B4-BE49-F238E27FC236}">
                <a16:creationId xmlns:a16="http://schemas.microsoft.com/office/drawing/2014/main" id="{4E1369C3-0A37-1341-A634-39F96D5DFAD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509691" y="3413096"/>
            <a:ext cx="1475697" cy="1475697"/>
          </a:xfrm>
          <a:prstGeom prst="rect">
            <a:avLst/>
          </a:prstGeom>
        </p:spPr>
      </p:pic>
      <p:pic>
        <p:nvPicPr>
          <p:cNvPr id="20" name="Picture 19">
            <a:extLst>
              <a:ext uri="{FF2B5EF4-FFF2-40B4-BE49-F238E27FC236}">
                <a16:creationId xmlns:a16="http://schemas.microsoft.com/office/drawing/2014/main" id="{FA39EC7A-FA3B-7242-9C7B-17825FA9C2E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344918" y="5139620"/>
            <a:ext cx="1639550" cy="1639550"/>
          </a:xfrm>
          <a:prstGeom prst="rect">
            <a:avLst/>
          </a:prstGeom>
        </p:spPr>
      </p:pic>
      <p:sp>
        <p:nvSpPr>
          <p:cNvPr id="21" name="TextBox 17">
            <a:extLst>
              <a:ext uri="{FF2B5EF4-FFF2-40B4-BE49-F238E27FC236}">
                <a16:creationId xmlns:a16="http://schemas.microsoft.com/office/drawing/2014/main" id="{2F348351-4BA5-9840-90BD-D68E7DD8C816}"/>
              </a:ext>
            </a:extLst>
          </p:cNvPr>
          <p:cNvSpPr txBox="1"/>
          <p:nvPr/>
        </p:nvSpPr>
        <p:spPr>
          <a:xfrm>
            <a:off x="3414117" y="1753895"/>
            <a:ext cx="2256798" cy="120032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13,107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participants enrolled</a:t>
            </a:r>
          </a:p>
        </p:txBody>
      </p:sp>
      <p:sp>
        <p:nvSpPr>
          <p:cNvPr id="22" name="TextBox 18">
            <a:extLst>
              <a:ext uri="{FF2B5EF4-FFF2-40B4-BE49-F238E27FC236}">
                <a16:creationId xmlns:a16="http://schemas.microsoft.com/office/drawing/2014/main" id="{49F74540-B257-7145-A96D-1AE46E462815}"/>
              </a:ext>
            </a:extLst>
          </p:cNvPr>
          <p:cNvSpPr txBox="1"/>
          <p:nvPr/>
        </p:nvSpPr>
        <p:spPr>
          <a:xfrm>
            <a:off x="3414117" y="3630242"/>
            <a:ext cx="2540572" cy="120032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61 students/postdocs  supported</a:t>
            </a:r>
          </a:p>
        </p:txBody>
      </p:sp>
      <p:sp>
        <p:nvSpPr>
          <p:cNvPr id="23" name="TextBox 19">
            <a:extLst>
              <a:ext uri="{FF2B5EF4-FFF2-40B4-BE49-F238E27FC236}">
                <a16:creationId xmlns:a16="http://schemas.microsoft.com/office/drawing/2014/main" id="{D56AD11D-8851-C44B-8CD3-7EC1DD6E3872}"/>
              </a:ext>
            </a:extLst>
          </p:cNvPr>
          <p:cNvSpPr txBox="1"/>
          <p:nvPr/>
        </p:nvSpPr>
        <p:spPr>
          <a:xfrm>
            <a:off x="3414116" y="5409958"/>
            <a:ext cx="2810136" cy="120032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295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research associates/field staff</a:t>
            </a:r>
          </a:p>
        </p:txBody>
      </p:sp>
      <p:sp>
        <p:nvSpPr>
          <p:cNvPr id="24" name="TextBox 20">
            <a:extLst>
              <a:ext uri="{FF2B5EF4-FFF2-40B4-BE49-F238E27FC236}">
                <a16:creationId xmlns:a16="http://schemas.microsoft.com/office/drawing/2014/main" id="{E5B94674-F24C-DE43-8C46-969077805D7D}"/>
              </a:ext>
            </a:extLst>
          </p:cNvPr>
          <p:cNvSpPr txBox="1"/>
          <p:nvPr/>
        </p:nvSpPr>
        <p:spPr>
          <a:xfrm>
            <a:off x="8054126" y="1734908"/>
            <a:ext cx="2683883" cy="120032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136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Publications in review/press/print</a:t>
            </a:r>
          </a:p>
        </p:txBody>
      </p:sp>
      <p:sp>
        <p:nvSpPr>
          <p:cNvPr id="25" name="TextBox 21">
            <a:extLst>
              <a:ext uri="{FF2B5EF4-FFF2-40B4-BE49-F238E27FC236}">
                <a16:creationId xmlns:a16="http://schemas.microsoft.com/office/drawing/2014/main" id="{D7CF4955-FECF-9C4D-A4A9-F7E8A52BD01A}"/>
              </a:ext>
            </a:extLst>
          </p:cNvPr>
          <p:cNvSpPr txBox="1"/>
          <p:nvPr/>
        </p:nvSpPr>
        <p:spPr>
          <a:xfrm>
            <a:off x="8054126" y="3550779"/>
            <a:ext cx="2256798" cy="120032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6,886,595 CAD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funds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leveraged</a:t>
            </a:r>
          </a:p>
        </p:txBody>
      </p:sp>
      <p:sp>
        <p:nvSpPr>
          <p:cNvPr id="26" name="TextBox 22">
            <a:extLst>
              <a:ext uri="{FF2B5EF4-FFF2-40B4-BE49-F238E27FC236}">
                <a16:creationId xmlns:a16="http://schemas.microsoft.com/office/drawing/2014/main" id="{E4599949-8D0D-4C4F-8A63-78276821A47A}"/>
              </a:ext>
            </a:extLst>
          </p:cNvPr>
          <p:cNvSpPr txBox="1"/>
          <p:nvPr/>
        </p:nvSpPr>
        <p:spPr>
          <a:xfrm>
            <a:off x="8105134" y="5186494"/>
            <a:ext cx="2256798" cy="120032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737,143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biosamples</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collected </a:t>
            </a:r>
          </a:p>
        </p:txBody>
      </p:sp>
      <p:pic>
        <p:nvPicPr>
          <p:cNvPr id="27" name="Picture 26">
            <a:extLst>
              <a:ext uri="{FF2B5EF4-FFF2-40B4-BE49-F238E27FC236}">
                <a16:creationId xmlns:a16="http://schemas.microsoft.com/office/drawing/2014/main" id="{623A1F87-263E-FD4C-96B3-C33A101669D7}"/>
              </a:ext>
            </a:extLst>
          </p:cNvPr>
          <p:cNvPicPr>
            <a:picLocks noChangeAspect="1"/>
          </p:cNvPicPr>
          <p:nvPr/>
        </p:nvPicPr>
        <p:blipFill>
          <a:blip r:embed="rId9"/>
          <a:stretch>
            <a:fillRect/>
          </a:stretch>
        </p:blipFill>
        <p:spPr>
          <a:xfrm>
            <a:off x="1484727" y="5023552"/>
            <a:ext cx="1781878" cy="1781878"/>
          </a:xfrm>
          <a:prstGeom prst="rect">
            <a:avLst/>
          </a:prstGeom>
        </p:spPr>
      </p:pic>
    </p:spTree>
    <p:extLst>
      <p:ext uri="{BB962C8B-B14F-4D97-AF65-F5344CB8AC3E}">
        <p14:creationId xmlns:p14="http://schemas.microsoft.com/office/powerpoint/2010/main" val="1315519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58BF261-F4AA-48B7-83DF-60169FEE14B2}"/>
              </a:ext>
            </a:extLst>
          </p:cNvPr>
          <p:cNvSpPr/>
          <p:nvPr/>
        </p:nvSpPr>
        <p:spPr>
          <a:xfrm>
            <a:off x="0" y="0"/>
            <a:ext cx="12191999" cy="110257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Rectangle 4">
            <a:extLst>
              <a:ext uri="{FF2B5EF4-FFF2-40B4-BE49-F238E27FC236}">
                <a16:creationId xmlns:a16="http://schemas.microsoft.com/office/drawing/2014/main" id="{B8B45A49-1236-457F-AA8A-A493C18349DE}"/>
              </a:ext>
            </a:extLst>
          </p:cNvPr>
          <p:cNvSpPr/>
          <p:nvPr/>
        </p:nvSpPr>
        <p:spPr>
          <a:xfrm>
            <a:off x="10780672" y="164952"/>
            <a:ext cx="1227221" cy="7780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Slide Number Placeholder 1">
            <a:extLst>
              <a:ext uri="{FF2B5EF4-FFF2-40B4-BE49-F238E27FC236}">
                <a16:creationId xmlns:a16="http://schemas.microsoft.com/office/drawing/2014/main" id="{B38A007D-2E8B-4610-8A0E-FF6799C307F3}"/>
              </a:ext>
            </a:extLst>
          </p:cNvPr>
          <p:cNvSpPr>
            <a:spLocks noGrp="1"/>
          </p:cNvSpPr>
          <p:nvPr>
            <p:ph type="sldNum" sz="quarter" idx="12"/>
          </p:nvPr>
        </p:nvSpPr>
        <p:spPr>
          <a:xfrm>
            <a:off x="10347324" y="6537324"/>
            <a:ext cx="320676" cy="320676"/>
          </a:xfrm>
        </p:spPr>
        <p:txBody>
          <a:bodyPr/>
          <a:lstStyle/>
          <a:p>
            <a:pPr algn="ctr"/>
            <a:fld id="{629E1656-8B8B-416B-91B7-6E2EE9E4EC1A}" type="slidenum">
              <a:rPr lang="en-ZA" sz="800" b="1">
                <a:solidFill>
                  <a:schemeClr val="bg1"/>
                </a:solidFill>
                <a:latin typeface="Roboto" panose="02000000000000000000" pitchFamily="2" charset="0"/>
                <a:ea typeface="Roboto" panose="02000000000000000000" pitchFamily="2" charset="0"/>
              </a:rPr>
              <a:pPr algn="ctr"/>
              <a:t>20</a:t>
            </a:fld>
            <a:endParaRPr lang="en-ZA" sz="800" b="1" dirty="0">
              <a:solidFill>
                <a:schemeClr val="bg1"/>
              </a:solidFill>
              <a:latin typeface="Roboto" panose="02000000000000000000" pitchFamily="2" charset="0"/>
              <a:ea typeface="Roboto" panose="02000000000000000000" pitchFamily="2" charset="0"/>
            </a:endParaRPr>
          </a:p>
        </p:txBody>
      </p:sp>
      <p:sp>
        <p:nvSpPr>
          <p:cNvPr id="17" name="TextBox 16">
            <a:extLst>
              <a:ext uri="{FF2B5EF4-FFF2-40B4-BE49-F238E27FC236}">
                <a16:creationId xmlns:a16="http://schemas.microsoft.com/office/drawing/2014/main" id="{D5D0560E-08BB-4FF3-9455-611600872746}"/>
              </a:ext>
            </a:extLst>
          </p:cNvPr>
          <p:cNvSpPr txBox="1"/>
          <p:nvPr/>
        </p:nvSpPr>
        <p:spPr>
          <a:xfrm>
            <a:off x="3213085" y="3508415"/>
            <a:ext cx="4380470" cy="1015663"/>
          </a:xfrm>
          <a:prstGeom prst="rect">
            <a:avLst/>
          </a:prstGeom>
          <a:noFill/>
        </p:spPr>
        <p:txBody>
          <a:bodyPr wrap="square" rtlCol="0">
            <a:spAutoFit/>
          </a:bodyPr>
          <a:lstStyle/>
          <a:p>
            <a:r>
              <a:rPr lang="en-GB" sz="3600" baseline="30000" dirty="0">
                <a:solidFill>
                  <a:schemeClr val="bg1"/>
                </a:solidFill>
                <a:latin typeface="Avenir LT Std 65 Medium" panose="020B0603020203020204" pitchFamily="34" charset="0"/>
              </a:rPr>
              <a:t>Scientific programme leader: </a:t>
            </a:r>
            <a:br>
              <a:rPr lang="en-GB" sz="3600" baseline="30000" dirty="0">
                <a:solidFill>
                  <a:schemeClr val="bg1"/>
                </a:solidFill>
                <a:latin typeface="Avenir LT Std 65 Medium" panose="020B0603020203020204" pitchFamily="34" charset="0"/>
              </a:rPr>
            </a:br>
            <a:r>
              <a:rPr lang="en-GB" sz="3600" baseline="30000" dirty="0">
                <a:solidFill>
                  <a:schemeClr val="bg1"/>
                </a:solidFill>
                <a:latin typeface="Avenir LT Std 65 Medium" panose="020B0603020203020204" pitchFamily="34" charset="0"/>
              </a:rPr>
              <a:t>Professor Shane Norris</a:t>
            </a:r>
            <a:endParaRPr lang="en-ZA" sz="3600" dirty="0">
              <a:solidFill>
                <a:schemeClr val="bg1"/>
              </a:solidFill>
              <a:latin typeface="Avenir LT Std 65 Medium" panose="020B0603020203020204" pitchFamily="34" charset="0"/>
            </a:endParaRPr>
          </a:p>
        </p:txBody>
      </p:sp>
      <p:pic>
        <p:nvPicPr>
          <p:cNvPr id="11" name="Picture 10">
            <a:extLst>
              <a:ext uri="{FF2B5EF4-FFF2-40B4-BE49-F238E27FC236}">
                <a16:creationId xmlns:a16="http://schemas.microsoft.com/office/drawing/2014/main" id="{B1627607-8C5E-49B4-A811-94D83EC6E06B}"/>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832875" y="248118"/>
            <a:ext cx="1065393" cy="611713"/>
          </a:xfrm>
          <a:prstGeom prst="rect">
            <a:avLst/>
          </a:prstGeom>
        </p:spPr>
      </p:pic>
      <p:sp>
        <p:nvSpPr>
          <p:cNvPr id="10" name="TextBox 9">
            <a:extLst>
              <a:ext uri="{FF2B5EF4-FFF2-40B4-BE49-F238E27FC236}">
                <a16:creationId xmlns:a16="http://schemas.microsoft.com/office/drawing/2014/main" id="{3AEB7277-15A6-BA48-8BAE-9A555A00AB4E}"/>
              </a:ext>
            </a:extLst>
          </p:cNvPr>
          <p:cNvSpPr txBox="1"/>
          <p:nvPr/>
        </p:nvSpPr>
        <p:spPr>
          <a:xfrm>
            <a:off x="293732" y="211189"/>
            <a:ext cx="9498450" cy="1323439"/>
          </a:xfrm>
          <a:prstGeom prst="rect">
            <a:avLst/>
          </a:prstGeom>
          <a:noFill/>
        </p:spPr>
        <p:txBody>
          <a:bodyPr wrap="square" rtlCol="0">
            <a:spAutoFit/>
          </a:bodyPr>
          <a:lstStyle/>
          <a:p>
            <a:r>
              <a:rPr lang="en-ZA" sz="4000" b="1" dirty="0">
                <a:solidFill>
                  <a:schemeClr val="bg1"/>
                </a:solidFill>
                <a:ea typeface="Roboto" panose="02000000000000000000" pitchFamily="2" charset="0"/>
              </a:rPr>
              <a:t>Data Monitoring Committee Meetings</a:t>
            </a:r>
          </a:p>
          <a:p>
            <a:endParaRPr lang="en-ZA" sz="4000" b="1" dirty="0">
              <a:solidFill>
                <a:schemeClr val="bg1"/>
              </a:solidFill>
              <a:latin typeface="Avenir LT Std 65 Medium" panose="020B0603020203020204" pitchFamily="34" charset="0"/>
            </a:endParaRPr>
          </a:p>
        </p:txBody>
      </p:sp>
      <p:sp>
        <p:nvSpPr>
          <p:cNvPr id="6" name="TextBox 5">
            <a:extLst>
              <a:ext uri="{FF2B5EF4-FFF2-40B4-BE49-F238E27FC236}">
                <a16:creationId xmlns:a16="http://schemas.microsoft.com/office/drawing/2014/main" id="{7D80BD0E-006E-4944-9A73-F56B8E0DC155}"/>
              </a:ext>
            </a:extLst>
          </p:cNvPr>
          <p:cNvSpPr txBox="1"/>
          <p:nvPr/>
        </p:nvSpPr>
        <p:spPr>
          <a:xfrm>
            <a:off x="293732" y="1313767"/>
            <a:ext cx="11604536" cy="4555093"/>
          </a:xfrm>
          <a:prstGeom prst="rect">
            <a:avLst/>
          </a:prstGeom>
          <a:noFill/>
        </p:spPr>
        <p:txBody>
          <a:bodyPr wrap="square" rtlCol="0">
            <a:spAutoFit/>
          </a:bodyPr>
          <a:lstStyle/>
          <a:p>
            <a:endParaRPr lang="en-US" sz="3200" b="1" dirty="0">
              <a:solidFill>
                <a:srgbClr val="0070C0"/>
              </a:solidFill>
            </a:endParaRPr>
          </a:p>
          <a:p>
            <a:pPr marL="742950" lvl="1" indent="-285750">
              <a:spcAft>
                <a:spcPts val="1800"/>
              </a:spcAft>
              <a:buFont typeface="Arial" panose="020B0604020202020204" pitchFamily="34" charset="0"/>
              <a:buChar char="•"/>
            </a:pPr>
            <a:r>
              <a:rPr lang="en-US" sz="2800" dirty="0"/>
              <a:t>June 2019 – initial presentations of trial design and approval of the DMC Charter</a:t>
            </a:r>
          </a:p>
          <a:p>
            <a:pPr marL="742950" lvl="1" indent="-285750">
              <a:spcAft>
                <a:spcPts val="1800"/>
              </a:spcAft>
              <a:buFont typeface="Arial" panose="020B0604020202020204" pitchFamily="34" charset="0"/>
              <a:buChar char="•"/>
            </a:pPr>
            <a:r>
              <a:rPr lang="en-US" sz="2800" dirty="0"/>
              <a:t>November 2021- the DMC advised continuation without any changes for all 4 trials…</a:t>
            </a:r>
            <a:r>
              <a:rPr lang="en-US" sz="2800" dirty="0">
                <a:solidFill>
                  <a:srgbClr val="FF0000"/>
                </a:solidFill>
              </a:rPr>
              <a:t> </a:t>
            </a:r>
            <a:r>
              <a:rPr lang="en-US" sz="2000" dirty="0"/>
              <a:t>The DMC congratulates all four </a:t>
            </a:r>
            <a:r>
              <a:rPr lang="en-US" sz="2000" dirty="0" err="1"/>
              <a:t>HeLTI</a:t>
            </a:r>
            <a:r>
              <a:rPr lang="en-US" sz="2000" dirty="0"/>
              <a:t> teams of investigators and staff for their brilliant progress and productivity despite the challenges of the COVID-19 pandemic….Overall, data collection and completeness, and compliance and adherence to study protocols across the four studies is very good to excellent. The DMC had no safety concerns with respect to any of the four studies</a:t>
            </a:r>
            <a:endParaRPr lang="en-US" dirty="0">
              <a:solidFill>
                <a:srgbClr val="FF0000"/>
              </a:solidFill>
            </a:endParaRPr>
          </a:p>
          <a:p>
            <a:pPr marL="742950" lvl="1" indent="-285750">
              <a:spcAft>
                <a:spcPts val="1800"/>
              </a:spcAft>
              <a:buFont typeface="Arial" panose="020B0604020202020204" pitchFamily="34" charset="0"/>
              <a:buChar char="•"/>
            </a:pPr>
            <a:r>
              <a:rPr lang="en-US" sz="2800" dirty="0"/>
              <a:t>April 2023 –open and closed meetings completed; recommendations pending.</a:t>
            </a:r>
          </a:p>
        </p:txBody>
      </p:sp>
    </p:spTree>
    <p:extLst>
      <p:ext uri="{BB962C8B-B14F-4D97-AF65-F5344CB8AC3E}">
        <p14:creationId xmlns:p14="http://schemas.microsoft.com/office/powerpoint/2010/main" val="2258276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58BF261-F4AA-48B7-83DF-60169FEE14B2}"/>
              </a:ext>
            </a:extLst>
          </p:cNvPr>
          <p:cNvSpPr/>
          <p:nvPr/>
        </p:nvSpPr>
        <p:spPr>
          <a:xfrm>
            <a:off x="0" y="-3894"/>
            <a:ext cx="12192000" cy="108525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Rectangle 4">
            <a:extLst>
              <a:ext uri="{FF2B5EF4-FFF2-40B4-BE49-F238E27FC236}">
                <a16:creationId xmlns:a16="http://schemas.microsoft.com/office/drawing/2014/main" id="{B8B45A49-1236-457F-AA8A-A493C18349DE}"/>
              </a:ext>
            </a:extLst>
          </p:cNvPr>
          <p:cNvSpPr/>
          <p:nvPr/>
        </p:nvSpPr>
        <p:spPr>
          <a:xfrm>
            <a:off x="10656051" y="156524"/>
            <a:ext cx="1227221" cy="7780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Slide Number Placeholder 1">
            <a:extLst>
              <a:ext uri="{FF2B5EF4-FFF2-40B4-BE49-F238E27FC236}">
                <a16:creationId xmlns:a16="http://schemas.microsoft.com/office/drawing/2014/main" id="{B38A007D-2E8B-4610-8A0E-FF6799C307F3}"/>
              </a:ext>
            </a:extLst>
          </p:cNvPr>
          <p:cNvSpPr>
            <a:spLocks noGrp="1"/>
          </p:cNvSpPr>
          <p:nvPr>
            <p:ph type="sldNum" sz="quarter" idx="12"/>
          </p:nvPr>
        </p:nvSpPr>
        <p:spPr>
          <a:xfrm>
            <a:off x="10347324" y="6537324"/>
            <a:ext cx="320676" cy="320676"/>
          </a:xfrm>
        </p:spPr>
        <p:txBody>
          <a:bodyPr/>
          <a:lstStyle/>
          <a:p>
            <a:pPr algn="ctr"/>
            <a:fld id="{629E1656-8B8B-416B-91B7-6E2EE9E4EC1A}" type="slidenum">
              <a:rPr lang="en-ZA" sz="800" b="1">
                <a:solidFill>
                  <a:schemeClr val="bg1"/>
                </a:solidFill>
                <a:latin typeface="Roboto" panose="02000000000000000000" pitchFamily="2" charset="0"/>
                <a:ea typeface="Roboto" panose="02000000000000000000" pitchFamily="2" charset="0"/>
              </a:rPr>
              <a:pPr algn="ctr"/>
              <a:t>21</a:t>
            </a:fld>
            <a:endParaRPr lang="en-ZA" sz="800" b="1" dirty="0">
              <a:solidFill>
                <a:schemeClr val="bg1"/>
              </a:solidFill>
              <a:latin typeface="Roboto" panose="02000000000000000000" pitchFamily="2" charset="0"/>
              <a:ea typeface="Roboto" panose="02000000000000000000" pitchFamily="2" charset="0"/>
            </a:endParaRPr>
          </a:p>
        </p:txBody>
      </p:sp>
      <p:sp>
        <p:nvSpPr>
          <p:cNvPr id="17" name="TextBox 16">
            <a:extLst>
              <a:ext uri="{FF2B5EF4-FFF2-40B4-BE49-F238E27FC236}">
                <a16:creationId xmlns:a16="http://schemas.microsoft.com/office/drawing/2014/main" id="{D5D0560E-08BB-4FF3-9455-611600872746}"/>
              </a:ext>
            </a:extLst>
          </p:cNvPr>
          <p:cNvSpPr txBox="1"/>
          <p:nvPr/>
        </p:nvSpPr>
        <p:spPr>
          <a:xfrm>
            <a:off x="3757095" y="3149594"/>
            <a:ext cx="4380470" cy="1015663"/>
          </a:xfrm>
          <a:prstGeom prst="rect">
            <a:avLst/>
          </a:prstGeom>
          <a:noFill/>
        </p:spPr>
        <p:txBody>
          <a:bodyPr wrap="square" rtlCol="0">
            <a:spAutoFit/>
          </a:bodyPr>
          <a:lstStyle/>
          <a:p>
            <a:r>
              <a:rPr lang="en-GB" sz="3600" baseline="30000" dirty="0">
                <a:solidFill>
                  <a:schemeClr val="bg1"/>
                </a:solidFill>
                <a:latin typeface="Avenir LT Std 65 Medium" panose="020B0603020203020204" pitchFamily="34" charset="0"/>
              </a:rPr>
              <a:t>Scientific programme leader: </a:t>
            </a:r>
            <a:br>
              <a:rPr lang="en-GB" sz="3600" baseline="30000" dirty="0">
                <a:solidFill>
                  <a:schemeClr val="bg1"/>
                </a:solidFill>
                <a:latin typeface="Avenir LT Std 65 Medium" panose="020B0603020203020204" pitchFamily="34" charset="0"/>
              </a:rPr>
            </a:br>
            <a:r>
              <a:rPr lang="en-GB" sz="3600" baseline="30000" dirty="0">
                <a:solidFill>
                  <a:schemeClr val="bg1"/>
                </a:solidFill>
                <a:latin typeface="Avenir LT Std 65 Medium" panose="020B0603020203020204" pitchFamily="34" charset="0"/>
              </a:rPr>
              <a:t>Professor Shane Norris</a:t>
            </a:r>
            <a:endParaRPr lang="en-ZA" sz="3600" dirty="0">
              <a:solidFill>
                <a:schemeClr val="bg1"/>
              </a:solidFill>
              <a:latin typeface="Avenir LT Std 65 Medium" panose="020B0603020203020204" pitchFamily="34" charset="0"/>
            </a:endParaRPr>
          </a:p>
        </p:txBody>
      </p:sp>
      <p:pic>
        <p:nvPicPr>
          <p:cNvPr id="11" name="Picture 10">
            <a:extLst>
              <a:ext uri="{FF2B5EF4-FFF2-40B4-BE49-F238E27FC236}">
                <a16:creationId xmlns:a16="http://schemas.microsoft.com/office/drawing/2014/main" id="{B1627607-8C5E-49B4-A811-94D83EC6E06B}"/>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736964" y="239688"/>
            <a:ext cx="1065393" cy="611713"/>
          </a:xfrm>
          <a:prstGeom prst="rect">
            <a:avLst/>
          </a:prstGeom>
        </p:spPr>
      </p:pic>
      <p:sp>
        <p:nvSpPr>
          <p:cNvPr id="10" name="TextBox 9">
            <a:extLst>
              <a:ext uri="{FF2B5EF4-FFF2-40B4-BE49-F238E27FC236}">
                <a16:creationId xmlns:a16="http://schemas.microsoft.com/office/drawing/2014/main" id="{3AEB7277-15A6-BA48-8BAE-9A555A00AB4E}"/>
              </a:ext>
            </a:extLst>
          </p:cNvPr>
          <p:cNvSpPr txBox="1"/>
          <p:nvPr/>
        </p:nvSpPr>
        <p:spPr>
          <a:xfrm>
            <a:off x="166750" y="88324"/>
            <a:ext cx="10102071" cy="923330"/>
          </a:xfrm>
          <a:prstGeom prst="rect">
            <a:avLst/>
          </a:prstGeom>
          <a:noFill/>
        </p:spPr>
        <p:txBody>
          <a:bodyPr wrap="square" rtlCol="0">
            <a:spAutoFit/>
          </a:bodyPr>
          <a:lstStyle/>
          <a:p>
            <a:r>
              <a:rPr lang="en-ZA" sz="5400" b="1" dirty="0">
                <a:solidFill>
                  <a:schemeClr val="bg1"/>
                </a:solidFill>
              </a:rPr>
              <a:t>Conclusions</a:t>
            </a:r>
          </a:p>
        </p:txBody>
      </p:sp>
      <p:sp>
        <p:nvSpPr>
          <p:cNvPr id="4" name="TextBox 3">
            <a:extLst>
              <a:ext uri="{FF2B5EF4-FFF2-40B4-BE49-F238E27FC236}">
                <a16:creationId xmlns:a16="http://schemas.microsoft.com/office/drawing/2014/main" id="{B1B8D54A-AA4B-F913-CBDB-41A14153B591}"/>
              </a:ext>
            </a:extLst>
          </p:cNvPr>
          <p:cNvSpPr txBox="1"/>
          <p:nvPr/>
        </p:nvSpPr>
        <p:spPr>
          <a:xfrm>
            <a:off x="625891" y="1273911"/>
            <a:ext cx="12028238" cy="7478970"/>
          </a:xfrm>
          <a:prstGeom prst="rect">
            <a:avLst/>
          </a:prstGeom>
          <a:noFill/>
        </p:spPr>
        <p:txBody>
          <a:bodyPr wrap="square" rtlCol="0">
            <a:spAutoFit/>
          </a:bodyPr>
          <a:lstStyle/>
          <a:p>
            <a:pPr marL="742950" lvl="1" indent="-285750">
              <a:buFont typeface="Arial" panose="020B0604020202020204" pitchFamily="34" charset="0"/>
              <a:buChar char="•"/>
            </a:pPr>
            <a:r>
              <a:rPr lang="en-US" sz="4800" dirty="0">
                <a:effectLst/>
                <a:ea typeface="Times New Roman" panose="02020603050405020304" pitchFamily="18" charset="0"/>
                <a:cs typeface="Calibri" panose="020F0502020204030204" pitchFamily="34" charset="0"/>
              </a:rPr>
              <a:t>Governance</a:t>
            </a:r>
          </a:p>
          <a:p>
            <a:pPr marL="742950" lvl="1" indent="-285750">
              <a:buFont typeface="Arial" panose="020B0604020202020204" pitchFamily="34" charset="0"/>
              <a:buChar char="•"/>
            </a:pPr>
            <a:r>
              <a:rPr lang="en-US" sz="4800" dirty="0">
                <a:effectLst/>
                <a:ea typeface="Times New Roman" panose="02020603050405020304" pitchFamily="18" charset="0"/>
                <a:cs typeface="Calibri" panose="020F0502020204030204" pitchFamily="34" charset="0"/>
              </a:rPr>
              <a:t>Harmonization</a:t>
            </a:r>
          </a:p>
          <a:p>
            <a:pPr marL="742950" lvl="1" indent="-285750">
              <a:buFont typeface="Arial" panose="020B0604020202020204" pitchFamily="34" charset="0"/>
              <a:buChar char="•"/>
            </a:pPr>
            <a:r>
              <a:rPr lang="en-US" sz="4800" dirty="0">
                <a:ea typeface="Times New Roman" panose="02020603050405020304" pitchFamily="18" charset="0"/>
                <a:cs typeface="Calibri" panose="020F0502020204030204" pitchFamily="34" charset="0"/>
              </a:rPr>
              <a:t>RCT protocols</a:t>
            </a:r>
          </a:p>
          <a:p>
            <a:pPr marL="742950" lvl="1" indent="-285750">
              <a:buFont typeface="Arial" panose="020B0604020202020204" pitchFamily="34" charset="0"/>
              <a:buChar char="•"/>
            </a:pPr>
            <a:r>
              <a:rPr lang="en-US" sz="4800" dirty="0">
                <a:ea typeface="Times New Roman" panose="02020603050405020304" pitchFamily="18" charset="0"/>
                <a:cs typeface="Calibri" panose="020F0502020204030204" pitchFamily="34" charset="0"/>
              </a:rPr>
              <a:t>Unblinding protocol </a:t>
            </a:r>
          </a:p>
          <a:p>
            <a:pPr marL="742950" lvl="1" indent="-285750">
              <a:buFont typeface="Arial" panose="020B0604020202020204" pitchFamily="34" charset="0"/>
              <a:buChar char="•"/>
            </a:pPr>
            <a:r>
              <a:rPr lang="en-US" sz="4800" dirty="0">
                <a:ea typeface="Times New Roman" panose="02020603050405020304" pitchFamily="18" charset="0"/>
                <a:cs typeface="Calibri" panose="020F0502020204030204" pitchFamily="34" charset="0"/>
              </a:rPr>
              <a:t>Sex and Gender framework</a:t>
            </a:r>
          </a:p>
          <a:p>
            <a:pPr marL="742950" lvl="1" indent="-285750">
              <a:buFont typeface="Arial" panose="020B0604020202020204" pitchFamily="34" charset="0"/>
              <a:buChar char="•"/>
            </a:pPr>
            <a:r>
              <a:rPr lang="en-US" sz="4800" dirty="0">
                <a:effectLst/>
                <a:ea typeface="Times New Roman" panose="02020603050405020304" pitchFamily="18" charset="0"/>
                <a:cs typeface="Calibri" panose="020F0502020204030204" pitchFamily="34" charset="0"/>
              </a:rPr>
              <a:t>Consortium-wide analysis plan</a:t>
            </a:r>
          </a:p>
          <a:p>
            <a:pPr marL="742950" lvl="1" indent="-285750">
              <a:buFont typeface="Arial" panose="020B0604020202020204" pitchFamily="34" charset="0"/>
              <a:buChar char="•"/>
            </a:pPr>
            <a:r>
              <a:rPr lang="en-US" sz="4800" dirty="0">
                <a:ea typeface="Times New Roman" panose="02020603050405020304" pitchFamily="18" charset="0"/>
                <a:cs typeface="Calibri" panose="020F0502020204030204" pitchFamily="34" charset="0"/>
              </a:rPr>
              <a:t>New interactive website launched</a:t>
            </a:r>
            <a:endParaRPr lang="en-US" sz="4800" dirty="0">
              <a:effectLst/>
              <a:ea typeface="Times New Roman" panose="02020603050405020304" pitchFamily="18" charset="0"/>
              <a:cs typeface="Calibri" panose="020F0502020204030204" pitchFamily="34" charset="0"/>
            </a:endParaRPr>
          </a:p>
          <a:p>
            <a:pPr marL="742950" lvl="1" indent="-285750">
              <a:buFont typeface="Arial" panose="020B0604020202020204" pitchFamily="34" charset="0"/>
              <a:buChar char="•"/>
            </a:pPr>
            <a:endParaRPr lang="en-CA" sz="4800" dirty="0">
              <a:effectLst/>
              <a:ea typeface="Times New Roman" panose="02020603050405020304" pitchFamily="18" charset="0"/>
              <a:cs typeface="Calibri" panose="020F0502020204030204" pitchFamily="34" charset="0"/>
            </a:endParaRPr>
          </a:p>
          <a:p>
            <a:pPr lvl="1"/>
            <a:endParaRPr lang="en-US" sz="4800" dirty="0">
              <a:cs typeface="Calibri" panose="020F0502020204030204" pitchFamily="34" charset="0"/>
            </a:endParaRPr>
          </a:p>
          <a:p>
            <a:endParaRPr lang="en-CA" sz="4800" dirty="0"/>
          </a:p>
        </p:txBody>
      </p:sp>
      <p:pic>
        <p:nvPicPr>
          <p:cNvPr id="7" name="Picture 6" descr="Logo&#10;&#10;Description automatically generated">
            <a:extLst>
              <a:ext uri="{FF2B5EF4-FFF2-40B4-BE49-F238E27FC236}">
                <a16:creationId xmlns:a16="http://schemas.microsoft.com/office/drawing/2014/main" id="{4AF77249-AFA9-F5BB-A51F-F3A7FC16BE35}"/>
              </a:ext>
            </a:extLst>
          </p:cNvPr>
          <p:cNvPicPr>
            <a:picLocks noChangeAspect="1"/>
          </p:cNvPicPr>
          <p:nvPr/>
        </p:nvPicPr>
        <p:blipFill>
          <a:blip r:embed="rId4" cstate="hq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629177" y="1320540"/>
            <a:ext cx="536223" cy="643467"/>
          </a:xfrm>
          <a:prstGeom prst="rect">
            <a:avLst/>
          </a:prstGeom>
        </p:spPr>
      </p:pic>
      <p:pic>
        <p:nvPicPr>
          <p:cNvPr id="8" name="Picture 7" descr="Logo&#10;&#10;Description automatically generated">
            <a:extLst>
              <a:ext uri="{FF2B5EF4-FFF2-40B4-BE49-F238E27FC236}">
                <a16:creationId xmlns:a16="http://schemas.microsoft.com/office/drawing/2014/main" id="{EF1637BB-2494-1C60-7EC7-A4DE4F7F5A9C}"/>
              </a:ext>
            </a:extLst>
          </p:cNvPr>
          <p:cNvPicPr>
            <a:picLocks noChangeAspect="1"/>
          </p:cNvPicPr>
          <p:nvPr/>
        </p:nvPicPr>
        <p:blipFill>
          <a:blip r:embed="rId4" cstate="hq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165400" y="2018411"/>
            <a:ext cx="536223" cy="643467"/>
          </a:xfrm>
          <a:prstGeom prst="rect">
            <a:avLst/>
          </a:prstGeom>
        </p:spPr>
      </p:pic>
      <p:pic>
        <p:nvPicPr>
          <p:cNvPr id="9" name="Picture 8" descr="Logo&#10;&#10;Description automatically generated">
            <a:extLst>
              <a:ext uri="{FF2B5EF4-FFF2-40B4-BE49-F238E27FC236}">
                <a16:creationId xmlns:a16="http://schemas.microsoft.com/office/drawing/2014/main" id="{E1212845-A160-CFCD-B769-F35634C799FE}"/>
              </a:ext>
            </a:extLst>
          </p:cNvPr>
          <p:cNvPicPr>
            <a:picLocks noChangeAspect="1"/>
          </p:cNvPicPr>
          <p:nvPr/>
        </p:nvPicPr>
        <p:blipFill>
          <a:blip r:embed="rId4" cstate="hq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949675" y="2771607"/>
            <a:ext cx="536223" cy="643467"/>
          </a:xfrm>
          <a:prstGeom prst="rect">
            <a:avLst/>
          </a:prstGeom>
        </p:spPr>
      </p:pic>
      <p:pic>
        <p:nvPicPr>
          <p:cNvPr id="13" name="Picture 12" descr="Logo&#10;&#10;Description automatically generated">
            <a:extLst>
              <a:ext uri="{FF2B5EF4-FFF2-40B4-BE49-F238E27FC236}">
                <a16:creationId xmlns:a16="http://schemas.microsoft.com/office/drawing/2014/main" id="{4CF340F9-3697-21A5-2B11-3E51D3E9CF93}"/>
              </a:ext>
            </a:extLst>
          </p:cNvPr>
          <p:cNvPicPr>
            <a:picLocks noChangeAspect="1"/>
          </p:cNvPicPr>
          <p:nvPr/>
        </p:nvPicPr>
        <p:blipFill>
          <a:blip r:embed="rId4" cstate="hq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507541" y="3485684"/>
            <a:ext cx="536223" cy="643467"/>
          </a:xfrm>
          <a:prstGeom prst="rect">
            <a:avLst/>
          </a:prstGeom>
        </p:spPr>
      </p:pic>
      <p:pic>
        <p:nvPicPr>
          <p:cNvPr id="14" name="Picture 13" descr="Logo&#10;&#10;Description automatically generated">
            <a:extLst>
              <a:ext uri="{FF2B5EF4-FFF2-40B4-BE49-F238E27FC236}">
                <a16:creationId xmlns:a16="http://schemas.microsoft.com/office/drawing/2014/main" id="{420B09DB-D9EE-98C3-2BCB-FC610BC25D03}"/>
              </a:ext>
            </a:extLst>
          </p:cNvPr>
          <p:cNvPicPr>
            <a:picLocks noChangeAspect="1"/>
          </p:cNvPicPr>
          <p:nvPr/>
        </p:nvPicPr>
        <p:blipFill>
          <a:blip r:embed="rId4" cstate="hq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547258" y="4222980"/>
            <a:ext cx="536223" cy="643467"/>
          </a:xfrm>
          <a:prstGeom prst="rect">
            <a:avLst/>
          </a:prstGeom>
        </p:spPr>
      </p:pic>
      <p:pic>
        <p:nvPicPr>
          <p:cNvPr id="6" name="Picture 5" descr="Logo&#10;&#10;Description automatically generated">
            <a:extLst>
              <a:ext uri="{FF2B5EF4-FFF2-40B4-BE49-F238E27FC236}">
                <a16:creationId xmlns:a16="http://schemas.microsoft.com/office/drawing/2014/main" id="{758A931F-B0A2-D180-5948-04835F24D260}"/>
              </a:ext>
            </a:extLst>
          </p:cNvPr>
          <p:cNvPicPr>
            <a:picLocks noChangeAspect="1"/>
          </p:cNvPicPr>
          <p:nvPr/>
        </p:nvPicPr>
        <p:blipFill>
          <a:blip r:embed="rId4" cstate="hq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174220" y="4940622"/>
            <a:ext cx="536223" cy="643467"/>
          </a:xfrm>
          <a:prstGeom prst="rect">
            <a:avLst/>
          </a:prstGeom>
        </p:spPr>
      </p:pic>
      <p:pic>
        <p:nvPicPr>
          <p:cNvPr id="12" name="Picture 11" descr="Logo&#10;&#10;Description automatically generated">
            <a:extLst>
              <a:ext uri="{FF2B5EF4-FFF2-40B4-BE49-F238E27FC236}">
                <a16:creationId xmlns:a16="http://schemas.microsoft.com/office/drawing/2014/main" id="{F2CB37CA-098D-02B1-F632-E2FFA8892528}"/>
              </a:ext>
            </a:extLst>
          </p:cNvPr>
          <p:cNvPicPr>
            <a:picLocks noChangeAspect="1"/>
          </p:cNvPicPr>
          <p:nvPr/>
        </p:nvPicPr>
        <p:blipFill>
          <a:blip r:embed="rId4" cstate="hq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971439" y="5677828"/>
            <a:ext cx="536223" cy="643467"/>
          </a:xfrm>
          <a:prstGeom prst="rect">
            <a:avLst/>
          </a:prstGeom>
        </p:spPr>
      </p:pic>
    </p:spTree>
    <p:extLst>
      <p:ext uri="{BB962C8B-B14F-4D97-AF65-F5344CB8AC3E}">
        <p14:creationId xmlns:p14="http://schemas.microsoft.com/office/powerpoint/2010/main" val="2166249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58BF261-F4AA-48B7-83DF-60169FEE14B2}"/>
              </a:ext>
            </a:extLst>
          </p:cNvPr>
          <p:cNvSpPr/>
          <p:nvPr/>
        </p:nvSpPr>
        <p:spPr>
          <a:xfrm>
            <a:off x="0" y="7681"/>
            <a:ext cx="12192000" cy="130989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Rectangle 4">
            <a:extLst>
              <a:ext uri="{FF2B5EF4-FFF2-40B4-BE49-F238E27FC236}">
                <a16:creationId xmlns:a16="http://schemas.microsoft.com/office/drawing/2014/main" id="{B8B45A49-1236-457F-AA8A-A493C18349DE}"/>
              </a:ext>
            </a:extLst>
          </p:cNvPr>
          <p:cNvSpPr/>
          <p:nvPr/>
        </p:nvSpPr>
        <p:spPr>
          <a:xfrm>
            <a:off x="10656051" y="156524"/>
            <a:ext cx="1227221" cy="7780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Slide Number Placeholder 1">
            <a:extLst>
              <a:ext uri="{FF2B5EF4-FFF2-40B4-BE49-F238E27FC236}">
                <a16:creationId xmlns:a16="http://schemas.microsoft.com/office/drawing/2014/main" id="{B38A007D-2E8B-4610-8A0E-FF6799C307F3}"/>
              </a:ext>
            </a:extLst>
          </p:cNvPr>
          <p:cNvSpPr>
            <a:spLocks noGrp="1"/>
          </p:cNvSpPr>
          <p:nvPr>
            <p:ph type="sldNum" sz="quarter" idx="12"/>
          </p:nvPr>
        </p:nvSpPr>
        <p:spPr>
          <a:xfrm>
            <a:off x="10347324" y="6537324"/>
            <a:ext cx="320676" cy="320676"/>
          </a:xfrm>
        </p:spPr>
        <p:txBody>
          <a:bodyPr/>
          <a:lstStyle/>
          <a:p>
            <a:pPr algn="ctr"/>
            <a:fld id="{629E1656-8B8B-416B-91B7-6E2EE9E4EC1A}" type="slidenum">
              <a:rPr lang="en-ZA" sz="800" b="1">
                <a:solidFill>
                  <a:schemeClr val="bg1"/>
                </a:solidFill>
                <a:latin typeface="Roboto" panose="02000000000000000000" pitchFamily="2" charset="0"/>
                <a:ea typeface="Roboto" panose="02000000000000000000" pitchFamily="2" charset="0"/>
              </a:rPr>
              <a:pPr algn="ctr"/>
              <a:t>22</a:t>
            </a:fld>
            <a:endParaRPr lang="en-ZA" sz="800" b="1" dirty="0">
              <a:solidFill>
                <a:schemeClr val="bg1"/>
              </a:solidFill>
              <a:latin typeface="Roboto" panose="02000000000000000000" pitchFamily="2" charset="0"/>
              <a:ea typeface="Roboto" panose="02000000000000000000" pitchFamily="2" charset="0"/>
            </a:endParaRPr>
          </a:p>
        </p:txBody>
      </p:sp>
      <p:sp>
        <p:nvSpPr>
          <p:cNvPr id="17" name="TextBox 16">
            <a:extLst>
              <a:ext uri="{FF2B5EF4-FFF2-40B4-BE49-F238E27FC236}">
                <a16:creationId xmlns:a16="http://schemas.microsoft.com/office/drawing/2014/main" id="{D5D0560E-08BB-4FF3-9455-611600872746}"/>
              </a:ext>
            </a:extLst>
          </p:cNvPr>
          <p:cNvSpPr txBox="1"/>
          <p:nvPr/>
        </p:nvSpPr>
        <p:spPr>
          <a:xfrm>
            <a:off x="3213085" y="3508415"/>
            <a:ext cx="4380470" cy="1015663"/>
          </a:xfrm>
          <a:prstGeom prst="rect">
            <a:avLst/>
          </a:prstGeom>
          <a:noFill/>
        </p:spPr>
        <p:txBody>
          <a:bodyPr wrap="square" rtlCol="0">
            <a:spAutoFit/>
          </a:bodyPr>
          <a:lstStyle/>
          <a:p>
            <a:r>
              <a:rPr lang="en-GB" sz="3600" baseline="30000" dirty="0">
                <a:solidFill>
                  <a:schemeClr val="bg1"/>
                </a:solidFill>
                <a:latin typeface="Avenir LT Std 65 Medium" panose="020B0603020203020204" pitchFamily="34" charset="0"/>
              </a:rPr>
              <a:t>Scientific programme leader: </a:t>
            </a:r>
            <a:br>
              <a:rPr lang="en-GB" sz="3600" baseline="30000" dirty="0">
                <a:solidFill>
                  <a:schemeClr val="bg1"/>
                </a:solidFill>
                <a:latin typeface="Avenir LT Std 65 Medium" panose="020B0603020203020204" pitchFamily="34" charset="0"/>
              </a:rPr>
            </a:br>
            <a:r>
              <a:rPr lang="en-GB" sz="3600" baseline="30000" dirty="0">
                <a:solidFill>
                  <a:schemeClr val="bg1"/>
                </a:solidFill>
                <a:latin typeface="Avenir LT Std 65 Medium" panose="020B0603020203020204" pitchFamily="34" charset="0"/>
              </a:rPr>
              <a:t>Professor Shane Norris</a:t>
            </a:r>
            <a:endParaRPr lang="en-ZA" sz="3600" dirty="0">
              <a:solidFill>
                <a:schemeClr val="bg1"/>
              </a:solidFill>
              <a:latin typeface="Avenir LT Std 65 Medium" panose="020B0603020203020204" pitchFamily="34" charset="0"/>
            </a:endParaRPr>
          </a:p>
        </p:txBody>
      </p:sp>
      <p:pic>
        <p:nvPicPr>
          <p:cNvPr id="11" name="Picture 10">
            <a:extLst>
              <a:ext uri="{FF2B5EF4-FFF2-40B4-BE49-F238E27FC236}">
                <a16:creationId xmlns:a16="http://schemas.microsoft.com/office/drawing/2014/main" id="{B1627607-8C5E-49B4-A811-94D83EC6E06B}"/>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736964" y="239688"/>
            <a:ext cx="1065393" cy="611713"/>
          </a:xfrm>
          <a:prstGeom prst="rect">
            <a:avLst/>
          </a:prstGeom>
        </p:spPr>
      </p:pic>
      <p:sp>
        <p:nvSpPr>
          <p:cNvPr id="10" name="TextBox 9">
            <a:extLst>
              <a:ext uri="{FF2B5EF4-FFF2-40B4-BE49-F238E27FC236}">
                <a16:creationId xmlns:a16="http://schemas.microsoft.com/office/drawing/2014/main" id="{3AEB7277-15A6-BA48-8BAE-9A555A00AB4E}"/>
              </a:ext>
            </a:extLst>
          </p:cNvPr>
          <p:cNvSpPr txBox="1"/>
          <p:nvPr/>
        </p:nvSpPr>
        <p:spPr>
          <a:xfrm>
            <a:off x="245252" y="351222"/>
            <a:ext cx="10102071" cy="769441"/>
          </a:xfrm>
          <a:prstGeom prst="rect">
            <a:avLst/>
          </a:prstGeom>
          <a:noFill/>
        </p:spPr>
        <p:txBody>
          <a:bodyPr wrap="square" rtlCol="0">
            <a:spAutoFit/>
          </a:bodyPr>
          <a:lstStyle/>
          <a:p>
            <a:r>
              <a:rPr lang="en-ZA" sz="4400" b="1" dirty="0">
                <a:solidFill>
                  <a:schemeClr val="bg1"/>
                </a:solidFill>
              </a:rPr>
              <a:t>Publications</a:t>
            </a:r>
            <a:r>
              <a:rPr lang="en-ZA" sz="4400" b="1">
                <a:solidFill>
                  <a:schemeClr val="bg1"/>
                </a:solidFill>
              </a:rPr>
              <a:t>: Impact</a:t>
            </a:r>
            <a:endParaRPr lang="en-ZA" sz="4400" b="1" dirty="0">
              <a:solidFill>
                <a:schemeClr val="bg1"/>
              </a:solidFill>
            </a:endParaRPr>
          </a:p>
        </p:txBody>
      </p:sp>
      <p:sp>
        <p:nvSpPr>
          <p:cNvPr id="4" name="TextBox 3">
            <a:extLst>
              <a:ext uri="{FF2B5EF4-FFF2-40B4-BE49-F238E27FC236}">
                <a16:creationId xmlns:a16="http://schemas.microsoft.com/office/drawing/2014/main" id="{0E308668-AD5F-4BB8-9D73-D7DC3B1A2280}"/>
              </a:ext>
            </a:extLst>
          </p:cNvPr>
          <p:cNvSpPr txBox="1"/>
          <p:nvPr/>
        </p:nvSpPr>
        <p:spPr>
          <a:xfrm>
            <a:off x="4775639" y="1661118"/>
            <a:ext cx="2703625" cy="707886"/>
          </a:xfrm>
          <a:prstGeom prst="rect">
            <a:avLst/>
          </a:prstGeom>
          <a:noFill/>
        </p:spPr>
        <p:txBody>
          <a:bodyPr wrap="none" rtlCol="0">
            <a:spAutoFit/>
          </a:bodyPr>
          <a:lstStyle/>
          <a:p>
            <a:r>
              <a:rPr lang="en-US" sz="4000" dirty="0">
                <a:hlinkClick r:id="rId4"/>
              </a:rPr>
              <a:t>Publications</a:t>
            </a:r>
            <a:endParaRPr lang="en-US" sz="4000" dirty="0"/>
          </a:p>
        </p:txBody>
      </p:sp>
    </p:spTree>
    <p:extLst>
      <p:ext uri="{BB962C8B-B14F-4D97-AF65-F5344CB8AC3E}">
        <p14:creationId xmlns:p14="http://schemas.microsoft.com/office/powerpoint/2010/main" val="346619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58BF261-F4AA-48B7-83DF-60169FEE14B2}"/>
              </a:ext>
            </a:extLst>
          </p:cNvPr>
          <p:cNvSpPr/>
          <p:nvPr/>
        </p:nvSpPr>
        <p:spPr>
          <a:xfrm>
            <a:off x="0" y="-3894"/>
            <a:ext cx="12192000" cy="11382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Rectangle 4">
            <a:extLst>
              <a:ext uri="{FF2B5EF4-FFF2-40B4-BE49-F238E27FC236}">
                <a16:creationId xmlns:a16="http://schemas.microsoft.com/office/drawing/2014/main" id="{B8B45A49-1236-457F-AA8A-A493C18349DE}"/>
              </a:ext>
            </a:extLst>
          </p:cNvPr>
          <p:cNvSpPr/>
          <p:nvPr/>
        </p:nvSpPr>
        <p:spPr>
          <a:xfrm>
            <a:off x="10656051" y="156524"/>
            <a:ext cx="1227221" cy="7780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Slide Number Placeholder 1">
            <a:extLst>
              <a:ext uri="{FF2B5EF4-FFF2-40B4-BE49-F238E27FC236}">
                <a16:creationId xmlns:a16="http://schemas.microsoft.com/office/drawing/2014/main" id="{B38A007D-2E8B-4610-8A0E-FF6799C307F3}"/>
              </a:ext>
            </a:extLst>
          </p:cNvPr>
          <p:cNvSpPr>
            <a:spLocks noGrp="1"/>
          </p:cNvSpPr>
          <p:nvPr>
            <p:ph type="sldNum" sz="quarter" idx="12"/>
          </p:nvPr>
        </p:nvSpPr>
        <p:spPr>
          <a:xfrm>
            <a:off x="10347324" y="6537324"/>
            <a:ext cx="320676" cy="320676"/>
          </a:xfrm>
        </p:spPr>
        <p:txBody>
          <a:bodyPr/>
          <a:lstStyle/>
          <a:p>
            <a:pPr algn="ctr"/>
            <a:fld id="{629E1656-8B8B-416B-91B7-6E2EE9E4EC1A}" type="slidenum">
              <a:rPr lang="en-ZA" sz="800" b="1">
                <a:solidFill>
                  <a:schemeClr val="bg1"/>
                </a:solidFill>
                <a:latin typeface="Roboto" panose="02000000000000000000" pitchFamily="2" charset="0"/>
                <a:ea typeface="Roboto" panose="02000000000000000000" pitchFamily="2" charset="0"/>
              </a:rPr>
              <a:pPr algn="ctr"/>
              <a:t>23</a:t>
            </a:fld>
            <a:endParaRPr lang="en-ZA" sz="800" b="1" dirty="0">
              <a:solidFill>
                <a:schemeClr val="bg1"/>
              </a:solidFill>
              <a:latin typeface="Roboto" panose="02000000000000000000" pitchFamily="2" charset="0"/>
              <a:ea typeface="Roboto" panose="02000000000000000000" pitchFamily="2" charset="0"/>
            </a:endParaRPr>
          </a:p>
        </p:txBody>
      </p:sp>
      <p:sp>
        <p:nvSpPr>
          <p:cNvPr id="17" name="TextBox 16">
            <a:extLst>
              <a:ext uri="{FF2B5EF4-FFF2-40B4-BE49-F238E27FC236}">
                <a16:creationId xmlns:a16="http://schemas.microsoft.com/office/drawing/2014/main" id="{D5D0560E-08BB-4FF3-9455-611600872746}"/>
              </a:ext>
            </a:extLst>
          </p:cNvPr>
          <p:cNvSpPr txBox="1"/>
          <p:nvPr/>
        </p:nvSpPr>
        <p:spPr>
          <a:xfrm>
            <a:off x="3213085" y="3508415"/>
            <a:ext cx="4380470" cy="1015663"/>
          </a:xfrm>
          <a:prstGeom prst="rect">
            <a:avLst/>
          </a:prstGeom>
          <a:noFill/>
        </p:spPr>
        <p:txBody>
          <a:bodyPr wrap="square" rtlCol="0">
            <a:spAutoFit/>
          </a:bodyPr>
          <a:lstStyle/>
          <a:p>
            <a:r>
              <a:rPr lang="en-GB" sz="3600" baseline="30000" dirty="0">
                <a:solidFill>
                  <a:schemeClr val="bg1"/>
                </a:solidFill>
                <a:latin typeface="Avenir LT Std 65 Medium" panose="020B0603020203020204" pitchFamily="34" charset="0"/>
              </a:rPr>
              <a:t>Scientific programme leader: </a:t>
            </a:r>
            <a:br>
              <a:rPr lang="en-GB" sz="3600" baseline="30000" dirty="0">
                <a:solidFill>
                  <a:schemeClr val="bg1"/>
                </a:solidFill>
                <a:latin typeface="Avenir LT Std 65 Medium" panose="020B0603020203020204" pitchFamily="34" charset="0"/>
              </a:rPr>
            </a:br>
            <a:r>
              <a:rPr lang="en-GB" sz="3600" baseline="30000" dirty="0">
                <a:solidFill>
                  <a:schemeClr val="bg1"/>
                </a:solidFill>
                <a:latin typeface="Avenir LT Std 65 Medium" panose="020B0603020203020204" pitchFamily="34" charset="0"/>
              </a:rPr>
              <a:t>Professor Shane Norris</a:t>
            </a:r>
            <a:endParaRPr lang="en-ZA" sz="3600" dirty="0">
              <a:solidFill>
                <a:schemeClr val="bg1"/>
              </a:solidFill>
              <a:latin typeface="Avenir LT Std 65 Medium" panose="020B0603020203020204" pitchFamily="34" charset="0"/>
            </a:endParaRPr>
          </a:p>
        </p:txBody>
      </p:sp>
      <p:pic>
        <p:nvPicPr>
          <p:cNvPr id="11" name="Picture 10">
            <a:extLst>
              <a:ext uri="{FF2B5EF4-FFF2-40B4-BE49-F238E27FC236}">
                <a16:creationId xmlns:a16="http://schemas.microsoft.com/office/drawing/2014/main" id="{B1627607-8C5E-49B4-A811-94D83EC6E06B}"/>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736964" y="239688"/>
            <a:ext cx="1065393" cy="611713"/>
          </a:xfrm>
          <a:prstGeom prst="rect">
            <a:avLst/>
          </a:prstGeom>
        </p:spPr>
      </p:pic>
      <p:sp>
        <p:nvSpPr>
          <p:cNvPr id="10" name="TextBox 9">
            <a:extLst>
              <a:ext uri="{FF2B5EF4-FFF2-40B4-BE49-F238E27FC236}">
                <a16:creationId xmlns:a16="http://schemas.microsoft.com/office/drawing/2014/main" id="{3AEB7277-15A6-BA48-8BAE-9A555A00AB4E}"/>
              </a:ext>
            </a:extLst>
          </p:cNvPr>
          <p:cNvSpPr txBox="1"/>
          <p:nvPr/>
        </p:nvSpPr>
        <p:spPr>
          <a:xfrm>
            <a:off x="245252" y="83879"/>
            <a:ext cx="10102071" cy="923330"/>
          </a:xfrm>
          <a:prstGeom prst="rect">
            <a:avLst/>
          </a:prstGeom>
          <a:noFill/>
        </p:spPr>
        <p:txBody>
          <a:bodyPr wrap="square" rtlCol="0">
            <a:spAutoFit/>
          </a:bodyPr>
          <a:lstStyle/>
          <a:p>
            <a:r>
              <a:rPr lang="en-ZA" sz="5400" b="1" dirty="0">
                <a:solidFill>
                  <a:schemeClr val="bg1"/>
                </a:solidFill>
              </a:rPr>
              <a:t>Challenges</a:t>
            </a:r>
          </a:p>
        </p:txBody>
      </p:sp>
      <p:sp>
        <p:nvSpPr>
          <p:cNvPr id="4" name="TextBox 3">
            <a:extLst>
              <a:ext uri="{FF2B5EF4-FFF2-40B4-BE49-F238E27FC236}">
                <a16:creationId xmlns:a16="http://schemas.microsoft.com/office/drawing/2014/main" id="{B1B8D54A-AA4B-F913-CBDB-41A14153B591}"/>
              </a:ext>
            </a:extLst>
          </p:cNvPr>
          <p:cNvSpPr txBox="1"/>
          <p:nvPr/>
        </p:nvSpPr>
        <p:spPr>
          <a:xfrm>
            <a:off x="245252" y="1383326"/>
            <a:ext cx="11488156" cy="8710077"/>
          </a:xfrm>
          <a:prstGeom prst="rect">
            <a:avLst/>
          </a:prstGeom>
          <a:noFill/>
        </p:spPr>
        <p:txBody>
          <a:bodyPr wrap="square" rtlCol="0">
            <a:spAutoFit/>
          </a:bodyPr>
          <a:lstStyle/>
          <a:p>
            <a:pPr marL="742950" lvl="1" indent="-285750">
              <a:buFont typeface="Arial" panose="020B0604020202020204" pitchFamily="34" charset="0"/>
              <a:buChar char="•"/>
            </a:pPr>
            <a:r>
              <a:rPr lang="en-US" sz="4000" dirty="0">
                <a:effectLst/>
                <a:ea typeface="Times New Roman" panose="02020603050405020304" pitchFamily="18" charset="0"/>
                <a:cs typeface="Calibri" panose="020F0502020204030204" pitchFamily="34" charset="0"/>
              </a:rPr>
              <a:t>Data Sharing: meeting country regulations</a:t>
            </a:r>
          </a:p>
          <a:p>
            <a:pPr marL="742950" lvl="1" indent="-285750">
              <a:buFont typeface="Arial" panose="020B0604020202020204" pitchFamily="34" charset="0"/>
              <a:buChar char="•"/>
            </a:pPr>
            <a:r>
              <a:rPr lang="en-US" sz="4000" dirty="0">
                <a:ea typeface="Times New Roman" panose="02020603050405020304" pitchFamily="18" charset="0"/>
                <a:cs typeface="Calibri" panose="020F0502020204030204" pitchFamily="34" charset="0"/>
              </a:rPr>
              <a:t>Biospecimen analysis</a:t>
            </a:r>
          </a:p>
          <a:p>
            <a:pPr marL="742950" lvl="1" indent="-285750">
              <a:buFont typeface="Arial" panose="020B0604020202020204" pitchFamily="34" charset="0"/>
              <a:buChar char="•"/>
            </a:pPr>
            <a:r>
              <a:rPr lang="en-US" sz="4000" dirty="0">
                <a:effectLst/>
                <a:ea typeface="Times New Roman" panose="02020603050405020304" pitchFamily="18" charset="0"/>
                <a:cs typeface="Calibri" panose="020F0502020204030204" pitchFamily="34" charset="0"/>
              </a:rPr>
              <a:t>Infrastructure for consortium-wide data management</a:t>
            </a:r>
          </a:p>
          <a:p>
            <a:pPr marL="742950" lvl="1" indent="-285750">
              <a:buFont typeface="Arial" panose="020B0604020202020204" pitchFamily="34" charset="0"/>
              <a:buChar char="•"/>
            </a:pPr>
            <a:r>
              <a:rPr lang="en-US" sz="4000" dirty="0">
                <a:ea typeface="Times New Roman" panose="02020603050405020304" pitchFamily="18" charset="0"/>
                <a:cs typeface="Calibri" panose="020F0502020204030204" pitchFamily="34" charset="0"/>
              </a:rPr>
              <a:t>Optimizing the impact of unique and valuable cohorts</a:t>
            </a:r>
          </a:p>
          <a:p>
            <a:pPr marL="742950" lvl="1" indent="-285750">
              <a:buFont typeface="Arial" panose="020B0604020202020204" pitchFamily="34" charset="0"/>
              <a:buChar char="•"/>
            </a:pPr>
            <a:r>
              <a:rPr lang="en-US" sz="4000" dirty="0">
                <a:ea typeface="Times New Roman" panose="02020603050405020304" pitchFamily="18" charset="0"/>
                <a:cs typeface="Calibri" panose="020F0502020204030204" pitchFamily="34" charset="0"/>
              </a:rPr>
              <a:t>Endpoint of trials </a:t>
            </a:r>
            <a:r>
              <a:rPr lang="en-US" sz="4000" dirty="0">
                <a:effectLst/>
                <a:ea typeface="Times New Roman" panose="02020603050405020304" pitchFamily="18" charset="0"/>
                <a:cs typeface="Calibri" panose="020F0502020204030204" pitchFamily="34" charset="0"/>
              </a:rPr>
              <a:t>will extend beyond the end of the current funding cycle</a:t>
            </a:r>
          </a:p>
          <a:p>
            <a:pPr marL="742950" lvl="1" indent="-285750">
              <a:buFont typeface="Arial" panose="020B0604020202020204" pitchFamily="34" charset="0"/>
              <a:buChar char="•"/>
            </a:pPr>
            <a:endParaRPr lang="en-US" sz="4000" dirty="0">
              <a:ea typeface="Times New Roman" panose="02020603050405020304" pitchFamily="18" charset="0"/>
              <a:cs typeface="Calibri" panose="020F0502020204030204" pitchFamily="34" charset="0"/>
            </a:endParaRPr>
          </a:p>
          <a:p>
            <a:pPr marL="742950" lvl="1" indent="-285750">
              <a:buFont typeface="Arial" panose="020B0604020202020204" pitchFamily="34" charset="0"/>
              <a:buChar char="•"/>
            </a:pPr>
            <a:endParaRPr lang="en-US" sz="4000" dirty="0">
              <a:effectLst/>
              <a:ea typeface="Times New Roman" panose="02020603050405020304" pitchFamily="18" charset="0"/>
              <a:cs typeface="Calibri" panose="020F0502020204030204" pitchFamily="34" charset="0"/>
            </a:endParaRPr>
          </a:p>
          <a:p>
            <a:pPr marL="742950" lvl="1" indent="-285750">
              <a:buFont typeface="Arial" panose="020B0604020202020204" pitchFamily="34" charset="0"/>
              <a:buChar char="•"/>
            </a:pPr>
            <a:endParaRPr lang="en-US" sz="4000" dirty="0">
              <a:effectLst/>
              <a:ea typeface="Times New Roman" panose="02020603050405020304" pitchFamily="18" charset="0"/>
              <a:cs typeface="Calibri" panose="020F0502020204030204" pitchFamily="34" charset="0"/>
            </a:endParaRPr>
          </a:p>
          <a:p>
            <a:pPr marL="742950" lvl="1" indent="-285750">
              <a:buFont typeface="Arial" panose="020B0604020202020204" pitchFamily="34" charset="0"/>
              <a:buChar char="•"/>
            </a:pPr>
            <a:endParaRPr lang="en-CA" sz="4000" dirty="0">
              <a:effectLst/>
              <a:ea typeface="Times New Roman" panose="02020603050405020304" pitchFamily="18" charset="0"/>
              <a:cs typeface="Calibri" panose="020F0502020204030204" pitchFamily="34" charset="0"/>
            </a:endParaRPr>
          </a:p>
          <a:p>
            <a:pPr lvl="1"/>
            <a:endParaRPr lang="en-US" sz="4000" dirty="0">
              <a:cs typeface="Calibri" panose="020F0502020204030204" pitchFamily="34" charset="0"/>
            </a:endParaRPr>
          </a:p>
          <a:p>
            <a:endParaRPr lang="en-CA" sz="4000" dirty="0"/>
          </a:p>
        </p:txBody>
      </p:sp>
    </p:spTree>
    <p:extLst>
      <p:ext uri="{BB962C8B-B14F-4D97-AF65-F5344CB8AC3E}">
        <p14:creationId xmlns:p14="http://schemas.microsoft.com/office/powerpoint/2010/main" val="49151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58BF261-F4AA-48B7-83DF-60169FEE14B2}"/>
              </a:ext>
            </a:extLst>
          </p:cNvPr>
          <p:cNvSpPr/>
          <p:nvPr/>
        </p:nvSpPr>
        <p:spPr>
          <a:xfrm>
            <a:off x="0" y="-3894"/>
            <a:ext cx="12192000" cy="130989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Rectangle 4">
            <a:extLst>
              <a:ext uri="{FF2B5EF4-FFF2-40B4-BE49-F238E27FC236}">
                <a16:creationId xmlns:a16="http://schemas.microsoft.com/office/drawing/2014/main" id="{B8B45A49-1236-457F-AA8A-A493C18349DE}"/>
              </a:ext>
            </a:extLst>
          </p:cNvPr>
          <p:cNvSpPr/>
          <p:nvPr/>
        </p:nvSpPr>
        <p:spPr>
          <a:xfrm>
            <a:off x="10656051" y="156524"/>
            <a:ext cx="1227221" cy="7780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Slide Number Placeholder 1">
            <a:extLst>
              <a:ext uri="{FF2B5EF4-FFF2-40B4-BE49-F238E27FC236}">
                <a16:creationId xmlns:a16="http://schemas.microsoft.com/office/drawing/2014/main" id="{B38A007D-2E8B-4610-8A0E-FF6799C307F3}"/>
              </a:ext>
            </a:extLst>
          </p:cNvPr>
          <p:cNvSpPr>
            <a:spLocks noGrp="1"/>
          </p:cNvSpPr>
          <p:nvPr>
            <p:ph type="sldNum" sz="quarter" idx="12"/>
          </p:nvPr>
        </p:nvSpPr>
        <p:spPr>
          <a:xfrm>
            <a:off x="10347324" y="6537324"/>
            <a:ext cx="320676" cy="320676"/>
          </a:xfrm>
        </p:spPr>
        <p:txBody>
          <a:bodyPr/>
          <a:lstStyle/>
          <a:p>
            <a:pPr algn="ctr"/>
            <a:fld id="{629E1656-8B8B-416B-91B7-6E2EE9E4EC1A}" type="slidenum">
              <a:rPr lang="en-ZA" sz="800" b="1">
                <a:solidFill>
                  <a:schemeClr val="bg1"/>
                </a:solidFill>
                <a:latin typeface="Roboto" panose="02000000000000000000" pitchFamily="2" charset="0"/>
                <a:ea typeface="Roboto" panose="02000000000000000000" pitchFamily="2" charset="0"/>
              </a:rPr>
              <a:pPr algn="ctr"/>
              <a:t>24</a:t>
            </a:fld>
            <a:endParaRPr lang="en-ZA" sz="800" b="1" dirty="0">
              <a:solidFill>
                <a:schemeClr val="bg1"/>
              </a:solidFill>
              <a:latin typeface="Roboto" panose="02000000000000000000" pitchFamily="2" charset="0"/>
              <a:ea typeface="Roboto" panose="02000000000000000000" pitchFamily="2" charset="0"/>
            </a:endParaRPr>
          </a:p>
        </p:txBody>
      </p:sp>
      <p:sp>
        <p:nvSpPr>
          <p:cNvPr id="17" name="TextBox 16">
            <a:extLst>
              <a:ext uri="{FF2B5EF4-FFF2-40B4-BE49-F238E27FC236}">
                <a16:creationId xmlns:a16="http://schemas.microsoft.com/office/drawing/2014/main" id="{D5D0560E-08BB-4FF3-9455-611600872746}"/>
              </a:ext>
            </a:extLst>
          </p:cNvPr>
          <p:cNvSpPr txBox="1"/>
          <p:nvPr/>
        </p:nvSpPr>
        <p:spPr>
          <a:xfrm>
            <a:off x="3213085" y="3508415"/>
            <a:ext cx="4380470" cy="1015663"/>
          </a:xfrm>
          <a:prstGeom prst="rect">
            <a:avLst/>
          </a:prstGeom>
          <a:noFill/>
        </p:spPr>
        <p:txBody>
          <a:bodyPr wrap="square" rtlCol="0">
            <a:spAutoFit/>
          </a:bodyPr>
          <a:lstStyle/>
          <a:p>
            <a:r>
              <a:rPr lang="en-GB" sz="3600" baseline="30000" dirty="0">
                <a:solidFill>
                  <a:schemeClr val="bg1"/>
                </a:solidFill>
                <a:latin typeface="Avenir LT Std 65 Medium" panose="020B0603020203020204" pitchFamily="34" charset="0"/>
              </a:rPr>
              <a:t>Scientific programme leader: </a:t>
            </a:r>
            <a:br>
              <a:rPr lang="en-GB" sz="3600" baseline="30000" dirty="0">
                <a:solidFill>
                  <a:schemeClr val="bg1"/>
                </a:solidFill>
                <a:latin typeface="Avenir LT Std 65 Medium" panose="020B0603020203020204" pitchFamily="34" charset="0"/>
              </a:rPr>
            </a:br>
            <a:r>
              <a:rPr lang="en-GB" sz="3600" baseline="30000" dirty="0">
                <a:solidFill>
                  <a:schemeClr val="bg1"/>
                </a:solidFill>
                <a:latin typeface="Avenir LT Std 65 Medium" panose="020B0603020203020204" pitchFamily="34" charset="0"/>
              </a:rPr>
              <a:t>Professor Shane Norris</a:t>
            </a:r>
            <a:endParaRPr lang="en-ZA" sz="3600" dirty="0">
              <a:solidFill>
                <a:schemeClr val="bg1"/>
              </a:solidFill>
              <a:latin typeface="Avenir LT Std 65 Medium" panose="020B0603020203020204" pitchFamily="34" charset="0"/>
            </a:endParaRPr>
          </a:p>
        </p:txBody>
      </p:sp>
      <p:pic>
        <p:nvPicPr>
          <p:cNvPr id="11" name="Picture 10">
            <a:extLst>
              <a:ext uri="{FF2B5EF4-FFF2-40B4-BE49-F238E27FC236}">
                <a16:creationId xmlns:a16="http://schemas.microsoft.com/office/drawing/2014/main" id="{B1627607-8C5E-49B4-A811-94D83EC6E06B}"/>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736964" y="239688"/>
            <a:ext cx="1065393" cy="611713"/>
          </a:xfrm>
          <a:prstGeom prst="rect">
            <a:avLst/>
          </a:prstGeom>
        </p:spPr>
      </p:pic>
      <p:sp>
        <p:nvSpPr>
          <p:cNvPr id="10" name="TextBox 9">
            <a:extLst>
              <a:ext uri="{FF2B5EF4-FFF2-40B4-BE49-F238E27FC236}">
                <a16:creationId xmlns:a16="http://schemas.microsoft.com/office/drawing/2014/main" id="{3AEB7277-15A6-BA48-8BAE-9A555A00AB4E}"/>
              </a:ext>
            </a:extLst>
          </p:cNvPr>
          <p:cNvSpPr txBox="1"/>
          <p:nvPr/>
        </p:nvSpPr>
        <p:spPr>
          <a:xfrm>
            <a:off x="245252" y="351222"/>
            <a:ext cx="10102071" cy="769441"/>
          </a:xfrm>
          <a:prstGeom prst="rect">
            <a:avLst/>
          </a:prstGeom>
          <a:noFill/>
        </p:spPr>
        <p:txBody>
          <a:bodyPr wrap="square" rtlCol="0">
            <a:spAutoFit/>
          </a:bodyPr>
          <a:lstStyle/>
          <a:p>
            <a:r>
              <a:rPr lang="en-ZA" sz="4400" b="1" dirty="0">
                <a:solidFill>
                  <a:schemeClr val="bg1"/>
                </a:solidFill>
              </a:rPr>
              <a:t>Opportunities</a:t>
            </a:r>
          </a:p>
        </p:txBody>
      </p:sp>
      <p:sp>
        <p:nvSpPr>
          <p:cNvPr id="4" name="TextBox 3">
            <a:extLst>
              <a:ext uri="{FF2B5EF4-FFF2-40B4-BE49-F238E27FC236}">
                <a16:creationId xmlns:a16="http://schemas.microsoft.com/office/drawing/2014/main" id="{B1B8D54A-AA4B-F913-CBDB-41A14153B591}"/>
              </a:ext>
            </a:extLst>
          </p:cNvPr>
          <p:cNvSpPr txBox="1"/>
          <p:nvPr/>
        </p:nvSpPr>
        <p:spPr>
          <a:xfrm>
            <a:off x="0" y="1452629"/>
            <a:ext cx="12028238" cy="6663940"/>
          </a:xfrm>
          <a:prstGeom prst="rect">
            <a:avLst/>
          </a:prstGeom>
          <a:noFill/>
        </p:spPr>
        <p:txBody>
          <a:bodyPr wrap="square" rtlCol="0">
            <a:spAutoFit/>
          </a:bodyPr>
          <a:lstStyle/>
          <a:p>
            <a:pPr marL="742950" lvl="1" indent="-285750">
              <a:lnSpc>
                <a:spcPct val="150000"/>
              </a:lnSpc>
              <a:buFont typeface="Arial" panose="020B0604020202020204" pitchFamily="34" charset="0"/>
              <a:buChar char="•"/>
            </a:pPr>
            <a:r>
              <a:rPr lang="en-US" sz="4000" dirty="0">
                <a:effectLst/>
                <a:ea typeface="Times New Roman" panose="02020603050405020304" pitchFamily="18" charset="0"/>
                <a:cs typeface="Calibri" panose="020F0502020204030204" pitchFamily="34" charset="0"/>
              </a:rPr>
              <a:t>Longer-term follow-up (after 5 years)</a:t>
            </a:r>
          </a:p>
          <a:p>
            <a:pPr marL="742950" lvl="1" indent="-285750">
              <a:lnSpc>
                <a:spcPct val="150000"/>
              </a:lnSpc>
              <a:buFont typeface="Arial" panose="020B0604020202020204" pitchFamily="34" charset="0"/>
              <a:buChar char="•"/>
            </a:pPr>
            <a:r>
              <a:rPr lang="en-US" sz="4000" dirty="0">
                <a:ea typeface="Times New Roman" panose="02020603050405020304" pitchFamily="18" charset="0"/>
                <a:cs typeface="Calibri" panose="020F0502020204030204" pitchFamily="34" charset="0"/>
              </a:rPr>
              <a:t>Child development outcomes / school performance</a:t>
            </a:r>
          </a:p>
          <a:p>
            <a:pPr marL="742950" lvl="1" indent="-285750">
              <a:lnSpc>
                <a:spcPct val="150000"/>
              </a:lnSpc>
              <a:buFont typeface="Arial" panose="020B0604020202020204" pitchFamily="34" charset="0"/>
              <a:buChar char="•"/>
            </a:pPr>
            <a:r>
              <a:rPr lang="en-US" sz="4000" dirty="0">
                <a:effectLst/>
                <a:ea typeface="Times New Roman" panose="02020603050405020304" pitchFamily="18" charset="0"/>
                <a:cs typeface="Calibri" panose="020F0502020204030204" pitchFamily="34" charset="0"/>
              </a:rPr>
              <a:t>Family level data (partners / sibling)</a:t>
            </a:r>
          </a:p>
          <a:p>
            <a:pPr marL="742950" lvl="1" indent="-285750">
              <a:lnSpc>
                <a:spcPct val="150000"/>
              </a:lnSpc>
              <a:buFont typeface="Arial" panose="020B0604020202020204" pitchFamily="34" charset="0"/>
              <a:buChar char="•"/>
            </a:pPr>
            <a:r>
              <a:rPr lang="en-US" sz="4000" dirty="0">
                <a:ea typeface="Times New Roman" panose="02020603050405020304" pitchFamily="18" charset="0"/>
                <a:cs typeface="Calibri" panose="020F0502020204030204" pitchFamily="34" charset="0"/>
              </a:rPr>
              <a:t>Training programs</a:t>
            </a:r>
            <a:endParaRPr lang="en-US" sz="4000" dirty="0">
              <a:effectLst/>
              <a:ea typeface="Times New Roman" panose="02020603050405020304" pitchFamily="18" charset="0"/>
              <a:cs typeface="Calibri" panose="020F0502020204030204" pitchFamily="34" charset="0"/>
            </a:endParaRPr>
          </a:p>
          <a:p>
            <a:pPr marL="742950" lvl="1" indent="-285750">
              <a:lnSpc>
                <a:spcPct val="150000"/>
              </a:lnSpc>
              <a:buFont typeface="Arial" panose="020B0604020202020204" pitchFamily="34" charset="0"/>
              <a:buChar char="•"/>
            </a:pPr>
            <a:endParaRPr lang="en-US" sz="3200" dirty="0">
              <a:effectLst/>
              <a:ea typeface="Times New Roman" panose="02020603050405020304" pitchFamily="18" charset="0"/>
              <a:cs typeface="Calibri" panose="020F0502020204030204" pitchFamily="34" charset="0"/>
            </a:endParaRPr>
          </a:p>
          <a:p>
            <a:pPr marL="742950" lvl="1" indent="-285750">
              <a:lnSpc>
                <a:spcPct val="150000"/>
              </a:lnSpc>
              <a:buFont typeface="Arial" panose="020B0604020202020204" pitchFamily="34" charset="0"/>
              <a:buChar char="•"/>
            </a:pPr>
            <a:endParaRPr lang="en-CA" sz="3200" dirty="0">
              <a:effectLst/>
              <a:ea typeface="Times New Roman" panose="02020603050405020304" pitchFamily="18" charset="0"/>
              <a:cs typeface="Calibri" panose="020F0502020204030204" pitchFamily="34" charset="0"/>
            </a:endParaRPr>
          </a:p>
          <a:p>
            <a:pPr lvl="1">
              <a:lnSpc>
                <a:spcPct val="150000"/>
              </a:lnSpc>
            </a:pPr>
            <a:endParaRPr lang="en-US" sz="3200" dirty="0">
              <a:cs typeface="Calibri" panose="020F0502020204030204" pitchFamily="34" charset="0"/>
            </a:endParaRPr>
          </a:p>
          <a:p>
            <a:pPr>
              <a:lnSpc>
                <a:spcPct val="150000"/>
              </a:lnSpc>
            </a:pPr>
            <a:endParaRPr lang="en-CA" sz="3200" dirty="0"/>
          </a:p>
        </p:txBody>
      </p:sp>
    </p:spTree>
    <p:extLst>
      <p:ext uri="{BB962C8B-B14F-4D97-AF65-F5344CB8AC3E}">
        <p14:creationId xmlns:p14="http://schemas.microsoft.com/office/powerpoint/2010/main" val="1860007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E054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4762" y="-118127"/>
            <a:ext cx="9991492" cy="7094253"/>
          </a:xfrm>
          <a:prstGeom prst="rect">
            <a:avLst/>
          </a:prstGeom>
        </p:spPr>
      </p:pic>
    </p:spTree>
    <p:extLst>
      <p:ext uri="{BB962C8B-B14F-4D97-AF65-F5344CB8AC3E}">
        <p14:creationId xmlns:p14="http://schemas.microsoft.com/office/powerpoint/2010/main" val="332930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58BF261-F4AA-48B7-83DF-60169FEE14B2}"/>
              </a:ext>
            </a:extLst>
          </p:cNvPr>
          <p:cNvSpPr/>
          <p:nvPr/>
        </p:nvSpPr>
        <p:spPr>
          <a:xfrm>
            <a:off x="0" y="0"/>
            <a:ext cx="12191999" cy="110257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Rectangle 4">
            <a:extLst>
              <a:ext uri="{FF2B5EF4-FFF2-40B4-BE49-F238E27FC236}">
                <a16:creationId xmlns:a16="http://schemas.microsoft.com/office/drawing/2014/main" id="{B8B45A49-1236-457F-AA8A-A493C18349DE}"/>
              </a:ext>
            </a:extLst>
          </p:cNvPr>
          <p:cNvSpPr/>
          <p:nvPr/>
        </p:nvSpPr>
        <p:spPr>
          <a:xfrm>
            <a:off x="10780672" y="164952"/>
            <a:ext cx="1227221" cy="7780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Slide Number Placeholder 1">
            <a:extLst>
              <a:ext uri="{FF2B5EF4-FFF2-40B4-BE49-F238E27FC236}">
                <a16:creationId xmlns:a16="http://schemas.microsoft.com/office/drawing/2014/main" id="{B38A007D-2E8B-4610-8A0E-FF6799C307F3}"/>
              </a:ext>
            </a:extLst>
          </p:cNvPr>
          <p:cNvSpPr>
            <a:spLocks noGrp="1"/>
          </p:cNvSpPr>
          <p:nvPr>
            <p:ph type="sldNum" sz="quarter" idx="12"/>
          </p:nvPr>
        </p:nvSpPr>
        <p:spPr>
          <a:xfrm>
            <a:off x="10347324" y="6537324"/>
            <a:ext cx="320676" cy="320676"/>
          </a:xfrm>
        </p:spPr>
        <p:txBody>
          <a:bodyPr/>
          <a:lstStyle/>
          <a:p>
            <a:pPr algn="ctr"/>
            <a:fld id="{629E1656-8B8B-416B-91B7-6E2EE9E4EC1A}" type="slidenum">
              <a:rPr lang="en-ZA" sz="800" b="1">
                <a:solidFill>
                  <a:schemeClr val="bg1"/>
                </a:solidFill>
                <a:latin typeface="Roboto" panose="02000000000000000000" pitchFamily="2" charset="0"/>
                <a:ea typeface="Roboto" panose="02000000000000000000" pitchFamily="2" charset="0"/>
              </a:rPr>
              <a:pPr algn="ctr"/>
              <a:t>26</a:t>
            </a:fld>
            <a:endParaRPr lang="en-ZA" sz="800" b="1" dirty="0">
              <a:solidFill>
                <a:schemeClr val="bg1"/>
              </a:solidFill>
              <a:latin typeface="Roboto" panose="02000000000000000000" pitchFamily="2" charset="0"/>
              <a:ea typeface="Roboto" panose="02000000000000000000" pitchFamily="2" charset="0"/>
            </a:endParaRPr>
          </a:p>
        </p:txBody>
      </p:sp>
      <p:sp>
        <p:nvSpPr>
          <p:cNvPr id="17" name="TextBox 16">
            <a:extLst>
              <a:ext uri="{FF2B5EF4-FFF2-40B4-BE49-F238E27FC236}">
                <a16:creationId xmlns:a16="http://schemas.microsoft.com/office/drawing/2014/main" id="{D5D0560E-08BB-4FF3-9455-611600872746}"/>
              </a:ext>
            </a:extLst>
          </p:cNvPr>
          <p:cNvSpPr txBox="1"/>
          <p:nvPr/>
        </p:nvSpPr>
        <p:spPr>
          <a:xfrm>
            <a:off x="3213085" y="3508415"/>
            <a:ext cx="4380470" cy="1015663"/>
          </a:xfrm>
          <a:prstGeom prst="rect">
            <a:avLst/>
          </a:prstGeom>
          <a:noFill/>
        </p:spPr>
        <p:txBody>
          <a:bodyPr wrap="square" rtlCol="0">
            <a:spAutoFit/>
          </a:bodyPr>
          <a:lstStyle/>
          <a:p>
            <a:r>
              <a:rPr lang="en-GB" sz="3600" baseline="30000" dirty="0">
                <a:solidFill>
                  <a:schemeClr val="bg1"/>
                </a:solidFill>
                <a:latin typeface="Avenir LT Std 65 Medium" panose="020B0603020203020204" pitchFamily="34" charset="0"/>
              </a:rPr>
              <a:t>Scientific programme leader: </a:t>
            </a:r>
            <a:br>
              <a:rPr lang="en-GB" sz="3600" baseline="30000" dirty="0">
                <a:solidFill>
                  <a:schemeClr val="bg1"/>
                </a:solidFill>
                <a:latin typeface="Avenir LT Std 65 Medium" panose="020B0603020203020204" pitchFamily="34" charset="0"/>
              </a:rPr>
            </a:br>
            <a:r>
              <a:rPr lang="en-GB" sz="3600" baseline="30000" dirty="0">
                <a:solidFill>
                  <a:schemeClr val="bg1"/>
                </a:solidFill>
                <a:latin typeface="Avenir LT Std 65 Medium" panose="020B0603020203020204" pitchFamily="34" charset="0"/>
              </a:rPr>
              <a:t>Professor Shane Norris</a:t>
            </a:r>
            <a:endParaRPr lang="en-ZA" sz="3600" dirty="0">
              <a:solidFill>
                <a:schemeClr val="bg1"/>
              </a:solidFill>
              <a:latin typeface="Avenir LT Std 65 Medium" panose="020B0603020203020204" pitchFamily="34" charset="0"/>
            </a:endParaRPr>
          </a:p>
        </p:txBody>
      </p:sp>
      <p:pic>
        <p:nvPicPr>
          <p:cNvPr id="11" name="Picture 10">
            <a:extLst>
              <a:ext uri="{FF2B5EF4-FFF2-40B4-BE49-F238E27FC236}">
                <a16:creationId xmlns:a16="http://schemas.microsoft.com/office/drawing/2014/main" id="{B1627607-8C5E-49B4-A811-94D83EC6E06B}"/>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832875" y="248118"/>
            <a:ext cx="1065393" cy="611713"/>
          </a:xfrm>
          <a:prstGeom prst="rect">
            <a:avLst/>
          </a:prstGeom>
        </p:spPr>
      </p:pic>
      <p:sp>
        <p:nvSpPr>
          <p:cNvPr id="10" name="TextBox 9">
            <a:extLst>
              <a:ext uri="{FF2B5EF4-FFF2-40B4-BE49-F238E27FC236}">
                <a16:creationId xmlns:a16="http://schemas.microsoft.com/office/drawing/2014/main" id="{3AEB7277-15A6-BA48-8BAE-9A555A00AB4E}"/>
              </a:ext>
            </a:extLst>
          </p:cNvPr>
          <p:cNvSpPr txBox="1"/>
          <p:nvPr/>
        </p:nvSpPr>
        <p:spPr>
          <a:xfrm>
            <a:off x="293732" y="211189"/>
            <a:ext cx="7180064" cy="1323439"/>
          </a:xfrm>
          <a:prstGeom prst="rect">
            <a:avLst/>
          </a:prstGeom>
          <a:noFill/>
        </p:spPr>
        <p:txBody>
          <a:bodyPr wrap="square" rtlCol="0">
            <a:spAutoFit/>
          </a:bodyPr>
          <a:lstStyle/>
          <a:p>
            <a:r>
              <a:rPr lang="en-ZA" sz="4000" b="1" dirty="0">
                <a:solidFill>
                  <a:schemeClr val="bg1"/>
                </a:solidFill>
                <a:ea typeface="Roboto" panose="02000000000000000000" pitchFamily="2" charset="0"/>
              </a:rPr>
              <a:t>Data Monitoring Committee</a:t>
            </a:r>
          </a:p>
          <a:p>
            <a:endParaRPr lang="en-ZA" sz="4000" b="1" dirty="0">
              <a:solidFill>
                <a:schemeClr val="bg1"/>
              </a:solidFill>
              <a:latin typeface="Avenir LT Std 65 Medium" panose="020B0603020203020204" pitchFamily="34" charset="0"/>
            </a:endParaRPr>
          </a:p>
        </p:txBody>
      </p:sp>
      <p:sp>
        <p:nvSpPr>
          <p:cNvPr id="6" name="TextBox 5">
            <a:extLst>
              <a:ext uri="{FF2B5EF4-FFF2-40B4-BE49-F238E27FC236}">
                <a16:creationId xmlns:a16="http://schemas.microsoft.com/office/drawing/2014/main" id="{7D80BD0E-006E-4944-9A73-F56B8E0DC155}"/>
              </a:ext>
            </a:extLst>
          </p:cNvPr>
          <p:cNvSpPr txBox="1"/>
          <p:nvPr/>
        </p:nvSpPr>
        <p:spPr>
          <a:xfrm>
            <a:off x="615536" y="1410355"/>
            <a:ext cx="10960925" cy="4955203"/>
          </a:xfrm>
          <a:prstGeom prst="rect">
            <a:avLst/>
          </a:prstGeom>
          <a:noFill/>
        </p:spPr>
        <p:txBody>
          <a:bodyPr wrap="square" rtlCol="0">
            <a:spAutoFit/>
          </a:bodyPr>
          <a:lstStyle/>
          <a:p>
            <a:r>
              <a:rPr lang="en-US" sz="3200" b="1" dirty="0">
                <a:solidFill>
                  <a:srgbClr val="0070C0"/>
                </a:solidFill>
              </a:rPr>
              <a:t>DMC Charter Highlights</a:t>
            </a:r>
          </a:p>
          <a:p>
            <a:endParaRPr lang="en-US" sz="3200" b="1" dirty="0">
              <a:solidFill>
                <a:srgbClr val="0070C0"/>
              </a:solidFill>
            </a:endParaRPr>
          </a:p>
          <a:p>
            <a:pPr marL="742950" lvl="1" indent="-285750">
              <a:spcAft>
                <a:spcPts val="1800"/>
              </a:spcAft>
              <a:buFont typeface="Arial" panose="020B0604020202020204" pitchFamily="34" charset="0"/>
              <a:buChar char="•"/>
            </a:pPr>
            <a:r>
              <a:rPr lang="en-US" sz="3200" dirty="0"/>
              <a:t>Aim- safeguarding the interests of study participants and assuring the integrity and credibility of the </a:t>
            </a:r>
            <a:r>
              <a:rPr lang="en-US" sz="3200" dirty="0" err="1"/>
              <a:t>HeLTI</a:t>
            </a:r>
            <a:r>
              <a:rPr lang="en-US" sz="3200" dirty="0"/>
              <a:t> trials.</a:t>
            </a:r>
          </a:p>
          <a:p>
            <a:pPr marL="742950" lvl="1" indent="-285750">
              <a:spcAft>
                <a:spcPts val="1800"/>
              </a:spcAft>
              <a:buFont typeface="Arial" panose="020B0604020202020204" pitchFamily="34" charset="0"/>
              <a:buChar char="•"/>
            </a:pPr>
            <a:r>
              <a:rPr lang="en-US" sz="3200" dirty="0"/>
              <a:t>Provides recommendations to the Trial Executive Committee </a:t>
            </a:r>
          </a:p>
          <a:p>
            <a:pPr marL="1200150" lvl="2" indent="-285750">
              <a:spcAft>
                <a:spcPts val="1800"/>
              </a:spcAft>
              <a:buFont typeface="Arial" panose="020B0604020202020204" pitchFamily="34" charset="0"/>
              <a:buChar char="•"/>
            </a:pPr>
            <a:r>
              <a:rPr lang="en-US" sz="3200" dirty="0"/>
              <a:t>Quality and performance of the study</a:t>
            </a:r>
          </a:p>
          <a:p>
            <a:pPr marL="1200150" lvl="2" indent="-285750">
              <a:spcAft>
                <a:spcPts val="1800"/>
              </a:spcAft>
              <a:buFont typeface="Arial" panose="020B0604020202020204" pitchFamily="34" charset="0"/>
              <a:buChar char="•"/>
            </a:pPr>
            <a:r>
              <a:rPr lang="en-US" sz="3200" dirty="0"/>
              <a:t>Safety and adverse events </a:t>
            </a:r>
          </a:p>
          <a:p>
            <a:pPr marL="742950" lvl="1" indent="-285750">
              <a:spcAft>
                <a:spcPts val="1800"/>
              </a:spcAft>
              <a:buFont typeface="Arial" panose="020B0604020202020204" pitchFamily="34" charset="0"/>
              <a:buChar char="•"/>
            </a:pPr>
            <a:r>
              <a:rPr lang="en-US" sz="3200" dirty="0"/>
              <a:t>Established processes for Decision making and Reporting</a:t>
            </a:r>
          </a:p>
        </p:txBody>
      </p:sp>
    </p:spTree>
    <p:extLst>
      <p:ext uri="{BB962C8B-B14F-4D97-AF65-F5344CB8AC3E}">
        <p14:creationId xmlns:p14="http://schemas.microsoft.com/office/powerpoint/2010/main" val="3222884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58BF261-F4AA-48B7-83DF-60169FEE14B2}"/>
              </a:ext>
            </a:extLst>
          </p:cNvPr>
          <p:cNvSpPr/>
          <p:nvPr/>
        </p:nvSpPr>
        <p:spPr>
          <a:xfrm>
            <a:off x="0" y="1"/>
            <a:ext cx="12191999" cy="114003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Rectangle 4">
            <a:extLst>
              <a:ext uri="{FF2B5EF4-FFF2-40B4-BE49-F238E27FC236}">
                <a16:creationId xmlns:a16="http://schemas.microsoft.com/office/drawing/2014/main" id="{B8B45A49-1236-457F-AA8A-A493C18349DE}"/>
              </a:ext>
            </a:extLst>
          </p:cNvPr>
          <p:cNvSpPr/>
          <p:nvPr/>
        </p:nvSpPr>
        <p:spPr>
          <a:xfrm>
            <a:off x="10756067" y="146846"/>
            <a:ext cx="1227221" cy="7780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Slide Number Placeholder 1">
            <a:extLst>
              <a:ext uri="{FF2B5EF4-FFF2-40B4-BE49-F238E27FC236}">
                <a16:creationId xmlns:a16="http://schemas.microsoft.com/office/drawing/2014/main" id="{B38A007D-2E8B-4610-8A0E-FF6799C307F3}"/>
              </a:ext>
            </a:extLst>
          </p:cNvPr>
          <p:cNvSpPr>
            <a:spLocks noGrp="1"/>
          </p:cNvSpPr>
          <p:nvPr>
            <p:ph type="sldNum" sz="quarter" idx="12"/>
          </p:nvPr>
        </p:nvSpPr>
        <p:spPr>
          <a:xfrm>
            <a:off x="10347324" y="6537324"/>
            <a:ext cx="320676" cy="320676"/>
          </a:xfrm>
        </p:spPr>
        <p:txBody>
          <a:bodyPr/>
          <a:lstStyle/>
          <a:p>
            <a:pPr algn="ctr"/>
            <a:fld id="{629E1656-8B8B-416B-91B7-6E2EE9E4EC1A}" type="slidenum">
              <a:rPr lang="en-ZA" sz="800" b="1">
                <a:solidFill>
                  <a:schemeClr val="bg1"/>
                </a:solidFill>
                <a:latin typeface="Roboto" panose="02000000000000000000" pitchFamily="2" charset="0"/>
                <a:ea typeface="Roboto" panose="02000000000000000000" pitchFamily="2" charset="0"/>
              </a:rPr>
              <a:pPr algn="ctr"/>
              <a:t>3</a:t>
            </a:fld>
            <a:endParaRPr lang="en-ZA" sz="800" b="1" dirty="0">
              <a:solidFill>
                <a:schemeClr val="bg1"/>
              </a:solidFill>
              <a:latin typeface="Roboto" panose="02000000000000000000" pitchFamily="2" charset="0"/>
              <a:ea typeface="Roboto" panose="02000000000000000000" pitchFamily="2" charset="0"/>
            </a:endParaRPr>
          </a:p>
        </p:txBody>
      </p:sp>
      <p:sp>
        <p:nvSpPr>
          <p:cNvPr id="17" name="TextBox 16">
            <a:extLst>
              <a:ext uri="{FF2B5EF4-FFF2-40B4-BE49-F238E27FC236}">
                <a16:creationId xmlns:a16="http://schemas.microsoft.com/office/drawing/2014/main" id="{D5D0560E-08BB-4FF3-9455-611600872746}"/>
              </a:ext>
            </a:extLst>
          </p:cNvPr>
          <p:cNvSpPr txBox="1"/>
          <p:nvPr/>
        </p:nvSpPr>
        <p:spPr>
          <a:xfrm>
            <a:off x="3213085" y="3508415"/>
            <a:ext cx="4380470" cy="1015663"/>
          </a:xfrm>
          <a:prstGeom prst="rect">
            <a:avLst/>
          </a:prstGeom>
          <a:noFill/>
        </p:spPr>
        <p:txBody>
          <a:bodyPr wrap="square" rtlCol="0">
            <a:spAutoFit/>
          </a:bodyPr>
          <a:lstStyle/>
          <a:p>
            <a:r>
              <a:rPr lang="en-GB" sz="3600" baseline="30000" dirty="0">
                <a:solidFill>
                  <a:schemeClr val="bg1"/>
                </a:solidFill>
                <a:latin typeface="Avenir LT Std 65 Medium" panose="020B0603020203020204" pitchFamily="34" charset="0"/>
              </a:rPr>
              <a:t>Scientific programme leader: </a:t>
            </a:r>
            <a:br>
              <a:rPr lang="en-GB" sz="3600" baseline="30000" dirty="0">
                <a:solidFill>
                  <a:schemeClr val="bg1"/>
                </a:solidFill>
                <a:latin typeface="Avenir LT Std 65 Medium" panose="020B0603020203020204" pitchFamily="34" charset="0"/>
              </a:rPr>
            </a:br>
            <a:r>
              <a:rPr lang="en-GB" sz="3600" baseline="30000" dirty="0">
                <a:solidFill>
                  <a:schemeClr val="bg1"/>
                </a:solidFill>
                <a:latin typeface="Avenir LT Std 65 Medium" panose="020B0603020203020204" pitchFamily="34" charset="0"/>
              </a:rPr>
              <a:t>Professor Shane Norris</a:t>
            </a:r>
            <a:endParaRPr lang="en-ZA" sz="3600" dirty="0">
              <a:solidFill>
                <a:schemeClr val="bg1"/>
              </a:solidFill>
              <a:latin typeface="Avenir LT Std 65 Medium" panose="020B0603020203020204" pitchFamily="34" charset="0"/>
            </a:endParaRPr>
          </a:p>
        </p:txBody>
      </p:sp>
      <p:pic>
        <p:nvPicPr>
          <p:cNvPr id="11" name="Picture 10">
            <a:extLst>
              <a:ext uri="{FF2B5EF4-FFF2-40B4-BE49-F238E27FC236}">
                <a16:creationId xmlns:a16="http://schemas.microsoft.com/office/drawing/2014/main" id="{B1627607-8C5E-49B4-A811-94D83EC6E06B}"/>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836980" y="264159"/>
            <a:ext cx="1065393" cy="611713"/>
          </a:xfrm>
          <a:prstGeom prst="rect">
            <a:avLst/>
          </a:prstGeom>
        </p:spPr>
      </p:pic>
      <p:sp>
        <p:nvSpPr>
          <p:cNvPr id="10" name="TextBox 9">
            <a:extLst>
              <a:ext uri="{FF2B5EF4-FFF2-40B4-BE49-F238E27FC236}">
                <a16:creationId xmlns:a16="http://schemas.microsoft.com/office/drawing/2014/main" id="{3AEB7277-15A6-BA48-8BAE-9A555A00AB4E}"/>
              </a:ext>
            </a:extLst>
          </p:cNvPr>
          <p:cNvSpPr txBox="1"/>
          <p:nvPr/>
        </p:nvSpPr>
        <p:spPr>
          <a:xfrm>
            <a:off x="208712" y="214152"/>
            <a:ext cx="7180064" cy="1446550"/>
          </a:xfrm>
          <a:prstGeom prst="rect">
            <a:avLst/>
          </a:prstGeom>
          <a:noFill/>
        </p:spPr>
        <p:txBody>
          <a:bodyPr wrap="square" rtlCol="0">
            <a:spAutoFit/>
          </a:bodyPr>
          <a:lstStyle/>
          <a:p>
            <a:r>
              <a:rPr lang="en-ZA" sz="4400" b="1" dirty="0">
                <a:solidFill>
                  <a:schemeClr val="bg1"/>
                </a:solidFill>
                <a:ea typeface="Roboto" panose="02000000000000000000" pitchFamily="2" charset="0"/>
              </a:rPr>
              <a:t>Governance Framework</a:t>
            </a:r>
          </a:p>
          <a:p>
            <a:endParaRPr lang="en-ZA" sz="4400" b="1" dirty="0">
              <a:solidFill>
                <a:schemeClr val="bg1"/>
              </a:solidFill>
              <a:latin typeface="Avenir LT Std 65 Medium" panose="020B0603020203020204" pitchFamily="34" charset="0"/>
            </a:endParaRPr>
          </a:p>
        </p:txBody>
      </p:sp>
      <p:sp>
        <p:nvSpPr>
          <p:cNvPr id="6" name="TextBox 5">
            <a:extLst>
              <a:ext uri="{FF2B5EF4-FFF2-40B4-BE49-F238E27FC236}">
                <a16:creationId xmlns:a16="http://schemas.microsoft.com/office/drawing/2014/main" id="{7D80BD0E-006E-4944-9A73-F56B8E0DC155}"/>
              </a:ext>
            </a:extLst>
          </p:cNvPr>
          <p:cNvSpPr txBox="1"/>
          <p:nvPr/>
        </p:nvSpPr>
        <p:spPr>
          <a:xfrm>
            <a:off x="544011" y="1551574"/>
            <a:ext cx="10825666" cy="5078313"/>
          </a:xfrm>
          <a:prstGeom prst="rect">
            <a:avLst/>
          </a:prstGeom>
          <a:noFill/>
        </p:spPr>
        <p:txBody>
          <a:bodyPr wrap="square" rtlCol="0">
            <a:spAutoFit/>
          </a:bodyPr>
          <a:lstStyle/>
          <a:p>
            <a:pPr marL="742950" lvl="1" indent="-285750">
              <a:buFont typeface="Arial" panose="020B0604020202020204" pitchFamily="34" charset="0"/>
              <a:buChar char="•"/>
            </a:pPr>
            <a:r>
              <a:rPr lang="en-US" sz="3600" dirty="0"/>
              <a:t>Completed the International Governance Framework</a:t>
            </a:r>
          </a:p>
          <a:p>
            <a:pPr marL="1200150" lvl="2" indent="-285750">
              <a:buFont typeface="Arial" panose="020B0604020202020204" pitchFamily="34" charset="0"/>
              <a:buChar char="•"/>
            </a:pPr>
            <a:r>
              <a:rPr lang="en-US" sz="3600" dirty="0"/>
              <a:t>National data sharing policies are monitored and changes, if any, will be integrated into the Framework</a:t>
            </a:r>
          </a:p>
          <a:p>
            <a:pPr marL="1200150" lvl="2" indent="-285750">
              <a:buFont typeface="Arial" panose="020B0604020202020204" pitchFamily="34" charset="0"/>
              <a:buChar char="•"/>
            </a:pPr>
            <a:endParaRPr lang="en-US" sz="3600" dirty="0"/>
          </a:p>
          <a:p>
            <a:pPr marL="742950" lvl="1" indent="-285750">
              <a:buFont typeface="Arial" panose="020B0604020202020204" pitchFamily="34" charset="0"/>
              <a:buChar char="•"/>
            </a:pPr>
            <a:r>
              <a:rPr lang="en-US" sz="3600" dirty="0"/>
              <a:t>Recognize the importance and value of the Governance Framework, as we engage with the wider community</a:t>
            </a:r>
          </a:p>
          <a:p>
            <a:endParaRPr lang="en-CA" sz="3600" dirty="0"/>
          </a:p>
        </p:txBody>
      </p:sp>
    </p:spTree>
    <p:extLst>
      <p:ext uri="{BB962C8B-B14F-4D97-AF65-F5344CB8AC3E}">
        <p14:creationId xmlns:p14="http://schemas.microsoft.com/office/powerpoint/2010/main" val="1945917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58BF261-F4AA-48B7-83DF-60169FEE14B2}"/>
              </a:ext>
            </a:extLst>
          </p:cNvPr>
          <p:cNvSpPr/>
          <p:nvPr/>
        </p:nvSpPr>
        <p:spPr>
          <a:xfrm>
            <a:off x="0" y="0"/>
            <a:ext cx="12191999" cy="12628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Rectangle 4">
            <a:extLst>
              <a:ext uri="{FF2B5EF4-FFF2-40B4-BE49-F238E27FC236}">
                <a16:creationId xmlns:a16="http://schemas.microsoft.com/office/drawing/2014/main" id="{B8B45A49-1236-457F-AA8A-A493C18349DE}"/>
              </a:ext>
            </a:extLst>
          </p:cNvPr>
          <p:cNvSpPr/>
          <p:nvPr/>
        </p:nvSpPr>
        <p:spPr>
          <a:xfrm>
            <a:off x="10771052" y="236622"/>
            <a:ext cx="1227221" cy="7780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Slide Number Placeholder 1">
            <a:extLst>
              <a:ext uri="{FF2B5EF4-FFF2-40B4-BE49-F238E27FC236}">
                <a16:creationId xmlns:a16="http://schemas.microsoft.com/office/drawing/2014/main" id="{B38A007D-2E8B-4610-8A0E-FF6799C307F3}"/>
              </a:ext>
            </a:extLst>
          </p:cNvPr>
          <p:cNvSpPr>
            <a:spLocks noGrp="1"/>
          </p:cNvSpPr>
          <p:nvPr>
            <p:ph type="sldNum" sz="quarter" idx="12"/>
          </p:nvPr>
        </p:nvSpPr>
        <p:spPr>
          <a:xfrm>
            <a:off x="10347324" y="6537324"/>
            <a:ext cx="320676" cy="320676"/>
          </a:xfrm>
        </p:spPr>
        <p:txBody>
          <a:bodyPr/>
          <a:lstStyle/>
          <a:p>
            <a:pPr algn="ctr"/>
            <a:fld id="{629E1656-8B8B-416B-91B7-6E2EE9E4EC1A}" type="slidenum">
              <a:rPr lang="en-ZA" sz="800" b="1">
                <a:solidFill>
                  <a:schemeClr val="bg1"/>
                </a:solidFill>
                <a:latin typeface="Roboto" panose="02000000000000000000" pitchFamily="2" charset="0"/>
                <a:ea typeface="Roboto" panose="02000000000000000000" pitchFamily="2" charset="0"/>
              </a:rPr>
              <a:pPr algn="ctr"/>
              <a:t>4</a:t>
            </a:fld>
            <a:endParaRPr lang="en-ZA" sz="800" b="1" dirty="0">
              <a:solidFill>
                <a:schemeClr val="bg1"/>
              </a:solidFill>
              <a:latin typeface="Roboto" panose="02000000000000000000" pitchFamily="2" charset="0"/>
              <a:ea typeface="Roboto" panose="02000000000000000000" pitchFamily="2" charset="0"/>
            </a:endParaRPr>
          </a:p>
        </p:txBody>
      </p:sp>
      <p:sp>
        <p:nvSpPr>
          <p:cNvPr id="17" name="TextBox 16">
            <a:extLst>
              <a:ext uri="{FF2B5EF4-FFF2-40B4-BE49-F238E27FC236}">
                <a16:creationId xmlns:a16="http://schemas.microsoft.com/office/drawing/2014/main" id="{D5D0560E-08BB-4FF3-9455-611600872746}"/>
              </a:ext>
            </a:extLst>
          </p:cNvPr>
          <p:cNvSpPr txBox="1"/>
          <p:nvPr/>
        </p:nvSpPr>
        <p:spPr>
          <a:xfrm>
            <a:off x="3213085" y="3508415"/>
            <a:ext cx="4380470" cy="1015663"/>
          </a:xfrm>
          <a:prstGeom prst="rect">
            <a:avLst/>
          </a:prstGeom>
          <a:noFill/>
        </p:spPr>
        <p:txBody>
          <a:bodyPr wrap="square" rtlCol="0">
            <a:spAutoFit/>
          </a:bodyPr>
          <a:lstStyle/>
          <a:p>
            <a:r>
              <a:rPr lang="en-GB" sz="3600" baseline="30000" dirty="0">
                <a:solidFill>
                  <a:schemeClr val="bg1"/>
                </a:solidFill>
                <a:latin typeface="Avenir LT Std 65 Medium" panose="020B0603020203020204" pitchFamily="34" charset="0"/>
              </a:rPr>
              <a:t>Scientific programme leader: </a:t>
            </a:r>
            <a:br>
              <a:rPr lang="en-GB" sz="3600" baseline="30000" dirty="0">
                <a:solidFill>
                  <a:schemeClr val="bg1"/>
                </a:solidFill>
                <a:latin typeface="Avenir LT Std 65 Medium" panose="020B0603020203020204" pitchFamily="34" charset="0"/>
              </a:rPr>
            </a:br>
            <a:r>
              <a:rPr lang="en-GB" sz="3600" baseline="30000" dirty="0">
                <a:solidFill>
                  <a:schemeClr val="bg1"/>
                </a:solidFill>
                <a:latin typeface="Avenir LT Std 65 Medium" panose="020B0603020203020204" pitchFamily="34" charset="0"/>
              </a:rPr>
              <a:t>Professor Shane Norris</a:t>
            </a:r>
            <a:endParaRPr lang="en-ZA" sz="3600" dirty="0">
              <a:solidFill>
                <a:schemeClr val="bg1"/>
              </a:solidFill>
              <a:latin typeface="Avenir LT Std 65 Medium" panose="020B0603020203020204" pitchFamily="34" charset="0"/>
            </a:endParaRPr>
          </a:p>
        </p:txBody>
      </p:sp>
      <p:pic>
        <p:nvPicPr>
          <p:cNvPr id="11" name="Picture 10">
            <a:extLst>
              <a:ext uri="{FF2B5EF4-FFF2-40B4-BE49-F238E27FC236}">
                <a16:creationId xmlns:a16="http://schemas.microsoft.com/office/drawing/2014/main" id="{B1627607-8C5E-49B4-A811-94D83EC6E06B}"/>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851966" y="319788"/>
            <a:ext cx="1065393" cy="611713"/>
          </a:xfrm>
          <a:prstGeom prst="rect">
            <a:avLst/>
          </a:prstGeom>
        </p:spPr>
      </p:pic>
      <p:sp>
        <p:nvSpPr>
          <p:cNvPr id="10" name="TextBox 9">
            <a:extLst>
              <a:ext uri="{FF2B5EF4-FFF2-40B4-BE49-F238E27FC236}">
                <a16:creationId xmlns:a16="http://schemas.microsoft.com/office/drawing/2014/main" id="{3AEB7277-15A6-BA48-8BAE-9A555A00AB4E}"/>
              </a:ext>
            </a:extLst>
          </p:cNvPr>
          <p:cNvSpPr txBox="1"/>
          <p:nvPr/>
        </p:nvSpPr>
        <p:spPr>
          <a:xfrm>
            <a:off x="274640" y="291389"/>
            <a:ext cx="10496411" cy="1446550"/>
          </a:xfrm>
          <a:prstGeom prst="rect">
            <a:avLst/>
          </a:prstGeom>
          <a:noFill/>
        </p:spPr>
        <p:txBody>
          <a:bodyPr wrap="square" rtlCol="0">
            <a:spAutoFit/>
          </a:bodyPr>
          <a:lstStyle/>
          <a:p>
            <a:r>
              <a:rPr lang="en-ZA" sz="4400" b="1" dirty="0">
                <a:solidFill>
                  <a:schemeClr val="bg1"/>
                </a:solidFill>
                <a:ea typeface="Roboto" panose="02000000000000000000" pitchFamily="2" charset="0"/>
              </a:rPr>
              <a:t>Continuous Harmonization / Collaboration</a:t>
            </a:r>
          </a:p>
          <a:p>
            <a:endParaRPr lang="en-ZA" sz="4400" b="1" dirty="0">
              <a:solidFill>
                <a:schemeClr val="bg1"/>
              </a:solidFill>
              <a:latin typeface="Avenir LT Std 65 Medium" panose="020B0603020203020204" pitchFamily="34" charset="0"/>
            </a:endParaRPr>
          </a:p>
        </p:txBody>
      </p:sp>
      <p:sp>
        <p:nvSpPr>
          <p:cNvPr id="6" name="TextBox 5">
            <a:extLst>
              <a:ext uri="{FF2B5EF4-FFF2-40B4-BE49-F238E27FC236}">
                <a16:creationId xmlns:a16="http://schemas.microsoft.com/office/drawing/2014/main" id="{7D80BD0E-006E-4944-9A73-F56B8E0DC155}"/>
              </a:ext>
            </a:extLst>
          </p:cNvPr>
          <p:cNvSpPr txBox="1"/>
          <p:nvPr/>
        </p:nvSpPr>
        <p:spPr>
          <a:xfrm>
            <a:off x="-118753" y="666530"/>
            <a:ext cx="12191999" cy="6032421"/>
          </a:xfrm>
          <a:prstGeom prst="rect">
            <a:avLst/>
          </a:prstGeom>
          <a:noFill/>
        </p:spPr>
        <p:txBody>
          <a:bodyPr wrap="square" rtlCol="0">
            <a:spAutoFit/>
          </a:bodyPr>
          <a:lstStyle/>
          <a:p>
            <a:endParaRPr lang="en-US" sz="2800" dirty="0"/>
          </a:p>
          <a:p>
            <a:endParaRPr lang="en-US" sz="2800" dirty="0"/>
          </a:p>
          <a:p>
            <a:pPr marL="742950" lvl="1" indent="-285750">
              <a:spcAft>
                <a:spcPts val="1200"/>
              </a:spcAft>
              <a:buFont typeface="Arial" panose="020B0604020202020204" pitchFamily="34" charset="0"/>
              <a:buChar char="•"/>
            </a:pPr>
            <a:r>
              <a:rPr lang="en-CA" sz="2800" dirty="0"/>
              <a:t>Continued work of working groups (Biospecimens; Data Management and Quality Assurance; Interventions and Retention; ECD; Capacity Building; Publications)</a:t>
            </a:r>
          </a:p>
          <a:p>
            <a:pPr marL="742950" lvl="1" indent="-285750">
              <a:spcAft>
                <a:spcPts val="1200"/>
              </a:spcAft>
              <a:buFont typeface="Arial" panose="020B0604020202020204" pitchFamily="34" charset="0"/>
              <a:buChar char="•"/>
            </a:pPr>
            <a:r>
              <a:rPr lang="en-US" sz="2800" dirty="0"/>
              <a:t>Harmonization working group ongoing: 1925 core variables are harmonized facilitated by Maelstrom (</a:t>
            </a:r>
            <a:r>
              <a:rPr lang="en-US" sz="2800" dirty="0">
                <a:hlinkClick r:id="rId4"/>
              </a:rPr>
              <a:t>https://www.maelstrom-research.org</a:t>
            </a:r>
            <a:r>
              <a:rPr lang="en-US" sz="2800" dirty="0"/>
              <a:t>)</a:t>
            </a:r>
            <a:endParaRPr lang="en-CA" sz="2800" dirty="0"/>
          </a:p>
          <a:p>
            <a:pPr marL="742950" lvl="1" indent="-285750">
              <a:spcAft>
                <a:spcPts val="1200"/>
              </a:spcAft>
              <a:buFont typeface="Arial" panose="020B0604020202020204" pitchFamily="34" charset="0"/>
              <a:buChar char="•"/>
            </a:pPr>
            <a:r>
              <a:rPr lang="en-CA" sz="2800" dirty="0"/>
              <a:t>Early Child Development: suite of harmonized tools developed to assess trajectories of neurodevelopment</a:t>
            </a:r>
          </a:p>
          <a:p>
            <a:pPr marL="742950" lvl="1" indent="-285750">
              <a:spcAft>
                <a:spcPts val="1200"/>
              </a:spcAft>
              <a:buFont typeface="Arial" panose="020B0604020202020204" pitchFamily="34" charset="0"/>
              <a:buChar char="•"/>
            </a:pPr>
            <a:r>
              <a:rPr lang="en-CA" sz="2800" dirty="0"/>
              <a:t>Intervention fidelity protocol developed and implemented</a:t>
            </a:r>
          </a:p>
          <a:p>
            <a:pPr marL="742950" lvl="1" indent="-285750">
              <a:spcAft>
                <a:spcPts val="1200"/>
              </a:spcAft>
              <a:buFont typeface="Arial" panose="020B0604020202020204" pitchFamily="34" charset="0"/>
              <a:buChar char="•"/>
            </a:pPr>
            <a:r>
              <a:rPr lang="en-CA" sz="2800" dirty="0"/>
              <a:t>Harmonized HeLTI template for Quality Assurance Monitoring (WHO): DMC</a:t>
            </a:r>
          </a:p>
          <a:p>
            <a:pPr marL="742950" lvl="1" indent="-285750">
              <a:spcAft>
                <a:spcPts val="1200"/>
              </a:spcAft>
              <a:buFont typeface="Arial" panose="020B0604020202020204" pitchFamily="34" charset="0"/>
              <a:buChar char="•"/>
            </a:pPr>
            <a:r>
              <a:rPr lang="en-CA" sz="2800" dirty="0"/>
              <a:t>Planning development of KT Advisory Committee</a:t>
            </a:r>
            <a:endParaRPr lang="en-US" sz="2800" dirty="0"/>
          </a:p>
        </p:txBody>
      </p:sp>
    </p:spTree>
    <p:extLst>
      <p:ext uri="{BB962C8B-B14F-4D97-AF65-F5344CB8AC3E}">
        <p14:creationId xmlns:p14="http://schemas.microsoft.com/office/powerpoint/2010/main" val="2598570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8A007D-2E8B-4610-8A0E-FF6799C307F3}"/>
              </a:ext>
            </a:extLst>
          </p:cNvPr>
          <p:cNvSpPr>
            <a:spLocks noGrp="1"/>
          </p:cNvSpPr>
          <p:nvPr>
            <p:ph type="sldNum" sz="quarter" idx="12"/>
          </p:nvPr>
        </p:nvSpPr>
        <p:spPr>
          <a:xfrm>
            <a:off x="10347324" y="6537324"/>
            <a:ext cx="320676" cy="32067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29E1656-8B8B-416B-91B7-6E2EE9E4EC1A}" type="slidenum">
              <a:rPr kumimoji="0" lang="en-ZA" sz="8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ZA" sz="8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7" name="TextBox 16">
            <a:extLst>
              <a:ext uri="{FF2B5EF4-FFF2-40B4-BE49-F238E27FC236}">
                <a16:creationId xmlns:a16="http://schemas.microsoft.com/office/drawing/2014/main" id="{D5D0560E-08BB-4FF3-9455-611600872746}"/>
              </a:ext>
            </a:extLst>
          </p:cNvPr>
          <p:cNvSpPr txBox="1"/>
          <p:nvPr/>
        </p:nvSpPr>
        <p:spPr>
          <a:xfrm>
            <a:off x="3213085" y="3508415"/>
            <a:ext cx="438047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30000" noProof="0" dirty="0">
                <a:ln>
                  <a:noFill/>
                </a:ln>
                <a:solidFill>
                  <a:prstClr val="white"/>
                </a:solidFill>
                <a:effectLst/>
                <a:uLnTx/>
                <a:uFillTx/>
                <a:latin typeface="Avenir LT Std 65 Medium" panose="020B0603020203020204" pitchFamily="34" charset="0"/>
                <a:ea typeface="+mn-ea"/>
                <a:cs typeface="+mn-cs"/>
              </a:rPr>
              <a:t>Scientific programme leader: </a:t>
            </a:r>
            <a:br>
              <a:rPr kumimoji="0" lang="en-GB" sz="3600" b="0" i="0" u="none" strike="noStrike" kern="1200" cap="none" spc="0" normalizeH="0" baseline="30000" noProof="0" dirty="0">
                <a:ln>
                  <a:noFill/>
                </a:ln>
                <a:solidFill>
                  <a:prstClr val="white"/>
                </a:solidFill>
                <a:effectLst/>
                <a:uLnTx/>
                <a:uFillTx/>
                <a:latin typeface="Avenir LT Std 65 Medium" panose="020B0603020203020204" pitchFamily="34" charset="0"/>
                <a:ea typeface="+mn-ea"/>
                <a:cs typeface="+mn-cs"/>
              </a:rPr>
            </a:br>
            <a:r>
              <a:rPr kumimoji="0" lang="en-GB" sz="3600" b="0" i="0" u="none" strike="noStrike" kern="1200" cap="none" spc="0" normalizeH="0" baseline="30000" noProof="0" dirty="0">
                <a:ln>
                  <a:noFill/>
                </a:ln>
                <a:solidFill>
                  <a:prstClr val="white"/>
                </a:solidFill>
                <a:effectLst/>
                <a:uLnTx/>
                <a:uFillTx/>
                <a:latin typeface="Avenir LT Std 65 Medium" panose="020B0603020203020204" pitchFamily="34" charset="0"/>
                <a:ea typeface="+mn-ea"/>
                <a:cs typeface="+mn-cs"/>
              </a:rPr>
              <a:t>Professor Shane Norris</a:t>
            </a:r>
            <a:endParaRPr kumimoji="0" lang="en-ZA" sz="3600" b="0" i="0" u="none" strike="noStrike" kern="1200" cap="none" spc="0" normalizeH="0" baseline="0" noProof="0" dirty="0">
              <a:ln>
                <a:noFill/>
              </a:ln>
              <a:solidFill>
                <a:prstClr val="white"/>
              </a:solidFill>
              <a:effectLst/>
              <a:uLnTx/>
              <a:uFillTx/>
              <a:latin typeface="Avenir LT Std 65 Medium" panose="020B0603020203020204" pitchFamily="34" charset="0"/>
              <a:ea typeface="+mn-ea"/>
              <a:cs typeface="+mn-cs"/>
            </a:endParaRPr>
          </a:p>
        </p:txBody>
      </p:sp>
      <p:pic>
        <p:nvPicPr>
          <p:cNvPr id="9" name="Picture 8">
            <a:extLst>
              <a:ext uri="{FF2B5EF4-FFF2-40B4-BE49-F238E27FC236}">
                <a16:creationId xmlns:a16="http://schemas.microsoft.com/office/drawing/2014/main" id="{116DB2EF-691E-1143-ACB8-385619716CAE}"/>
              </a:ext>
            </a:extLst>
          </p:cNvPr>
          <p:cNvPicPr/>
          <p:nvPr/>
        </p:nvPicPr>
        <p:blipFill>
          <a:blip r:embed="rId2"/>
          <a:stretch>
            <a:fillRect/>
          </a:stretch>
        </p:blipFill>
        <p:spPr>
          <a:xfrm>
            <a:off x="1418618" y="1064911"/>
            <a:ext cx="9354483" cy="5472413"/>
          </a:xfrm>
          <a:prstGeom prst="rect">
            <a:avLst/>
          </a:prstGeom>
          <a:ln w="25400">
            <a:noFill/>
          </a:ln>
        </p:spPr>
      </p:pic>
      <p:sp>
        <p:nvSpPr>
          <p:cNvPr id="6" name="Rounded Rectangle 5">
            <a:extLst>
              <a:ext uri="{FF2B5EF4-FFF2-40B4-BE49-F238E27FC236}">
                <a16:creationId xmlns:a16="http://schemas.microsoft.com/office/drawing/2014/main" id="{85E5CFAA-9647-1345-BF64-B8C18BE31AA8}"/>
              </a:ext>
            </a:extLst>
          </p:cNvPr>
          <p:cNvSpPr/>
          <p:nvPr/>
        </p:nvSpPr>
        <p:spPr>
          <a:xfrm>
            <a:off x="8608112" y="2155365"/>
            <a:ext cx="1190748" cy="741061"/>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Not in South Africa</a:t>
            </a:r>
          </a:p>
        </p:txBody>
      </p:sp>
      <p:cxnSp>
        <p:nvCxnSpPr>
          <p:cNvPr id="8" name="Straight Connector 7">
            <a:extLst>
              <a:ext uri="{FF2B5EF4-FFF2-40B4-BE49-F238E27FC236}">
                <a16:creationId xmlns:a16="http://schemas.microsoft.com/office/drawing/2014/main" id="{EBDAB192-E4DB-164B-B811-7B961BBE4137}"/>
              </a:ext>
            </a:extLst>
          </p:cNvPr>
          <p:cNvCxnSpPr>
            <a:cxnSpLocks/>
          </p:cNvCxnSpPr>
          <p:nvPr/>
        </p:nvCxnSpPr>
        <p:spPr>
          <a:xfrm>
            <a:off x="9203486" y="2896425"/>
            <a:ext cx="0" cy="1119820"/>
          </a:xfrm>
          <a:prstGeom prst="line">
            <a:avLst/>
          </a:prstGeom>
          <a:ln>
            <a:solidFill>
              <a:srgbClr val="5B9BD5"/>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B958FE2-21EB-414E-BD45-F45E530CA468}"/>
              </a:ext>
            </a:extLst>
          </p:cNvPr>
          <p:cNvSpPr/>
          <p:nvPr/>
        </p:nvSpPr>
        <p:spPr>
          <a:xfrm>
            <a:off x="1418618" y="5424867"/>
            <a:ext cx="9354203" cy="8713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Sequential process of harmonisation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8-10 Data collection waves</a:t>
            </a:r>
          </a:p>
        </p:txBody>
      </p:sp>
      <p:sp>
        <p:nvSpPr>
          <p:cNvPr id="12" name="Rectangle 11">
            <a:extLst>
              <a:ext uri="{FF2B5EF4-FFF2-40B4-BE49-F238E27FC236}">
                <a16:creationId xmlns:a16="http://schemas.microsoft.com/office/drawing/2014/main" id="{558BF261-F4AA-48B7-83DF-60169FEE14B2}"/>
              </a:ext>
            </a:extLst>
          </p:cNvPr>
          <p:cNvSpPr/>
          <p:nvPr/>
        </p:nvSpPr>
        <p:spPr>
          <a:xfrm>
            <a:off x="1" y="-1"/>
            <a:ext cx="12192000" cy="956441"/>
          </a:xfrm>
          <a:prstGeom prst="rect">
            <a:avLst/>
          </a:prstGeom>
          <a:solidFill>
            <a:srgbClr val="002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0780D3B-30A8-72CA-4385-81FF5A70EF76}"/>
              </a:ext>
            </a:extLst>
          </p:cNvPr>
          <p:cNvSpPr txBox="1"/>
          <p:nvPr/>
        </p:nvSpPr>
        <p:spPr>
          <a:xfrm>
            <a:off x="218399" y="108470"/>
            <a:ext cx="7003949"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4000" b="1" i="0" u="none" strike="noStrike" kern="1200" cap="none" spc="0" normalizeH="0" baseline="0" noProof="0" dirty="0">
                <a:ln>
                  <a:noFill/>
                </a:ln>
                <a:solidFill>
                  <a:prstClr val="white"/>
                </a:solidFill>
                <a:effectLst/>
                <a:uLnTx/>
                <a:uFillTx/>
                <a:latin typeface="Arial" panose="020B0604020202020204" pitchFamily="34" charset="0"/>
                <a:ea typeface="Roboto" panose="02000000000000000000" pitchFamily="2" charset="0"/>
                <a:cs typeface="Arial" panose="020B0604020202020204" pitchFamily="34" charset="0"/>
              </a:rPr>
              <a:t>Data Collection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5" name="Picture 54" descr="UofTCrst_Stacked_blue_655.eps">
            <a:extLst>
              <a:ext uri="{FF2B5EF4-FFF2-40B4-BE49-F238E27FC236}">
                <a16:creationId xmlns:a16="http://schemas.microsoft.com/office/drawing/2014/main" id="{9A840C08-A5FB-2371-AA2E-0EDF87A438E1}"/>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6100537"/>
            <a:ext cx="1687437" cy="7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84EB9879-378D-ED80-9FDD-163085A7CC31}"/>
              </a:ext>
            </a:extLst>
          </p:cNvPr>
          <p:cNvSpPr/>
          <p:nvPr/>
        </p:nvSpPr>
        <p:spPr>
          <a:xfrm>
            <a:off x="10837267" y="80494"/>
            <a:ext cx="1227221" cy="7780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1ACDD24E-7BFC-7576-6CBE-541F6D783AA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0918181" y="163660"/>
            <a:ext cx="1065393" cy="611713"/>
          </a:xfrm>
          <a:prstGeom prst="rect">
            <a:avLst/>
          </a:prstGeom>
        </p:spPr>
      </p:pic>
    </p:spTree>
    <p:extLst>
      <p:ext uri="{BB962C8B-B14F-4D97-AF65-F5344CB8AC3E}">
        <p14:creationId xmlns:p14="http://schemas.microsoft.com/office/powerpoint/2010/main" val="3454128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B45A49-1236-457F-AA8A-A493C18349DE}"/>
              </a:ext>
            </a:extLst>
          </p:cNvPr>
          <p:cNvSpPr/>
          <p:nvPr/>
        </p:nvSpPr>
        <p:spPr>
          <a:xfrm>
            <a:off x="9208169" y="236621"/>
            <a:ext cx="1227221" cy="7780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B38A007D-2E8B-4610-8A0E-FF6799C307F3}"/>
              </a:ext>
            </a:extLst>
          </p:cNvPr>
          <p:cNvSpPr>
            <a:spLocks noGrp="1"/>
          </p:cNvSpPr>
          <p:nvPr>
            <p:ph type="sldNum" sz="quarter" idx="12"/>
          </p:nvPr>
        </p:nvSpPr>
        <p:spPr>
          <a:xfrm>
            <a:off x="10347324" y="6537324"/>
            <a:ext cx="320676" cy="32067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29E1656-8B8B-416B-91B7-6E2EE9E4EC1A}" type="slidenum">
              <a:rPr kumimoji="0" lang="en-ZA" sz="8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ZA" sz="8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7" name="TextBox 16">
            <a:extLst>
              <a:ext uri="{FF2B5EF4-FFF2-40B4-BE49-F238E27FC236}">
                <a16:creationId xmlns:a16="http://schemas.microsoft.com/office/drawing/2014/main" id="{D5D0560E-08BB-4FF3-9455-611600872746}"/>
              </a:ext>
            </a:extLst>
          </p:cNvPr>
          <p:cNvSpPr txBox="1"/>
          <p:nvPr/>
        </p:nvSpPr>
        <p:spPr>
          <a:xfrm>
            <a:off x="3213085" y="3508415"/>
            <a:ext cx="438047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30000" noProof="0" dirty="0">
                <a:ln>
                  <a:noFill/>
                </a:ln>
                <a:solidFill>
                  <a:prstClr val="white"/>
                </a:solidFill>
                <a:effectLst/>
                <a:uLnTx/>
                <a:uFillTx/>
                <a:latin typeface="Avenir LT Std 65 Medium" panose="020B0603020203020204" pitchFamily="34" charset="0"/>
                <a:ea typeface="+mn-ea"/>
                <a:cs typeface="+mn-cs"/>
              </a:rPr>
              <a:t>Scientific programme leader: </a:t>
            </a:r>
            <a:br>
              <a:rPr kumimoji="0" lang="en-GB" sz="3600" b="0" i="0" u="none" strike="noStrike" kern="1200" cap="none" spc="0" normalizeH="0" baseline="30000" noProof="0" dirty="0">
                <a:ln>
                  <a:noFill/>
                </a:ln>
                <a:solidFill>
                  <a:prstClr val="white"/>
                </a:solidFill>
                <a:effectLst/>
                <a:uLnTx/>
                <a:uFillTx/>
                <a:latin typeface="Avenir LT Std 65 Medium" panose="020B0603020203020204" pitchFamily="34" charset="0"/>
                <a:ea typeface="+mn-ea"/>
                <a:cs typeface="+mn-cs"/>
              </a:rPr>
            </a:br>
            <a:r>
              <a:rPr kumimoji="0" lang="en-GB" sz="3600" b="0" i="0" u="none" strike="noStrike" kern="1200" cap="none" spc="0" normalizeH="0" baseline="30000" noProof="0" dirty="0">
                <a:ln>
                  <a:noFill/>
                </a:ln>
                <a:solidFill>
                  <a:prstClr val="white"/>
                </a:solidFill>
                <a:effectLst/>
                <a:uLnTx/>
                <a:uFillTx/>
                <a:latin typeface="Avenir LT Std 65 Medium" panose="020B0603020203020204" pitchFamily="34" charset="0"/>
                <a:ea typeface="+mn-ea"/>
                <a:cs typeface="+mn-cs"/>
              </a:rPr>
              <a:t>Professor Shane Norris</a:t>
            </a:r>
            <a:endParaRPr kumimoji="0" lang="en-ZA" sz="3600" b="0" i="0" u="none" strike="noStrike" kern="1200" cap="none" spc="0" normalizeH="0" baseline="0" noProof="0" dirty="0">
              <a:ln>
                <a:noFill/>
              </a:ln>
              <a:solidFill>
                <a:prstClr val="white"/>
              </a:solidFill>
              <a:effectLst/>
              <a:uLnTx/>
              <a:uFillTx/>
              <a:latin typeface="Avenir LT Std 65 Medium" panose="020B0603020203020204" pitchFamily="34" charset="0"/>
              <a:ea typeface="+mn-ea"/>
              <a:cs typeface="+mn-cs"/>
            </a:endParaRPr>
          </a:p>
        </p:txBody>
      </p:sp>
      <p:graphicFrame>
        <p:nvGraphicFramePr>
          <p:cNvPr id="6" name="Diagram 5">
            <a:extLst>
              <a:ext uri="{FF2B5EF4-FFF2-40B4-BE49-F238E27FC236}">
                <a16:creationId xmlns:a16="http://schemas.microsoft.com/office/drawing/2014/main" id="{24FA0412-03BE-D549-9CE6-D4C3EE0C385A}"/>
              </a:ext>
            </a:extLst>
          </p:cNvPr>
          <p:cNvGraphicFramePr/>
          <p:nvPr/>
        </p:nvGraphicFramePr>
        <p:xfrm>
          <a:off x="2530056" y="1478244"/>
          <a:ext cx="7262191" cy="5219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12">
            <a:extLst>
              <a:ext uri="{FF2B5EF4-FFF2-40B4-BE49-F238E27FC236}">
                <a16:creationId xmlns:a16="http://schemas.microsoft.com/office/drawing/2014/main" id="{1334D0F1-E310-B60E-DC0C-5E6DC9E871F4}"/>
              </a:ext>
            </a:extLst>
          </p:cNvPr>
          <p:cNvPicPr>
            <a:picLocks noChangeAspect="1"/>
          </p:cNvPicPr>
          <p:nvPr/>
        </p:nvPicPr>
        <p:blipFill>
          <a:blip r:embed="rId8"/>
          <a:stretch>
            <a:fillRect/>
          </a:stretch>
        </p:blipFill>
        <p:spPr>
          <a:xfrm>
            <a:off x="61782" y="904748"/>
            <a:ext cx="6830379" cy="5953252"/>
          </a:xfrm>
          <a:prstGeom prst="rect">
            <a:avLst/>
          </a:prstGeom>
        </p:spPr>
      </p:pic>
      <p:pic>
        <p:nvPicPr>
          <p:cNvPr id="14" name="Picture 13">
            <a:extLst>
              <a:ext uri="{FF2B5EF4-FFF2-40B4-BE49-F238E27FC236}">
                <a16:creationId xmlns:a16="http://schemas.microsoft.com/office/drawing/2014/main" id="{A7D1D184-702B-E713-7933-783FC54818C6}"/>
              </a:ext>
            </a:extLst>
          </p:cNvPr>
          <p:cNvPicPr>
            <a:picLocks noChangeAspect="1"/>
          </p:cNvPicPr>
          <p:nvPr/>
        </p:nvPicPr>
        <p:blipFill>
          <a:blip r:embed="rId9"/>
          <a:stretch>
            <a:fillRect/>
          </a:stretch>
        </p:blipFill>
        <p:spPr>
          <a:xfrm>
            <a:off x="5823242" y="3307953"/>
            <a:ext cx="6434707" cy="3013499"/>
          </a:xfrm>
          <a:prstGeom prst="rect">
            <a:avLst/>
          </a:prstGeom>
        </p:spPr>
      </p:pic>
      <p:sp>
        <p:nvSpPr>
          <p:cNvPr id="15" name="Rectangle 14">
            <a:extLst>
              <a:ext uri="{FF2B5EF4-FFF2-40B4-BE49-F238E27FC236}">
                <a16:creationId xmlns:a16="http://schemas.microsoft.com/office/drawing/2014/main" id="{558BF261-F4AA-48B7-83DF-60169FEE14B2}"/>
              </a:ext>
            </a:extLst>
          </p:cNvPr>
          <p:cNvSpPr/>
          <p:nvPr/>
        </p:nvSpPr>
        <p:spPr>
          <a:xfrm>
            <a:off x="1" y="-1"/>
            <a:ext cx="12192000" cy="956441"/>
          </a:xfrm>
          <a:prstGeom prst="rect">
            <a:avLst/>
          </a:prstGeom>
          <a:solidFill>
            <a:srgbClr val="002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B8B45A49-1236-457F-AA8A-A493C18349DE}"/>
              </a:ext>
            </a:extLst>
          </p:cNvPr>
          <p:cNvSpPr/>
          <p:nvPr/>
        </p:nvSpPr>
        <p:spPr>
          <a:xfrm>
            <a:off x="10837267" y="80494"/>
            <a:ext cx="1227221" cy="7780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BACD761A-7A6F-4C6A-81A1-6F3199F9FA05}"/>
              </a:ext>
            </a:extLst>
          </p:cNvPr>
          <p:cNvSpPr txBox="1"/>
          <p:nvPr/>
        </p:nvSpPr>
        <p:spPr>
          <a:xfrm>
            <a:off x="143305" y="122567"/>
            <a:ext cx="1114382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4000" b="1" i="0" u="none" strike="noStrike" kern="1200" cap="none" spc="0" normalizeH="0" baseline="0" noProof="0" dirty="0">
                <a:ln>
                  <a:noFill/>
                </a:ln>
                <a:solidFill>
                  <a:prstClr val="white"/>
                </a:solidFill>
                <a:effectLst/>
                <a:uLnTx/>
                <a:uFillTx/>
                <a:latin typeface="Arial" panose="020B0604020202020204" pitchFamily="34" charset="0"/>
                <a:ea typeface="Roboto" panose="02000000000000000000" pitchFamily="2" charset="0"/>
                <a:cs typeface="Arial" panose="020B0604020202020204" pitchFamily="34" charset="0"/>
              </a:rPr>
              <a:t>Catalogue of Harmonized Variables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0" name="Picture 19">
            <a:extLst>
              <a:ext uri="{FF2B5EF4-FFF2-40B4-BE49-F238E27FC236}">
                <a16:creationId xmlns:a16="http://schemas.microsoft.com/office/drawing/2014/main" id="{B1627607-8C5E-49B4-A811-94D83EC6E06B}"/>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10918181" y="163660"/>
            <a:ext cx="1065393" cy="611713"/>
          </a:xfrm>
          <a:prstGeom prst="rect">
            <a:avLst/>
          </a:prstGeom>
        </p:spPr>
      </p:pic>
      <p:pic>
        <p:nvPicPr>
          <p:cNvPr id="4" name="Picture 3">
            <a:extLst>
              <a:ext uri="{FF2B5EF4-FFF2-40B4-BE49-F238E27FC236}">
                <a16:creationId xmlns:a16="http://schemas.microsoft.com/office/drawing/2014/main" id="{B5FD1375-6098-B271-3015-DD993F1F824C}"/>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9159040" y="1343215"/>
            <a:ext cx="2552700" cy="1193800"/>
          </a:xfrm>
          <a:prstGeom prst="rect">
            <a:avLst/>
          </a:prstGeom>
        </p:spPr>
      </p:pic>
      <p:sp>
        <p:nvSpPr>
          <p:cNvPr id="7" name="Rectangle 6">
            <a:extLst>
              <a:ext uri="{FF2B5EF4-FFF2-40B4-BE49-F238E27FC236}">
                <a16:creationId xmlns:a16="http://schemas.microsoft.com/office/drawing/2014/main" id="{0334A52B-EB39-7560-12DD-4FE4D4C56B9A}"/>
              </a:ext>
            </a:extLst>
          </p:cNvPr>
          <p:cNvSpPr/>
          <p:nvPr/>
        </p:nvSpPr>
        <p:spPr>
          <a:xfrm>
            <a:off x="6852895" y="1579335"/>
            <a:ext cx="1438685" cy="8925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21BB5A0F-925A-0158-16E5-1731DAE5B400}"/>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6933809" y="1671607"/>
            <a:ext cx="1248972" cy="717118"/>
          </a:xfrm>
          <a:prstGeom prst="rect">
            <a:avLst/>
          </a:prstGeom>
        </p:spPr>
      </p:pic>
      <p:sp>
        <p:nvSpPr>
          <p:cNvPr id="10" name="TextBox 9">
            <a:extLst>
              <a:ext uri="{FF2B5EF4-FFF2-40B4-BE49-F238E27FC236}">
                <a16:creationId xmlns:a16="http://schemas.microsoft.com/office/drawing/2014/main" id="{6303DC2C-3829-40F8-F4E2-1078B3994EB9}"/>
              </a:ext>
            </a:extLst>
          </p:cNvPr>
          <p:cNvSpPr txBox="1"/>
          <p:nvPr/>
        </p:nvSpPr>
        <p:spPr>
          <a:xfrm>
            <a:off x="8294412" y="1456375"/>
            <a:ext cx="803425"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11" name="Picture 54" descr="UofTCrst_Stacked_blue_655.eps">
            <a:extLst>
              <a:ext uri="{FF2B5EF4-FFF2-40B4-BE49-F238E27FC236}">
                <a16:creationId xmlns:a16="http://schemas.microsoft.com/office/drawing/2014/main" id="{86B8DD9A-6A52-8B6D-909F-CC325628632D}"/>
              </a:ext>
            </a:extLst>
          </p:cNvPr>
          <p:cNvPicPr>
            <a:picLocks noChangeAspect="1"/>
          </p:cNvPicPr>
          <p:nvPr/>
        </p:nvPicPr>
        <p:blipFill>
          <a:blip r:embed="rId12" cstate="print">
            <a:extLst>
              <a:ext uri="{28A0092B-C50C-407E-A947-70E740481C1C}">
                <a14:useLocalDpi xmlns:a14="http://schemas.microsoft.com/office/drawing/2010/main"/>
              </a:ext>
            </a:extLst>
          </a:blip>
          <a:srcRect/>
          <a:stretch>
            <a:fillRect/>
          </a:stretch>
        </p:blipFill>
        <p:spPr bwMode="auto">
          <a:xfrm>
            <a:off x="10424757" y="6136863"/>
            <a:ext cx="1687437" cy="7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31ECAC77-B9EE-D8B6-ED42-820590374EA4}"/>
              </a:ext>
            </a:extLst>
          </p:cNvPr>
          <p:cNvSpPr txBox="1"/>
          <p:nvPr/>
        </p:nvSpPr>
        <p:spPr>
          <a:xfrm>
            <a:off x="6617672" y="2711276"/>
            <a:ext cx="763543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13"/>
              </a:rPr>
              <a:t>https://www.maelstrom-research.org</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072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58BF261-F4AA-48B7-83DF-60169FEE14B2}"/>
              </a:ext>
            </a:extLst>
          </p:cNvPr>
          <p:cNvSpPr/>
          <p:nvPr/>
        </p:nvSpPr>
        <p:spPr>
          <a:xfrm>
            <a:off x="0" y="0"/>
            <a:ext cx="12191999" cy="12628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Rectangle 4">
            <a:extLst>
              <a:ext uri="{FF2B5EF4-FFF2-40B4-BE49-F238E27FC236}">
                <a16:creationId xmlns:a16="http://schemas.microsoft.com/office/drawing/2014/main" id="{B8B45A49-1236-457F-AA8A-A493C18349DE}"/>
              </a:ext>
            </a:extLst>
          </p:cNvPr>
          <p:cNvSpPr/>
          <p:nvPr/>
        </p:nvSpPr>
        <p:spPr>
          <a:xfrm>
            <a:off x="10771052" y="236622"/>
            <a:ext cx="1227221" cy="7780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Slide Number Placeholder 1">
            <a:extLst>
              <a:ext uri="{FF2B5EF4-FFF2-40B4-BE49-F238E27FC236}">
                <a16:creationId xmlns:a16="http://schemas.microsoft.com/office/drawing/2014/main" id="{B38A007D-2E8B-4610-8A0E-FF6799C307F3}"/>
              </a:ext>
            </a:extLst>
          </p:cNvPr>
          <p:cNvSpPr>
            <a:spLocks noGrp="1"/>
          </p:cNvSpPr>
          <p:nvPr>
            <p:ph type="sldNum" sz="quarter" idx="12"/>
          </p:nvPr>
        </p:nvSpPr>
        <p:spPr>
          <a:xfrm>
            <a:off x="10347324" y="6537324"/>
            <a:ext cx="320676" cy="320676"/>
          </a:xfrm>
        </p:spPr>
        <p:txBody>
          <a:bodyPr/>
          <a:lstStyle/>
          <a:p>
            <a:pPr algn="ctr"/>
            <a:fld id="{629E1656-8B8B-416B-91B7-6E2EE9E4EC1A}" type="slidenum">
              <a:rPr lang="en-ZA" sz="800" b="1">
                <a:solidFill>
                  <a:schemeClr val="bg1"/>
                </a:solidFill>
                <a:latin typeface="Roboto" panose="02000000000000000000" pitchFamily="2" charset="0"/>
                <a:ea typeface="Roboto" panose="02000000000000000000" pitchFamily="2" charset="0"/>
              </a:rPr>
              <a:pPr algn="ctr"/>
              <a:t>7</a:t>
            </a:fld>
            <a:endParaRPr lang="en-ZA" sz="800" b="1" dirty="0">
              <a:solidFill>
                <a:schemeClr val="bg1"/>
              </a:solidFill>
              <a:latin typeface="Roboto" panose="02000000000000000000" pitchFamily="2" charset="0"/>
              <a:ea typeface="Roboto" panose="02000000000000000000" pitchFamily="2" charset="0"/>
            </a:endParaRPr>
          </a:p>
        </p:txBody>
      </p:sp>
      <p:sp>
        <p:nvSpPr>
          <p:cNvPr id="17" name="TextBox 16">
            <a:extLst>
              <a:ext uri="{FF2B5EF4-FFF2-40B4-BE49-F238E27FC236}">
                <a16:creationId xmlns:a16="http://schemas.microsoft.com/office/drawing/2014/main" id="{D5D0560E-08BB-4FF3-9455-611600872746}"/>
              </a:ext>
            </a:extLst>
          </p:cNvPr>
          <p:cNvSpPr txBox="1"/>
          <p:nvPr/>
        </p:nvSpPr>
        <p:spPr>
          <a:xfrm>
            <a:off x="3213085" y="3508415"/>
            <a:ext cx="4380470" cy="1015663"/>
          </a:xfrm>
          <a:prstGeom prst="rect">
            <a:avLst/>
          </a:prstGeom>
          <a:noFill/>
        </p:spPr>
        <p:txBody>
          <a:bodyPr wrap="square" rtlCol="0">
            <a:spAutoFit/>
          </a:bodyPr>
          <a:lstStyle/>
          <a:p>
            <a:r>
              <a:rPr lang="en-GB" sz="3600" baseline="30000" dirty="0">
                <a:solidFill>
                  <a:schemeClr val="bg1"/>
                </a:solidFill>
                <a:latin typeface="Avenir LT Std 65 Medium" panose="020B0603020203020204" pitchFamily="34" charset="0"/>
              </a:rPr>
              <a:t>Scientific programme leader: </a:t>
            </a:r>
            <a:br>
              <a:rPr lang="en-GB" sz="3600" baseline="30000" dirty="0">
                <a:solidFill>
                  <a:schemeClr val="bg1"/>
                </a:solidFill>
                <a:latin typeface="Avenir LT Std 65 Medium" panose="020B0603020203020204" pitchFamily="34" charset="0"/>
              </a:rPr>
            </a:br>
            <a:r>
              <a:rPr lang="en-GB" sz="3600" baseline="30000" dirty="0">
                <a:solidFill>
                  <a:schemeClr val="bg1"/>
                </a:solidFill>
                <a:latin typeface="Avenir LT Std 65 Medium" panose="020B0603020203020204" pitchFamily="34" charset="0"/>
              </a:rPr>
              <a:t>Professor Shane Norris</a:t>
            </a:r>
            <a:endParaRPr lang="en-ZA" sz="3600" dirty="0">
              <a:solidFill>
                <a:schemeClr val="bg1"/>
              </a:solidFill>
              <a:latin typeface="Avenir LT Std 65 Medium" panose="020B0603020203020204" pitchFamily="34" charset="0"/>
            </a:endParaRPr>
          </a:p>
        </p:txBody>
      </p:sp>
      <p:pic>
        <p:nvPicPr>
          <p:cNvPr id="11" name="Picture 10">
            <a:extLst>
              <a:ext uri="{FF2B5EF4-FFF2-40B4-BE49-F238E27FC236}">
                <a16:creationId xmlns:a16="http://schemas.microsoft.com/office/drawing/2014/main" id="{B1627607-8C5E-49B4-A811-94D83EC6E06B}"/>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851966" y="319788"/>
            <a:ext cx="1065393" cy="611713"/>
          </a:xfrm>
          <a:prstGeom prst="rect">
            <a:avLst/>
          </a:prstGeom>
        </p:spPr>
      </p:pic>
      <p:sp>
        <p:nvSpPr>
          <p:cNvPr id="10" name="TextBox 9">
            <a:extLst>
              <a:ext uri="{FF2B5EF4-FFF2-40B4-BE49-F238E27FC236}">
                <a16:creationId xmlns:a16="http://schemas.microsoft.com/office/drawing/2014/main" id="{3AEB7277-15A6-BA48-8BAE-9A555A00AB4E}"/>
              </a:ext>
            </a:extLst>
          </p:cNvPr>
          <p:cNvSpPr txBox="1"/>
          <p:nvPr/>
        </p:nvSpPr>
        <p:spPr>
          <a:xfrm>
            <a:off x="274640" y="291389"/>
            <a:ext cx="10496411" cy="1446550"/>
          </a:xfrm>
          <a:prstGeom prst="rect">
            <a:avLst/>
          </a:prstGeom>
          <a:noFill/>
        </p:spPr>
        <p:txBody>
          <a:bodyPr wrap="square" rtlCol="0">
            <a:spAutoFit/>
          </a:bodyPr>
          <a:lstStyle/>
          <a:p>
            <a:r>
              <a:rPr lang="en-ZA" sz="4400" b="1" dirty="0">
                <a:solidFill>
                  <a:schemeClr val="bg1"/>
                </a:solidFill>
                <a:ea typeface="Roboto" panose="02000000000000000000" pitchFamily="2" charset="0"/>
              </a:rPr>
              <a:t>Continuous Harmonization / Collaboration</a:t>
            </a:r>
          </a:p>
          <a:p>
            <a:endParaRPr lang="en-ZA" sz="4400" b="1" dirty="0">
              <a:solidFill>
                <a:schemeClr val="bg1"/>
              </a:solidFill>
              <a:latin typeface="Avenir LT Std 65 Medium" panose="020B0603020203020204" pitchFamily="34" charset="0"/>
            </a:endParaRPr>
          </a:p>
        </p:txBody>
      </p:sp>
      <p:sp>
        <p:nvSpPr>
          <p:cNvPr id="6" name="TextBox 5">
            <a:extLst>
              <a:ext uri="{FF2B5EF4-FFF2-40B4-BE49-F238E27FC236}">
                <a16:creationId xmlns:a16="http://schemas.microsoft.com/office/drawing/2014/main" id="{7D80BD0E-006E-4944-9A73-F56B8E0DC155}"/>
              </a:ext>
            </a:extLst>
          </p:cNvPr>
          <p:cNvSpPr txBox="1"/>
          <p:nvPr/>
        </p:nvSpPr>
        <p:spPr>
          <a:xfrm>
            <a:off x="-118753" y="666530"/>
            <a:ext cx="12191999" cy="6032421"/>
          </a:xfrm>
          <a:prstGeom prst="rect">
            <a:avLst/>
          </a:prstGeom>
          <a:noFill/>
        </p:spPr>
        <p:txBody>
          <a:bodyPr wrap="square" rtlCol="0">
            <a:spAutoFit/>
          </a:bodyPr>
          <a:lstStyle/>
          <a:p>
            <a:endParaRPr lang="en-US" sz="2800" dirty="0"/>
          </a:p>
          <a:p>
            <a:endParaRPr lang="en-US" sz="2800" dirty="0"/>
          </a:p>
          <a:p>
            <a:pPr marL="742950" lvl="1" indent="-285750">
              <a:spcAft>
                <a:spcPts val="1200"/>
              </a:spcAft>
              <a:buFont typeface="Arial" panose="020B0604020202020204" pitchFamily="34" charset="0"/>
              <a:buChar char="•"/>
            </a:pPr>
            <a:r>
              <a:rPr lang="en-CA" sz="2800" dirty="0"/>
              <a:t>Continued work of working groups (Biospecimens; Data Management and Quality Assurance; Interventions and Retention; ECD; Capacity Building; Publications)</a:t>
            </a:r>
          </a:p>
          <a:p>
            <a:pPr marL="742950" lvl="1" indent="-285750">
              <a:spcAft>
                <a:spcPts val="1200"/>
              </a:spcAft>
              <a:buFont typeface="Arial" panose="020B0604020202020204" pitchFamily="34" charset="0"/>
              <a:buChar char="•"/>
            </a:pPr>
            <a:r>
              <a:rPr lang="en-US" sz="2800" dirty="0"/>
              <a:t>Harmonization working group ongoing: 1925 core variables are harmonized facilitated by Maelstrom (</a:t>
            </a:r>
            <a:r>
              <a:rPr lang="en-US" sz="2800" dirty="0">
                <a:hlinkClick r:id="rId4"/>
              </a:rPr>
              <a:t>https://www.maelstrom-research.org</a:t>
            </a:r>
            <a:r>
              <a:rPr lang="en-US" sz="2800" dirty="0"/>
              <a:t>)</a:t>
            </a:r>
            <a:endParaRPr lang="en-CA" sz="2800" dirty="0"/>
          </a:p>
          <a:p>
            <a:pPr marL="742950" lvl="1" indent="-285750">
              <a:spcAft>
                <a:spcPts val="1200"/>
              </a:spcAft>
              <a:buFont typeface="Arial" panose="020B0604020202020204" pitchFamily="34" charset="0"/>
              <a:buChar char="•"/>
            </a:pPr>
            <a:r>
              <a:rPr lang="en-CA" sz="2800" dirty="0"/>
              <a:t>Early Child Development: suite of harmonized tools developed to assess trajectories of neurodevelopment</a:t>
            </a:r>
          </a:p>
          <a:p>
            <a:pPr marL="742950" lvl="1" indent="-285750">
              <a:spcAft>
                <a:spcPts val="1200"/>
              </a:spcAft>
              <a:buFont typeface="Arial" panose="020B0604020202020204" pitchFamily="34" charset="0"/>
              <a:buChar char="•"/>
            </a:pPr>
            <a:r>
              <a:rPr lang="en-CA" sz="2800" dirty="0"/>
              <a:t>Intervention fidelity protocol developed and implemented</a:t>
            </a:r>
          </a:p>
          <a:p>
            <a:pPr marL="742950" lvl="1" indent="-285750">
              <a:spcAft>
                <a:spcPts val="1200"/>
              </a:spcAft>
              <a:buFont typeface="Arial" panose="020B0604020202020204" pitchFamily="34" charset="0"/>
              <a:buChar char="•"/>
            </a:pPr>
            <a:r>
              <a:rPr lang="en-CA" sz="2800" dirty="0"/>
              <a:t>Harmonized HeLTI template for Quality Assurance Monitoring (WHO): DMC</a:t>
            </a:r>
          </a:p>
          <a:p>
            <a:pPr marL="742950" lvl="1" indent="-285750">
              <a:spcAft>
                <a:spcPts val="1200"/>
              </a:spcAft>
              <a:buFont typeface="Arial" panose="020B0604020202020204" pitchFamily="34" charset="0"/>
              <a:buChar char="•"/>
            </a:pPr>
            <a:r>
              <a:rPr lang="en-CA" sz="2800" dirty="0"/>
              <a:t>Planning development of KT Advisory Committee</a:t>
            </a:r>
            <a:endParaRPr lang="en-US" sz="2800" dirty="0"/>
          </a:p>
        </p:txBody>
      </p:sp>
    </p:spTree>
    <p:extLst>
      <p:ext uri="{BB962C8B-B14F-4D97-AF65-F5344CB8AC3E}">
        <p14:creationId xmlns:p14="http://schemas.microsoft.com/office/powerpoint/2010/main" val="1719595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58BF261-F4AA-48B7-83DF-60169FEE14B2}"/>
              </a:ext>
            </a:extLst>
          </p:cNvPr>
          <p:cNvSpPr/>
          <p:nvPr/>
        </p:nvSpPr>
        <p:spPr>
          <a:xfrm>
            <a:off x="0" y="-3894"/>
            <a:ext cx="12192000" cy="101566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Rectangle 4">
            <a:extLst>
              <a:ext uri="{FF2B5EF4-FFF2-40B4-BE49-F238E27FC236}">
                <a16:creationId xmlns:a16="http://schemas.microsoft.com/office/drawing/2014/main" id="{B8B45A49-1236-457F-AA8A-A493C18349DE}"/>
              </a:ext>
            </a:extLst>
          </p:cNvPr>
          <p:cNvSpPr/>
          <p:nvPr/>
        </p:nvSpPr>
        <p:spPr>
          <a:xfrm>
            <a:off x="10656051" y="156524"/>
            <a:ext cx="1227221" cy="7780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Slide Number Placeholder 1">
            <a:extLst>
              <a:ext uri="{FF2B5EF4-FFF2-40B4-BE49-F238E27FC236}">
                <a16:creationId xmlns:a16="http://schemas.microsoft.com/office/drawing/2014/main" id="{B38A007D-2E8B-4610-8A0E-FF6799C307F3}"/>
              </a:ext>
            </a:extLst>
          </p:cNvPr>
          <p:cNvSpPr>
            <a:spLocks noGrp="1"/>
          </p:cNvSpPr>
          <p:nvPr>
            <p:ph type="sldNum" sz="quarter" idx="12"/>
          </p:nvPr>
        </p:nvSpPr>
        <p:spPr>
          <a:xfrm>
            <a:off x="10347324" y="6537324"/>
            <a:ext cx="320676" cy="320676"/>
          </a:xfrm>
        </p:spPr>
        <p:txBody>
          <a:bodyPr/>
          <a:lstStyle/>
          <a:p>
            <a:pPr algn="ctr"/>
            <a:fld id="{629E1656-8B8B-416B-91B7-6E2EE9E4EC1A}" type="slidenum">
              <a:rPr lang="en-ZA" sz="800" b="1">
                <a:solidFill>
                  <a:schemeClr val="bg1"/>
                </a:solidFill>
                <a:latin typeface="Roboto" panose="02000000000000000000" pitchFamily="2" charset="0"/>
                <a:ea typeface="Roboto" panose="02000000000000000000" pitchFamily="2" charset="0"/>
              </a:rPr>
              <a:pPr algn="ctr"/>
              <a:t>8</a:t>
            </a:fld>
            <a:endParaRPr lang="en-ZA" sz="800" b="1" dirty="0">
              <a:solidFill>
                <a:schemeClr val="bg1"/>
              </a:solidFill>
              <a:latin typeface="Roboto" panose="02000000000000000000" pitchFamily="2" charset="0"/>
              <a:ea typeface="Roboto" panose="02000000000000000000" pitchFamily="2" charset="0"/>
            </a:endParaRPr>
          </a:p>
        </p:txBody>
      </p:sp>
      <p:sp>
        <p:nvSpPr>
          <p:cNvPr id="17" name="TextBox 16">
            <a:extLst>
              <a:ext uri="{FF2B5EF4-FFF2-40B4-BE49-F238E27FC236}">
                <a16:creationId xmlns:a16="http://schemas.microsoft.com/office/drawing/2014/main" id="{D5D0560E-08BB-4FF3-9455-611600872746}"/>
              </a:ext>
            </a:extLst>
          </p:cNvPr>
          <p:cNvSpPr txBox="1"/>
          <p:nvPr/>
        </p:nvSpPr>
        <p:spPr>
          <a:xfrm>
            <a:off x="3213085" y="3508415"/>
            <a:ext cx="4380470" cy="1015663"/>
          </a:xfrm>
          <a:prstGeom prst="rect">
            <a:avLst/>
          </a:prstGeom>
          <a:noFill/>
        </p:spPr>
        <p:txBody>
          <a:bodyPr wrap="square" rtlCol="0">
            <a:spAutoFit/>
          </a:bodyPr>
          <a:lstStyle/>
          <a:p>
            <a:r>
              <a:rPr lang="en-GB" sz="3600" baseline="30000" dirty="0">
                <a:solidFill>
                  <a:schemeClr val="bg1"/>
                </a:solidFill>
                <a:latin typeface="Avenir LT Std 65 Medium" panose="020B0603020203020204" pitchFamily="34" charset="0"/>
              </a:rPr>
              <a:t>Scientific programme leader: </a:t>
            </a:r>
            <a:br>
              <a:rPr lang="en-GB" sz="3600" baseline="30000" dirty="0">
                <a:solidFill>
                  <a:schemeClr val="bg1"/>
                </a:solidFill>
                <a:latin typeface="Avenir LT Std 65 Medium" panose="020B0603020203020204" pitchFamily="34" charset="0"/>
              </a:rPr>
            </a:br>
            <a:r>
              <a:rPr lang="en-GB" sz="3600" baseline="30000" dirty="0">
                <a:solidFill>
                  <a:schemeClr val="bg1"/>
                </a:solidFill>
                <a:latin typeface="Avenir LT Std 65 Medium" panose="020B0603020203020204" pitchFamily="34" charset="0"/>
              </a:rPr>
              <a:t>Professor Shane Norris</a:t>
            </a:r>
            <a:endParaRPr lang="en-ZA" sz="3600" dirty="0">
              <a:solidFill>
                <a:schemeClr val="bg1"/>
              </a:solidFill>
              <a:latin typeface="Avenir LT Std 65 Medium" panose="020B0603020203020204" pitchFamily="34" charset="0"/>
            </a:endParaRPr>
          </a:p>
        </p:txBody>
      </p:sp>
      <p:pic>
        <p:nvPicPr>
          <p:cNvPr id="11" name="Picture 10">
            <a:extLst>
              <a:ext uri="{FF2B5EF4-FFF2-40B4-BE49-F238E27FC236}">
                <a16:creationId xmlns:a16="http://schemas.microsoft.com/office/drawing/2014/main" id="{B1627607-8C5E-49B4-A811-94D83EC6E06B}"/>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736964" y="239688"/>
            <a:ext cx="1065393" cy="611713"/>
          </a:xfrm>
          <a:prstGeom prst="rect">
            <a:avLst/>
          </a:prstGeom>
        </p:spPr>
      </p:pic>
      <p:sp>
        <p:nvSpPr>
          <p:cNvPr id="10" name="TextBox 9">
            <a:extLst>
              <a:ext uri="{FF2B5EF4-FFF2-40B4-BE49-F238E27FC236}">
                <a16:creationId xmlns:a16="http://schemas.microsoft.com/office/drawing/2014/main" id="{3AEB7277-15A6-BA48-8BAE-9A555A00AB4E}"/>
              </a:ext>
            </a:extLst>
          </p:cNvPr>
          <p:cNvSpPr txBox="1"/>
          <p:nvPr/>
        </p:nvSpPr>
        <p:spPr>
          <a:xfrm>
            <a:off x="173807" y="114844"/>
            <a:ext cx="10102071" cy="769441"/>
          </a:xfrm>
          <a:prstGeom prst="rect">
            <a:avLst/>
          </a:prstGeom>
          <a:noFill/>
        </p:spPr>
        <p:txBody>
          <a:bodyPr wrap="square" rtlCol="0">
            <a:spAutoFit/>
          </a:bodyPr>
          <a:lstStyle/>
          <a:p>
            <a:r>
              <a:rPr lang="en-ZA" sz="4400" b="1" dirty="0">
                <a:solidFill>
                  <a:schemeClr val="bg1"/>
                </a:solidFill>
              </a:rPr>
              <a:t>Data Management and Quality Assurance</a:t>
            </a:r>
          </a:p>
        </p:txBody>
      </p:sp>
      <p:sp>
        <p:nvSpPr>
          <p:cNvPr id="4" name="TextBox 3">
            <a:extLst>
              <a:ext uri="{FF2B5EF4-FFF2-40B4-BE49-F238E27FC236}">
                <a16:creationId xmlns:a16="http://schemas.microsoft.com/office/drawing/2014/main" id="{138D22E7-7F0F-85D2-45C9-C1A6DFCF89C8}"/>
              </a:ext>
            </a:extLst>
          </p:cNvPr>
          <p:cNvSpPr txBox="1"/>
          <p:nvPr/>
        </p:nvSpPr>
        <p:spPr>
          <a:xfrm>
            <a:off x="0" y="545544"/>
            <a:ext cx="11883272" cy="6555641"/>
          </a:xfrm>
          <a:prstGeom prst="rect">
            <a:avLst/>
          </a:prstGeom>
          <a:noFill/>
        </p:spPr>
        <p:txBody>
          <a:bodyPr wrap="square" rtlCol="0">
            <a:spAutoFit/>
          </a:bodyPr>
          <a:lstStyle/>
          <a:p>
            <a:pPr lvl="1">
              <a:spcAft>
                <a:spcPts val="1200"/>
              </a:spcAft>
            </a:pPr>
            <a:endParaRPr lang="en-US" sz="3600" dirty="0"/>
          </a:p>
          <a:p>
            <a:pPr marL="914400" lvl="1" indent="-457200">
              <a:spcAft>
                <a:spcPts val="1200"/>
              </a:spcAft>
              <a:buFont typeface="Arial" panose="020B0604020202020204" pitchFamily="34" charset="0"/>
              <a:buChar char="•"/>
            </a:pPr>
            <a:r>
              <a:rPr lang="en-CA" sz="3600" dirty="0"/>
              <a:t>Draft SOP for data sharing and analysis across the consortium prepared  </a:t>
            </a:r>
          </a:p>
          <a:p>
            <a:pPr marL="914400" lvl="1" indent="-457200">
              <a:spcAft>
                <a:spcPts val="1200"/>
              </a:spcAft>
              <a:buFont typeface="Arial" panose="020B0604020202020204" pitchFamily="34" charset="0"/>
              <a:buChar char="•"/>
            </a:pPr>
            <a:r>
              <a:rPr lang="en-CA" sz="3600" dirty="0"/>
              <a:t>Consortium level harmonized analysis plan to be applied across the 4 studies has been developed</a:t>
            </a:r>
          </a:p>
          <a:p>
            <a:pPr marL="914400" lvl="1" indent="-457200">
              <a:spcAft>
                <a:spcPts val="1200"/>
              </a:spcAft>
              <a:buFont typeface="Arial" panose="020B0604020202020204" pitchFamily="34" charset="0"/>
              <a:buChar char="•"/>
            </a:pPr>
            <a:r>
              <a:rPr lang="en-CA" sz="3600" dirty="0"/>
              <a:t>Analysis plan will allow HeLTI to compare intervention effects across the 4 regions</a:t>
            </a:r>
          </a:p>
          <a:p>
            <a:pPr marL="914400" lvl="1" indent="-457200">
              <a:spcAft>
                <a:spcPts val="1200"/>
              </a:spcAft>
              <a:buFont typeface="Arial" panose="020B0604020202020204" pitchFamily="34" charset="0"/>
              <a:buChar char="•"/>
            </a:pPr>
            <a:r>
              <a:rPr lang="en-CA" sz="3600" dirty="0"/>
              <a:t>Sex and gender champions and economists engaged</a:t>
            </a:r>
          </a:p>
          <a:p>
            <a:pPr marL="914400" lvl="1" indent="-457200">
              <a:spcAft>
                <a:spcPts val="1200"/>
              </a:spcAft>
              <a:buFont typeface="Arial" panose="020B0604020202020204" pitchFamily="34" charset="0"/>
              <a:buChar char="•"/>
            </a:pPr>
            <a:r>
              <a:rPr lang="en-CA" sz="3600" dirty="0"/>
              <a:t>HeLTI investigators asked to identify analyses of interest </a:t>
            </a:r>
          </a:p>
          <a:p>
            <a:pPr marL="914400" lvl="1" indent="-457200">
              <a:spcAft>
                <a:spcPts val="1200"/>
              </a:spcAft>
              <a:buFont typeface="Arial" panose="020B0604020202020204" pitchFamily="34" charset="0"/>
              <a:buChar char="•"/>
            </a:pPr>
            <a:endParaRPr lang="en-CA" sz="3600" dirty="0"/>
          </a:p>
        </p:txBody>
      </p:sp>
    </p:spTree>
    <p:extLst>
      <p:ext uri="{BB962C8B-B14F-4D97-AF65-F5344CB8AC3E}">
        <p14:creationId xmlns:p14="http://schemas.microsoft.com/office/powerpoint/2010/main" val="1968822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58BF261-F4AA-48B7-83DF-60169FEE14B2}"/>
              </a:ext>
            </a:extLst>
          </p:cNvPr>
          <p:cNvSpPr/>
          <p:nvPr/>
        </p:nvSpPr>
        <p:spPr>
          <a:xfrm>
            <a:off x="0" y="-3894"/>
            <a:ext cx="12192000" cy="130989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Rectangle 4">
            <a:extLst>
              <a:ext uri="{FF2B5EF4-FFF2-40B4-BE49-F238E27FC236}">
                <a16:creationId xmlns:a16="http://schemas.microsoft.com/office/drawing/2014/main" id="{B8B45A49-1236-457F-AA8A-A493C18349DE}"/>
              </a:ext>
            </a:extLst>
          </p:cNvPr>
          <p:cNvSpPr/>
          <p:nvPr/>
        </p:nvSpPr>
        <p:spPr>
          <a:xfrm>
            <a:off x="10656051" y="156524"/>
            <a:ext cx="1227221" cy="7780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Slide Number Placeholder 1">
            <a:extLst>
              <a:ext uri="{FF2B5EF4-FFF2-40B4-BE49-F238E27FC236}">
                <a16:creationId xmlns:a16="http://schemas.microsoft.com/office/drawing/2014/main" id="{B38A007D-2E8B-4610-8A0E-FF6799C307F3}"/>
              </a:ext>
            </a:extLst>
          </p:cNvPr>
          <p:cNvSpPr>
            <a:spLocks noGrp="1"/>
          </p:cNvSpPr>
          <p:nvPr>
            <p:ph type="sldNum" sz="quarter" idx="12"/>
          </p:nvPr>
        </p:nvSpPr>
        <p:spPr>
          <a:xfrm>
            <a:off x="10347324" y="6537324"/>
            <a:ext cx="320676" cy="320676"/>
          </a:xfrm>
        </p:spPr>
        <p:txBody>
          <a:bodyPr/>
          <a:lstStyle/>
          <a:p>
            <a:pPr algn="ctr"/>
            <a:fld id="{629E1656-8B8B-416B-91B7-6E2EE9E4EC1A}" type="slidenum">
              <a:rPr lang="en-ZA" sz="800" b="1">
                <a:solidFill>
                  <a:schemeClr val="bg1"/>
                </a:solidFill>
                <a:latin typeface="Roboto" panose="02000000000000000000" pitchFamily="2" charset="0"/>
                <a:ea typeface="Roboto" panose="02000000000000000000" pitchFamily="2" charset="0"/>
              </a:rPr>
              <a:pPr algn="ctr"/>
              <a:t>9</a:t>
            </a:fld>
            <a:endParaRPr lang="en-ZA" sz="800" b="1" dirty="0">
              <a:solidFill>
                <a:schemeClr val="bg1"/>
              </a:solidFill>
              <a:latin typeface="Roboto" panose="02000000000000000000" pitchFamily="2" charset="0"/>
              <a:ea typeface="Roboto" panose="02000000000000000000" pitchFamily="2" charset="0"/>
            </a:endParaRPr>
          </a:p>
        </p:txBody>
      </p:sp>
      <p:sp>
        <p:nvSpPr>
          <p:cNvPr id="17" name="TextBox 16">
            <a:extLst>
              <a:ext uri="{FF2B5EF4-FFF2-40B4-BE49-F238E27FC236}">
                <a16:creationId xmlns:a16="http://schemas.microsoft.com/office/drawing/2014/main" id="{D5D0560E-08BB-4FF3-9455-611600872746}"/>
              </a:ext>
            </a:extLst>
          </p:cNvPr>
          <p:cNvSpPr txBox="1"/>
          <p:nvPr/>
        </p:nvSpPr>
        <p:spPr>
          <a:xfrm>
            <a:off x="3213085" y="3508415"/>
            <a:ext cx="4380470" cy="1015663"/>
          </a:xfrm>
          <a:prstGeom prst="rect">
            <a:avLst/>
          </a:prstGeom>
          <a:noFill/>
        </p:spPr>
        <p:txBody>
          <a:bodyPr wrap="square" rtlCol="0">
            <a:spAutoFit/>
          </a:bodyPr>
          <a:lstStyle/>
          <a:p>
            <a:r>
              <a:rPr lang="en-GB" sz="3600" baseline="30000" dirty="0">
                <a:solidFill>
                  <a:schemeClr val="bg1"/>
                </a:solidFill>
                <a:latin typeface="Avenir LT Std 65 Medium" panose="020B0603020203020204" pitchFamily="34" charset="0"/>
              </a:rPr>
              <a:t>Scientific programme leader: </a:t>
            </a:r>
            <a:br>
              <a:rPr lang="en-GB" sz="3600" baseline="30000" dirty="0">
                <a:solidFill>
                  <a:schemeClr val="bg1"/>
                </a:solidFill>
                <a:latin typeface="Avenir LT Std 65 Medium" panose="020B0603020203020204" pitchFamily="34" charset="0"/>
              </a:rPr>
            </a:br>
            <a:r>
              <a:rPr lang="en-GB" sz="3600" baseline="30000" dirty="0">
                <a:solidFill>
                  <a:schemeClr val="bg1"/>
                </a:solidFill>
                <a:latin typeface="Avenir LT Std 65 Medium" panose="020B0603020203020204" pitchFamily="34" charset="0"/>
              </a:rPr>
              <a:t>Professor Shane Norris</a:t>
            </a:r>
            <a:endParaRPr lang="en-ZA" sz="3600" dirty="0">
              <a:solidFill>
                <a:schemeClr val="bg1"/>
              </a:solidFill>
              <a:latin typeface="Avenir LT Std 65 Medium" panose="020B0603020203020204" pitchFamily="34" charset="0"/>
            </a:endParaRPr>
          </a:p>
        </p:txBody>
      </p:sp>
      <p:pic>
        <p:nvPicPr>
          <p:cNvPr id="11" name="Picture 10">
            <a:extLst>
              <a:ext uri="{FF2B5EF4-FFF2-40B4-BE49-F238E27FC236}">
                <a16:creationId xmlns:a16="http://schemas.microsoft.com/office/drawing/2014/main" id="{B1627607-8C5E-49B4-A811-94D83EC6E06B}"/>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736964" y="239688"/>
            <a:ext cx="1065393" cy="611713"/>
          </a:xfrm>
          <a:prstGeom prst="rect">
            <a:avLst/>
          </a:prstGeom>
        </p:spPr>
      </p:pic>
      <p:sp>
        <p:nvSpPr>
          <p:cNvPr id="10" name="TextBox 9">
            <a:extLst>
              <a:ext uri="{FF2B5EF4-FFF2-40B4-BE49-F238E27FC236}">
                <a16:creationId xmlns:a16="http://schemas.microsoft.com/office/drawing/2014/main" id="{3AEB7277-15A6-BA48-8BAE-9A555A00AB4E}"/>
              </a:ext>
            </a:extLst>
          </p:cNvPr>
          <p:cNvSpPr txBox="1"/>
          <p:nvPr/>
        </p:nvSpPr>
        <p:spPr>
          <a:xfrm>
            <a:off x="245252" y="351222"/>
            <a:ext cx="10102071" cy="769441"/>
          </a:xfrm>
          <a:prstGeom prst="rect">
            <a:avLst/>
          </a:prstGeom>
          <a:noFill/>
        </p:spPr>
        <p:txBody>
          <a:bodyPr wrap="square" rtlCol="0">
            <a:spAutoFit/>
          </a:bodyPr>
          <a:lstStyle/>
          <a:p>
            <a:r>
              <a:rPr lang="en-ZA" sz="4400" b="1" dirty="0">
                <a:solidFill>
                  <a:schemeClr val="bg1"/>
                </a:solidFill>
              </a:rPr>
              <a:t>Biospecimen Working Group</a:t>
            </a:r>
          </a:p>
        </p:txBody>
      </p:sp>
      <p:sp>
        <p:nvSpPr>
          <p:cNvPr id="4" name="TextBox 3">
            <a:extLst>
              <a:ext uri="{FF2B5EF4-FFF2-40B4-BE49-F238E27FC236}">
                <a16:creationId xmlns:a16="http://schemas.microsoft.com/office/drawing/2014/main" id="{575070B2-444C-B732-9CEC-B37B9A978455}"/>
              </a:ext>
            </a:extLst>
          </p:cNvPr>
          <p:cNvSpPr txBox="1"/>
          <p:nvPr/>
        </p:nvSpPr>
        <p:spPr>
          <a:xfrm>
            <a:off x="380173" y="759440"/>
            <a:ext cx="11431654" cy="6724918"/>
          </a:xfrm>
          <a:prstGeom prst="rect">
            <a:avLst/>
          </a:prstGeom>
          <a:noFill/>
        </p:spPr>
        <p:txBody>
          <a:bodyPr wrap="square" rtlCol="0">
            <a:spAutoFit/>
          </a:bodyPr>
          <a:lstStyle/>
          <a:p>
            <a:pPr lvl="1">
              <a:spcAft>
                <a:spcPts val="600"/>
              </a:spcAft>
            </a:pPr>
            <a:endParaRPr lang="en-US" sz="3600" dirty="0"/>
          </a:p>
          <a:p>
            <a:pPr marL="914400" lvl="1" indent="-457200">
              <a:spcAft>
                <a:spcPts val="600"/>
              </a:spcAft>
              <a:buFont typeface="Arial" panose="020B0604020202020204" pitchFamily="34" charset="0"/>
              <a:buChar char="•"/>
            </a:pPr>
            <a:r>
              <a:rPr lang="en-CA" sz="3600" dirty="0"/>
              <a:t>Meeting on a monthly basis</a:t>
            </a:r>
          </a:p>
          <a:p>
            <a:pPr marL="914400" lvl="1" indent="-457200">
              <a:spcAft>
                <a:spcPts val="600"/>
              </a:spcAft>
              <a:buFont typeface="Arial" panose="020B0604020202020204" pitchFamily="34" charset="0"/>
              <a:buChar char="•"/>
            </a:pPr>
            <a:r>
              <a:rPr lang="en-CA" sz="3600" dirty="0"/>
              <a:t>Ongoing monitoring of collection and processing SOPs</a:t>
            </a:r>
          </a:p>
          <a:p>
            <a:pPr marL="914400" lvl="1" indent="-457200">
              <a:spcAft>
                <a:spcPts val="600"/>
              </a:spcAft>
              <a:buFont typeface="Arial" panose="020B0604020202020204" pitchFamily="34" charset="0"/>
              <a:buChar char="•"/>
            </a:pPr>
            <a:r>
              <a:rPr lang="en-CA" sz="3600" dirty="0"/>
              <a:t>Quality Control Strategy (DNA / RNA)</a:t>
            </a:r>
          </a:p>
          <a:p>
            <a:pPr marL="914400" lvl="1" indent="-457200">
              <a:spcAft>
                <a:spcPts val="600"/>
              </a:spcAft>
              <a:buFont typeface="Arial" panose="020B0604020202020204" pitchFamily="34" charset="0"/>
              <a:buChar char="•"/>
            </a:pPr>
            <a:r>
              <a:rPr lang="en-CA" sz="3600" dirty="0"/>
              <a:t>Developed harmonized biospecimen reporting system</a:t>
            </a:r>
          </a:p>
          <a:p>
            <a:pPr marL="914400" lvl="1" indent="-457200">
              <a:spcAft>
                <a:spcPts val="600"/>
              </a:spcAft>
              <a:buFont typeface="Arial" panose="020B0604020202020204" pitchFamily="34" charset="0"/>
              <a:buChar char="•"/>
            </a:pPr>
            <a:r>
              <a:rPr lang="en-CA" sz="3600" dirty="0"/>
              <a:t>Continue to work with external consultant: Donna Russell supported by WHO</a:t>
            </a:r>
          </a:p>
          <a:p>
            <a:pPr marL="914400" lvl="1" indent="-457200">
              <a:spcAft>
                <a:spcPts val="600"/>
              </a:spcAft>
              <a:buFont typeface="Arial" panose="020B0604020202020204" pitchFamily="34" charset="0"/>
              <a:buChar char="•"/>
            </a:pPr>
            <a:r>
              <a:rPr lang="en-CA" sz="3600" dirty="0"/>
              <a:t>Development of analytic platforms rather than biospecimen distribution (e.g. Proteomic / Genetic / Epigenetic)</a:t>
            </a:r>
          </a:p>
          <a:p>
            <a:pPr marL="914400" lvl="1" indent="-457200">
              <a:spcAft>
                <a:spcPts val="600"/>
              </a:spcAft>
              <a:buFont typeface="Arial" panose="020B0604020202020204" pitchFamily="34" charset="0"/>
              <a:buChar char="•"/>
            </a:pPr>
            <a:endParaRPr lang="en-CA" sz="3600" dirty="0"/>
          </a:p>
        </p:txBody>
      </p:sp>
    </p:spTree>
    <p:extLst>
      <p:ext uri="{BB962C8B-B14F-4D97-AF65-F5344CB8AC3E}">
        <p14:creationId xmlns:p14="http://schemas.microsoft.com/office/powerpoint/2010/main" val="41071418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oHAD2021">
  <a:themeElements>
    <a:clrScheme name="DOHaD">
      <a:dk1>
        <a:srgbClr val="231F20"/>
      </a:dk1>
      <a:lt1>
        <a:srgbClr val="0A75B6"/>
      </a:lt1>
      <a:dk2>
        <a:srgbClr val="FFFFFF"/>
      </a:dk2>
      <a:lt2>
        <a:srgbClr val="DAE3F3"/>
      </a:lt2>
      <a:accent1>
        <a:srgbClr val="D62026"/>
      </a:accent1>
      <a:accent2>
        <a:srgbClr val="FFC111"/>
      </a:accent2>
      <a:accent3>
        <a:srgbClr val="53A8D9"/>
      </a:accent3>
      <a:accent4>
        <a:srgbClr val="0CA952"/>
      </a:accent4>
      <a:accent5>
        <a:srgbClr val="A26938"/>
      </a:accent5>
      <a:accent6>
        <a:srgbClr val="3F3B3C"/>
      </a:accent6>
      <a:hlink>
        <a:srgbClr val="FFFFFF"/>
      </a:hlink>
      <a:folHlink>
        <a:srgbClr val="FFFFFF"/>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27990</TotalTime>
  <Words>1829</Words>
  <Application>Microsoft Macintosh PowerPoint</Application>
  <PresentationFormat>Widescreen</PresentationFormat>
  <Paragraphs>257</Paragraphs>
  <Slides>26</Slides>
  <Notes>22</Notes>
  <HiddenSlides>1</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26</vt:i4>
      </vt:variant>
    </vt:vector>
  </HeadingPairs>
  <TitlesOfParts>
    <vt:vector size="38" baseType="lpstr">
      <vt:lpstr>Arial</vt:lpstr>
      <vt:lpstr>Arial Black</vt:lpstr>
      <vt:lpstr>Avenir LT Std 65 Medium</vt:lpstr>
      <vt:lpstr>Calibri</vt:lpstr>
      <vt:lpstr>Calibri Light</vt:lpstr>
      <vt:lpstr>Montserrat ExtraBold</vt:lpstr>
      <vt:lpstr>Poppins</vt:lpstr>
      <vt:lpstr>Roboto</vt:lpstr>
      <vt:lpstr>Office Theme</vt:lpstr>
      <vt:lpstr>DoHAD2021</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John Bertram</dc:creator>
  <cp:keywords/>
  <dc:description/>
  <cp:lastModifiedBy>Victoria De Luca</cp:lastModifiedBy>
  <cp:revision>238</cp:revision>
  <dcterms:created xsi:type="dcterms:W3CDTF">2019-10-11T09:52:03Z</dcterms:created>
  <dcterms:modified xsi:type="dcterms:W3CDTF">2023-05-11T21:22:56Z</dcterms:modified>
  <cp:category/>
</cp:coreProperties>
</file>