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8" r:id="rId2"/>
    <p:sldId id="3438" r:id="rId3"/>
    <p:sldId id="3441" r:id="rId4"/>
    <p:sldId id="3439" r:id="rId5"/>
    <p:sldId id="3444" r:id="rId6"/>
    <p:sldId id="344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dia" initials="NA" lastIdx="1" clrIdx="0"/>
  <p:cmAuthor id="1" name="William Fraser" initials="WF" lastIdx="1" clrIdx="1">
    <p:extLst>
      <p:ext uri="{19B8F6BF-5375-455C-9EA6-DF929625EA0E}">
        <p15:presenceInfo xmlns:p15="http://schemas.microsoft.com/office/powerpoint/2012/main" userId="S::fraw0001@usherbrooke.ca::4608d7d0-22fb-44e0-90a5-a832b6e59d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5" autoAdjust="0"/>
    <p:restoredTop sz="93451" autoAdjust="0"/>
  </p:normalViewPr>
  <p:slideViewPr>
    <p:cSldViewPr>
      <p:cViewPr varScale="1">
        <p:scale>
          <a:sx n="115" d="100"/>
          <a:sy n="115" d="100"/>
        </p:scale>
        <p:origin x="4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43DF8-7545-44C5-A024-4DDC51DBBC67}" type="datetimeFigureOut">
              <a:rPr lang="fr-CA" smtClean="0"/>
              <a:t>2023-04-18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AAC6-C689-45DF-BD38-00834B4C677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441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B1C78-A370-44CE-A086-A826D89C4F03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34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152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6067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30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13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AAC6-C689-45DF-BD38-00834B4C6776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11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D31F-DA2D-4B3B-9DCA-E4FF027908B7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622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05A7-855A-4476-8A37-98BBD81AB447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021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6CD5-85B5-4DDC-9C75-B2D584236299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77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20CE-D784-432E-978A-EA7D863ADAD8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440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1AA5-5412-40C2-843B-1130FF754C33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05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B2EB-84F7-45BB-BA8C-10BD2BAF6089}" type="datetime1">
              <a:rPr lang="fr-CA" smtClean="0"/>
              <a:t>2023-04-18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52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E42E-6B7A-4326-B055-B0EAB201DE81}" type="datetime1">
              <a:rPr lang="fr-CA" smtClean="0"/>
              <a:t>2023-04-18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043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233D-FC17-40FA-A6CE-37F8666485C3}" type="datetime1">
              <a:rPr lang="fr-CA" smtClean="0"/>
              <a:t>2023-04-18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49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1137-E7D7-4BD6-8209-91D559FC5ED8}" type="datetime1">
              <a:rPr lang="fr-CA" smtClean="0"/>
              <a:t>2023-04-18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671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650B-B5D8-434E-968A-5A52898C4705}" type="datetime1">
              <a:rPr lang="fr-CA" smtClean="0"/>
              <a:t>2023-04-18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58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B311-2D89-4972-ACA7-CDF9A219C0AF}" type="datetime1">
              <a:rPr lang="fr-CA" smtClean="0"/>
              <a:t>2023-04-18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333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6B21-B803-4DF6-91BD-CD1345BB9C4F}" type="datetime1">
              <a:rPr lang="fr-CA" smtClean="0"/>
              <a:t>2023-04-18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D9482-6D73-4C71-B0C4-A5EA6B0BC42C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412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2169740" y="332656"/>
            <a:ext cx="78867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b="1" dirty="0" err="1">
                <a:solidFill>
                  <a:srgbClr val="002060"/>
                </a:solidFill>
                <a:latin typeface="+mn-lt"/>
              </a:rPr>
              <a:t>HeLTI</a:t>
            </a:r>
            <a:r>
              <a:rPr lang="en-CA" b="1" dirty="0">
                <a:solidFill>
                  <a:srgbClr val="002060"/>
                </a:solidFill>
                <a:latin typeface="+mn-lt"/>
              </a:rPr>
              <a:t> Consortium</a:t>
            </a:r>
          </a:p>
          <a:p>
            <a:pPr algn="ctr"/>
            <a:r>
              <a:rPr lang="en-CA" b="1" dirty="0">
                <a:solidFill>
                  <a:srgbClr val="002060"/>
                </a:solidFill>
                <a:latin typeface="+mn-lt"/>
              </a:rPr>
              <a:t>Sustainability Plan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3E72C204-235A-C501-6AE2-F8E4F651C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3864" y="2276872"/>
            <a:ext cx="3643057" cy="208823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B70D80E-9E9E-7824-0005-1D6C28325D09}"/>
              </a:ext>
            </a:extLst>
          </p:cNvPr>
          <p:cNvSpPr txBox="1"/>
          <p:nvPr/>
        </p:nvSpPr>
        <p:spPr>
          <a:xfrm>
            <a:off x="3838350" y="5118283"/>
            <a:ext cx="4561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/>
              <a:t>HeLTI</a:t>
            </a:r>
            <a:r>
              <a:rPr lang="en-CA" sz="2400" b="1" dirty="0"/>
              <a:t> Council</a:t>
            </a:r>
          </a:p>
          <a:p>
            <a:pPr algn="ctr"/>
            <a:r>
              <a:rPr lang="en-CA" sz="2400" b="1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367529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50551"/>
            <a:ext cx="10180128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Sustain expertise and leading roles</a:t>
            </a:r>
            <a:r>
              <a:rPr lang="en-US" sz="2800" dirty="0"/>
              <a:t>: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each team developed a succession plan for leading roles with appropriate mentoring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Foster/develop the leadership of current team members</a:t>
            </a:r>
            <a:endParaRPr lang="en-US" sz="2800" dirty="0"/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so that they can undertake new leadership roles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Acquire new expertise and capacity in the team</a:t>
            </a:r>
            <a:endParaRPr lang="en-US" sz="2800" dirty="0"/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to increase teams’ ability to meet each phase requirements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the Teams and the Research Committee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7455"/>
            <a:ext cx="10180128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b="1" dirty="0"/>
              <a:t>Challenge</a:t>
            </a:r>
            <a:r>
              <a:rPr lang="en-CA" sz="2800" dirty="0"/>
              <a:t> to keep team members and leaders engaged</a:t>
            </a:r>
          </a:p>
          <a:p>
            <a:pPr marL="811213" lvl="1" indent="-457200">
              <a:buFont typeface="Wingdings" panose="05000000000000000000" pitchFamily="2" charset="2"/>
              <a:buChar char="Ø"/>
            </a:pPr>
            <a:r>
              <a:rPr lang="en-CA" sz="2800" dirty="0"/>
              <a:t>keep good communication and transparency with co-I so that they know how they can contribute or benefit from the trials</a:t>
            </a:r>
          </a:p>
          <a:p>
            <a:pPr marL="811213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2800" dirty="0"/>
              <a:t>Since the outcomes are long term, those who contribute significantly to the project may not benefit from its results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…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the Teams and the Research Committee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7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5515"/>
            <a:ext cx="101801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Costs associated with data maintenance and sharing process</a:t>
            </a:r>
            <a:endParaRPr lang="en-US" sz="2800" dirty="0"/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US" sz="2800" dirty="0"/>
              <a:t>to maintain Database on servers and clean data before access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to process data access applications and data sharing for ancillary studies</a:t>
            </a:r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Costs associated with biobanks management</a:t>
            </a:r>
            <a:endParaRPr lang="en-US" sz="2800" dirty="0"/>
          </a:p>
          <a:p>
            <a:pPr marL="719138" lvl="1" indent="-365125">
              <a:buFont typeface="Wingdings" panose="05000000000000000000" pitchFamily="2" charset="2"/>
              <a:buChar char="Ø"/>
            </a:pPr>
            <a:r>
              <a:rPr lang="en-US" sz="2800" dirty="0"/>
              <a:t>for biobank maintenance and quality control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2800" dirty="0"/>
              <a:t>for the process to provide biospecimens for in-site analyses or sharing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data and biorepository management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8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5515"/>
            <a:ext cx="10180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These </a:t>
            </a:r>
            <a:r>
              <a:rPr lang="en-CA" sz="2800" b="1" dirty="0"/>
              <a:t>costs</a:t>
            </a:r>
            <a:r>
              <a:rPr lang="en-CA" sz="2800" dirty="0"/>
              <a:t> are assumed by each team at this time, but the RC is working on a plan to sustain the data and biobank management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CA" sz="2800" dirty="0"/>
              <a:t>RC expects contributions from </a:t>
            </a:r>
            <a:r>
              <a:rPr lang="en-US" sz="2800" dirty="0"/>
              <a:t>stakeholders: host institutions, funders, researchers grants, etc. </a:t>
            </a:r>
          </a:p>
          <a:p>
            <a:pPr marL="719138" lvl="1" indent="-365125"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719138" algn="l"/>
              </a:tabLst>
            </a:pPr>
            <a:r>
              <a:rPr lang="en-US" sz="2800" dirty="0"/>
              <a:t>RC is looking for an efficient strategy to share data across country and with researchers outside </a:t>
            </a:r>
            <a:r>
              <a:rPr lang="en-US" sz="2800" dirty="0" err="1"/>
              <a:t>HeLTI</a:t>
            </a:r>
            <a:endParaRPr lang="en-US" sz="2800" dirty="0"/>
          </a:p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</a:pPr>
            <a:r>
              <a:rPr lang="en-US" sz="2800" dirty="0"/>
              <a:t>…</a:t>
            </a:r>
            <a:endParaRPr lang="en-CA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data and biorepository management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5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4F31D3-1664-4C97-AB4B-C4FFAD2A12DA}"/>
              </a:ext>
            </a:extLst>
          </p:cNvPr>
          <p:cNvSpPr/>
          <p:nvPr/>
        </p:nvSpPr>
        <p:spPr>
          <a:xfrm>
            <a:off x="1028440" y="1745515"/>
            <a:ext cx="10180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CA" sz="2800" dirty="0"/>
              <a:t>…</a:t>
            </a:r>
            <a:endParaRPr lang="en-CA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111E731-ABF4-5FDF-B2AB-0689264DAA9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8440" y="228964"/>
            <a:ext cx="10180128" cy="11118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Sustainability of </a:t>
            </a:r>
          </a:p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E88D010-0291-925C-FE4C-030293DF8E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36964" y="239688"/>
            <a:ext cx="1065393" cy="61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29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38836</TotalTime>
  <Words>259</Words>
  <Application>Microsoft Macintosh PowerPoint</Application>
  <PresentationFormat>Widescreen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</dc:creator>
  <cp:lastModifiedBy>Victoria De Luca</cp:lastModifiedBy>
  <cp:revision>499</cp:revision>
  <dcterms:created xsi:type="dcterms:W3CDTF">2020-09-11T21:40:03Z</dcterms:created>
  <dcterms:modified xsi:type="dcterms:W3CDTF">2023-04-18T14:09:55Z</dcterms:modified>
</cp:coreProperties>
</file>