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3438" r:id="rId2"/>
    <p:sldId id="3439" r:id="rId3"/>
    <p:sldId id="3440"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dia" initials="NA" lastIdx="1" clrIdx="0"/>
  <p:cmAuthor id="1" name="William Fraser" initials="WF" lastIdx="1" clrIdx="1">
    <p:extLst>
      <p:ext uri="{19B8F6BF-5375-455C-9EA6-DF929625EA0E}">
        <p15:presenceInfo xmlns:p15="http://schemas.microsoft.com/office/powerpoint/2012/main" userId="S::fraw0001@usherbrooke.ca::4608d7d0-22fb-44e0-90a5-a832b6e59d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54" autoAdjust="0"/>
    <p:restoredTop sz="93451" autoAdjust="0"/>
  </p:normalViewPr>
  <p:slideViewPr>
    <p:cSldViewPr>
      <p:cViewPr varScale="1">
        <p:scale>
          <a:sx n="115" d="100"/>
          <a:sy n="115" d="100"/>
        </p:scale>
        <p:origin x="488" y="192"/>
      </p:cViewPr>
      <p:guideLst>
        <p:guide orient="horz" pos="2160"/>
        <p:guide pos="3840"/>
      </p:guideLst>
    </p:cSldViewPr>
  </p:slideViewPr>
  <p:notesTextViewPr>
    <p:cViewPr>
      <p:scale>
        <a:sx n="1" d="1"/>
        <a:sy n="1" d="1"/>
      </p:scale>
      <p:origin x="0" y="0"/>
    </p:cViewPr>
  </p:notesTextViewPr>
  <p:sorterViewPr>
    <p:cViewPr>
      <p:scale>
        <a:sx n="90" d="100"/>
        <a:sy n="90" d="100"/>
      </p:scale>
      <p:origin x="0" y="-1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43DF8-7545-44C5-A024-4DDC51DBBC67}" type="datetimeFigureOut">
              <a:rPr lang="fr-CA" smtClean="0"/>
              <a:t>2023-04-16</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4AAC6-C689-45DF-BD38-00834B4C6776}" type="slidenum">
              <a:rPr lang="fr-CA" smtClean="0"/>
              <a:t>‹#›</a:t>
            </a:fld>
            <a:endParaRPr lang="fr-CA"/>
          </a:p>
        </p:txBody>
      </p:sp>
    </p:spTree>
    <p:extLst>
      <p:ext uri="{BB962C8B-B14F-4D97-AF65-F5344CB8AC3E}">
        <p14:creationId xmlns:p14="http://schemas.microsoft.com/office/powerpoint/2010/main" val="359441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CA" sz="1200" kern="1200" dirty="0">
                <a:solidFill>
                  <a:schemeClr val="tx1"/>
                </a:solidFill>
                <a:effectLst/>
                <a:latin typeface="+mn-lt"/>
                <a:ea typeface="+mn-ea"/>
                <a:cs typeface="+mn-cs"/>
              </a:rPr>
              <a:t>1- </a:t>
            </a:r>
            <a:r>
              <a:rPr lang="en-CA" sz="1200" kern="1200" dirty="0">
                <a:solidFill>
                  <a:schemeClr val="tx1"/>
                </a:solidFill>
                <a:effectLst/>
                <a:latin typeface="+mn-lt"/>
                <a:ea typeface="+mn-ea"/>
                <a:cs typeface="+mn-cs"/>
              </a:rPr>
              <a:t>we have obtained permission from the MCHUs to extract from the clinic database the child’s anthropometric measures that are recorded at the time of routine clinic. As all MCHUs nurses were trained by research staff in the techniques of obtaining anthropometric measures, this routinely collected clinical data provides a valid proxy for a research measurement.</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Dr Huang </a:t>
            </a:r>
            <a:r>
              <a:rPr lang="en-CA" sz="1200" kern="1200" dirty="0" err="1">
                <a:solidFill>
                  <a:schemeClr val="tx1"/>
                </a:solidFill>
                <a:effectLst/>
                <a:latin typeface="+mn-lt"/>
                <a:ea typeface="+mn-ea"/>
                <a:cs typeface="+mn-cs"/>
              </a:rPr>
              <a:t>Hefeng</a:t>
            </a:r>
            <a:r>
              <a:rPr lang="en-CA" sz="1200" kern="1200" dirty="0">
                <a:solidFill>
                  <a:schemeClr val="tx1"/>
                </a:solidFill>
                <a:effectLst/>
                <a:latin typeface="+mn-lt"/>
                <a:ea typeface="+mn-ea"/>
                <a:cs typeface="+mn-cs"/>
              </a:rPr>
              <a:t> is continuing to negotiate with Shanghai Heath Bureau to extract the anthropometric measures collected during standard care for the </a:t>
            </a:r>
            <a:r>
              <a:rPr lang="en-CA" sz="1200" kern="1200" dirty="0" err="1">
                <a:solidFill>
                  <a:schemeClr val="tx1"/>
                </a:solidFill>
                <a:effectLst/>
                <a:latin typeface="+mn-lt"/>
                <a:ea typeface="+mn-ea"/>
                <a:cs typeface="+mn-cs"/>
              </a:rPr>
              <a:t>SCHeLTI</a:t>
            </a:r>
            <a:r>
              <a:rPr lang="en-CA" sz="1200" kern="1200" dirty="0">
                <a:solidFill>
                  <a:schemeClr val="tx1"/>
                </a:solidFill>
                <a:effectLst/>
                <a:latin typeface="+mn-lt"/>
                <a:ea typeface="+mn-ea"/>
                <a:cs typeface="+mn-cs"/>
              </a:rPr>
              <a:t> participants.  </a:t>
            </a:r>
            <a:endParaRPr lang="fr-CA" sz="1200" kern="1200" dirty="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5"/>
          </p:nvPr>
        </p:nvSpPr>
        <p:spPr/>
        <p:txBody>
          <a:bodyPr/>
          <a:lstStyle/>
          <a:p>
            <a:fld id="{CA84AAC6-C689-45DF-BD38-00834B4C6776}" type="slidenum">
              <a:rPr lang="fr-CA" smtClean="0"/>
              <a:t>1</a:t>
            </a:fld>
            <a:endParaRPr lang="fr-CA"/>
          </a:p>
        </p:txBody>
      </p:sp>
    </p:spTree>
    <p:extLst>
      <p:ext uri="{BB962C8B-B14F-4D97-AF65-F5344CB8AC3E}">
        <p14:creationId xmlns:p14="http://schemas.microsoft.com/office/powerpoint/2010/main" val="259152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CA" sz="1200" kern="1200" dirty="0">
                <a:solidFill>
                  <a:schemeClr val="tx1"/>
                </a:solidFill>
                <a:effectLst/>
                <a:latin typeface="+mn-lt"/>
                <a:ea typeface="+mn-ea"/>
                <a:cs typeface="+mn-cs"/>
              </a:rPr>
              <a:t>1- </a:t>
            </a:r>
            <a:r>
              <a:rPr lang="en-CA" sz="1200" kern="1200" dirty="0">
                <a:solidFill>
                  <a:schemeClr val="tx1"/>
                </a:solidFill>
                <a:effectLst/>
                <a:latin typeface="+mn-lt"/>
                <a:ea typeface="+mn-ea"/>
                <a:cs typeface="+mn-cs"/>
              </a:rPr>
              <a:t>we have obtained permission from the MCHUs to extract from the clinic database the child’s anthropometric measures that are recorded at the time of routine clinic. As all MCHUs nurses were trained by research staff in the techniques of obtaining anthropometric measures, this routinely collected clinical data provides a valid proxy for a research measurement.</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Dr Huang </a:t>
            </a:r>
            <a:r>
              <a:rPr lang="en-CA" sz="1200" kern="1200" dirty="0" err="1">
                <a:solidFill>
                  <a:schemeClr val="tx1"/>
                </a:solidFill>
                <a:effectLst/>
                <a:latin typeface="+mn-lt"/>
                <a:ea typeface="+mn-ea"/>
                <a:cs typeface="+mn-cs"/>
              </a:rPr>
              <a:t>Hefeng</a:t>
            </a:r>
            <a:r>
              <a:rPr lang="en-CA" sz="1200" kern="1200" dirty="0">
                <a:solidFill>
                  <a:schemeClr val="tx1"/>
                </a:solidFill>
                <a:effectLst/>
                <a:latin typeface="+mn-lt"/>
                <a:ea typeface="+mn-ea"/>
                <a:cs typeface="+mn-cs"/>
              </a:rPr>
              <a:t> is continuing to negotiate with Shanghai Heath Bureau to extract the anthropometric measures collected during standard care for the </a:t>
            </a:r>
            <a:r>
              <a:rPr lang="en-CA" sz="1200" kern="1200" dirty="0" err="1">
                <a:solidFill>
                  <a:schemeClr val="tx1"/>
                </a:solidFill>
                <a:effectLst/>
                <a:latin typeface="+mn-lt"/>
                <a:ea typeface="+mn-ea"/>
                <a:cs typeface="+mn-cs"/>
              </a:rPr>
              <a:t>SCHeLTI</a:t>
            </a:r>
            <a:r>
              <a:rPr lang="en-CA" sz="1200" kern="1200" dirty="0">
                <a:solidFill>
                  <a:schemeClr val="tx1"/>
                </a:solidFill>
                <a:effectLst/>
                <a:latin typeface="+mn-lt"/>
                <a:ea typeface="+mn-ea"/>
                <a:cs typeface="+mn-cs"/>
              </a:rPr>
              <a:t> participants.  </a:t>
            </a:r>
            <a:endParaRPr lang="fr-CA" sz="1200" kern="1200" dirty="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5"/>
          </p:nvPr>
        </p:nvSpPr>
        <p:spPr/>
        <p:txBody>
          <a:bodyPr/>
          <a:lstStyle/>
          <a:p>
            <a:fld id="{CA84AAC6-C689-45DF-BD38-00834B4C6776}" type="slidenum">
              <a:rPr lang="fr-CA" smtClean="0"/>
              <a:t>2</a:t>
            </a:fld>
            <a:endParaRPr lang="fr-CA"/>
          </a:p>
        </p:txBody>
      </p:sp>
    </p:spTree>
    <p:extLst>
      <p:ext uri="{BB962C8B-B14F-4D97-AF65-F5344CB8AC3E}">
        <p14:creationId xmlns:p14="http://schemas.microsoft.com/office/powerpoint/2010/main" val="303376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CA" sz="1200" kern="1200" dirty="0">
                <a:solidFill>
                  <a:schemeClr val="tx1"/>
                </a:solidFill>
                <a:effectLst/>
                <a:latin typeface="+mn-lt"/>
                <a:ea typeface="+mn-ea"/>
                <a:cs typeface="+mn-cs"/>
              </a:rPr>
              <a:t>1- </a:t>
            </a:r>
            <a:r>
              <a:rPr lang="en-CA" sz="1200" kern="1200" dirty="0">
                <a:solidFill>
                  <a:schemeClr val="tx1"/>
                </a:solidFill>
                <a:effectLst/>
                <a:latin typeface="+mn-lt"/>
                <a:ea typeface="+mn-ea"/>
                <a:cs typeface="+mn-cs"/>
              </a:rPr>
              <a:t>we have obtained permission from the MCHUs to extract from the clinic database the child’s anthropometric measures that are recorded at the time of routine clinic. As all MCHUs nurses were trained by research staff in the techniques of obtaining anthropometric measures, this routinely collected clinical data provides a valid proxy for a research measurement.</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Dr Huang </a:t>
            </a:r>
            <a:r>
              <a:rPr lang="en-CA" sz="1200" kern="1200" dirty="0" err="1">
                <a:solidFill>
                  <a:schemeClr val="tx1"/>
                </a:solidFill>
                <a:effectLst/>
                <a:latin typeface="+mn-lt"/>
                <a:ea typeface="+mn-ea"/>
                <a:cs typeface="+mn-cs"/>
              </a:rPr>
              <a:t>Hefeng</a:t>
            </a:r>
            <a:r>
              <a:rPr lang="en-CA" sz="1200" kern="1200" dirty="0">
                <a:solidFill>
                  <a:schemeClr val="tx1"/>
                </a:solidFill>
                <a:effectLst/>
                <a:latin typeface="+mn-lt"/>
                <a:ea typeface="+mn-ea"/>
                <a:cs typeface="+mn-cs"/>
              </a:rPr>
              <a:t> is continuing to negotiate with Shanghai Heath Bureau to extract the anthropometric measures collected during standard care for the </a:t>
            </a:r>
            <a:r>
              <a:rPr lang="en-CA" sz="1200" kern="1200" dirty="0" err="1">
                <a:solidFill>
                  <a:schemeClr val="tx1"/>
                </a:solidFill>
                <a:effectLst/>
                <a:latin typeface="+mn-lt"/>
                <a:ea typeface="+mn-ea"/>
                <a:cs typeface="+mn-cs"/>
              </a:rPr>
              <a:t>SCHeLTI</a:t>
            </a:r>
            <a:r>
              <a:rPr lang="en-CA" sz="1200" kern="1200" dirty="0">
                <a:solidFill>
                  <a:schemeClr val="tx1"/>
                </a:solidFill>
                <a:effectLst/>
                <a:latin typeface="+mn-lt"/>
                <a:ea typeface="+mn-ea"/>
                <a:cs typeface="+mn-cs"/>
              </a:rPr>
              <a:t> participants.  </a:t>
            </a:r>
            <a:endParaRPr lang="fr-CA" sz="1200" kern="1200" dirty="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5"/>
          </p:nvPr>
        </p:nvSpPr>
        <p:spPr/>
        <p:txBody>
          <a:bodyPr/>
          <a:lstStyle/>
          <a:p>
            <a:fld id="{CA84AAC6-C689-45DF-BD38-00834B4C6776}" type="slidenum">
              <a:rPr lang="fr-CA" smtClean="0"/>
              <a:t>3</a:t>
            </a:fld>
            <a:endParaRPr lang="fr-CA"/>
          </a:p>
        </p:txBody>
      </p:sp>
    </p:spTree>
    <p:extLst>
      <p:ext uri="{BB962C8B-B14F-4D97-AF65-F5344CB8AC3E}">
        <p14:creationId xmlns:p14="http://schemas.microsoft.com/office/powerpoint/2010/main" val="32326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p>
            <a:r>
              <a:rPr lang="fr-FR"/>
              <a:t>Modifiez le style du titre</a:t>
            </a:r>
            <a:endParaRPr lang="fr-CA"/>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A"/>
          </a:p>
        </p:txBody>
      </p:sp>
      <p:sp>
        <p:nvSpPr>
          <p:cNvPr id="4" name="Espace réservé de la date 3"/>
          <p:cNvSpPr>
            <a:spLocks noGrp="1"/>
          </p:cNvSpPr>
          <p:nvPr>
            <p:ph type="dt" sz="half" idx="10"/>
          </p:nvPr>
        </p:nvSpPr>
        <p:spPr/>
        <p:txBody>
          <a:bodyPr/>
          <a:lstStyle/>
          <a:p>
            <a:fld id="{B2A4D31F-DA2D-4B3B-9DCA-E4FF027908B7}" type="datetime1">
              <a:rPr lang="fr-CA" smtClean="0"/>
              <a:t>2023-04-16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148622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E26305A7-855A-4476-8A37-98BBD81AB447}" type="datetime1">
              <a:rPr lang="fr-CA" smtClean="0"/>
              <a:t>2023-04-16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319021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0"/>
            <a:ext cx="2743200" cy="5851525"/>
          </a:xfrm>
        </p:spPr>
        <p:txBody>
          <a:bodyPr vert="eaVert"/>
          <a:lstStyle/>
          <a:p>
            <a:r>
              <a:rPr lang="fr-FR"/>
              <a:t>Modifiez le style du titre</a:t>
            </a:r>
            <a:endParaRPr lang="fr-CA"/>
          </a:p>
        </p:txBody>
      </p:sp>
      <p:sp>
        <p:nvSpPr>
          <p:cNvPr id="3" name="Espace réservé du texte vertical 2"/>
          <p:cNvSpPr>
            <a:spLocks noGrp="1"/>
          </p:cNvSpPr>
          <p:nvPr>
            <p:ph type="body" orient="vert" idx="1"/>
          </p:nvPr>
        </p:nvSpPr>
        <p:spPr>
          <a:xfrm>
            <a:off x="609600" y="274640"/>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14D46CD5-85B5-4DDC-9C75-B2D584236299}" type="datetime1">
              <a:rPr lang="fr-CA" smtClean="0"/>
              <a:t>2023-04-16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3897763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10"/>
          </p:nvPr>
        </p:nvSpPr>
        <p:spPr/>
        <p:txBody>
          <a:bodyPr/>
          <a:lstStyle/>
          <a:p>
            <a:fld id="{697320CE-D784-432E-978A-EA7D863ADAD8}" type="datetime1">
              <a:rPr lang="fr-CA" smtClean="0"/>
              <a:t>2023-04-16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160440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p:spPr>
        <p:txBody>
          <a:bodyPr anchor="t"/>
          <a:lstStyle>
            <a:lvl1pPr algn="l">
              <a:defRPr sz="4000" b="1" cap="all"/>
            </a:lvl1pPr>
          </a:lstStyle>
          <a:p>
            <a:r>
              <a:rPr lang="fr-FR"/>
              <a:t>Modifiez le style du titre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8721AA5-5412-40C2-843B-1130FF754C33}" type="datetime1">
              <a:rPr lang="fr-CA" smtClean="0"/>
              <a:t>2023-04-16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3337054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u contenu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p:cNvSpPr>
            <a:spLocks noGrp="1"/>
          </p:cNvSpPr>
          <p:nvPr>
            <p:ph type="dt" sz="half" idx="10"/>
          </p:nvPr>
        </p:nvSpPr>
        <p:spPr/>
        <p:txBody>
          <a:bodyPr/>
          <a:lstStyle/>
          <a:p>
            <a:fld id="{1632B2EB-84F7-45BB-BA8C-10BD2BAF6089}" type="datetime1">
              <a:rPr lang="fr-CA" smtClean="0"/>
              <a:t>2023-04-16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226252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p:cNvSpPr>
            <a:spLocks noGrp="1"/>
          </p:cNvSpPr>
          <p:nvPr>
            <p:ph type="dt" sz="half" idx="10"/>
          </p:nvPr>
        </p:nvSpPr>
        <p:spPr/>
        <p:txBody>
          <a:bodyPr/>
          <a:lstStyle/>
          <a:p>
            <a:fld id="{E3F8E42E-6B7A-4326-B055-B0EAB201DE81}" type="datetime1">
              <a:rPr lang="fr-CA" smtClean="0"/>
              <a:t>2023-04-16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429043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A"/>
          </a:p>
        </p:txBody>
      </p:sp>
      <p:sp>
        <p:nvSpPr>
          <p:cNvPr id="3" name="Espace réservé de la date 2"/>
          <p:cNvSpPr>
            <a:spLocks noGrp="1"/>
          </p:cNvSpPr>
          <p:nvPr>
            <p:ph type="dt" sz="half" idx="10"/>
          </p:nvPr>
        </p:nvSpPr>
        <p:spPr/>
        <p:txBody>
          <a:bodyPr/>
          <a:lstStyle/>
          <a:p>
            <a:fld id="{6C26233D-FC17-40FA-A6CE-37F8666485C3}" type="datetime1">
              <a:rPr lang="fr-CA" smtClean="0"/>
              <a:t>2023-04-16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134849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E51137-E7D7-4BD6-8209-91D559FC5ED8}" type="datetime1">
              <a:rPr lang="fr-CA" smtClean="0"/>
              <a:t>2023-04-16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119671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2" y="273050"/>
            <a:ext cx="4011084" cy="1162050"/>
          </a:xfrm>
        </p:spPr>
        <p:txBody>
          <a:bodyPr anchor="b"/>
          <a:lstStyle>
            <a:lvl1pPr algn="l">
              <a:defRPr sz="2000" b="1"/>
            </a:lvl1pPr>
          </a:lstStyle>
          <a:p>
            <a:r>
              <a:rPr lang="fr-FR"/>
              <a:t>Modifiez le style du titre</a:t>
            </a:r>
            <a:endParaRPr lang="fr-CA"/>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C41650B-B5D8-434E-968A-5A52898C4705}" type="datetime1">
              <a:rPr lang="fr-CA" smtClean="0"/>
              <a:t>2023-04-16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294958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endParaRPr lang="fr-C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FDEB311-2D89-4972-ACA7-CDF9A219C0AF}" type="datetime1">
              <a:rPr lang="fr-CA" smtClean="0"/>
              <a:t>2023-04-16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0B4D9482-6D73-4C71-B0C4-A5EA6B0BC42C}" type="slidenum">
              <a:rPr lang="fr-CA" smtClean="0"/>
              <a:t>‹#›</a:t>
            </a:fld>
            <a:endParaRPr lang="fr-CA"/>
          </a:p>
        </p:txBody>
      </p:sp>
    </p:spTree>
    <p:extLst>
      <p:ext uri="{BB962C8B-B14F-4D97-AF65-F5344CB8AC3E}">
        <p14:creationId xmlns:p14="http://schemas.microsoft.com/office/powerpoint/2010/main" val="893334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6B21-B803-4DF6-91BD-CD1345BB9C4F}" type="datetime1">
              <a:rPr lang="fr-CA" smtClean="0"/>
              <a:t>2023-04-16</a:t>
            </a:fld>
            <a:endParaRPr lang="fr-CA"/>
          </a:p>
        </p:txBody>
      </p:sp>
      <p:sp>
        <p:nvSpPr>
          <p:cNvPr id="5" name="Espace réservé du pied de pag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D9482-6D73-4C71-B0C4-A5EA6B0BC42C}" type="slidenum">
              <a:rPr lang="fr-CA" smtClean="0"/>
              <a:t>‹#›</a:t>
            </a:fld>
            <a:endParaRPr lang="fr-CA"/>
          </a:p>
        </p:txBody>
      </p:sp>
    </p:spTree>
    <p:extLst>
      <p:ext uri="{BB962C8B-B14F-4D97-AF65-F5344CB8AC3E}">
        <p14:creationId xmlns:p14="http://schemas.microsoft.com/office/powerpoint/2010/main" val="1174127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4F31D3-1664-4C97-AB4B-C4FFAD2A12DA}"/>
              </a:ext>
            </a:extLst>
          </p:cNvPr>
          <p:cNvSpPr/>
          <p:nvPr/>
        </p:nvSpPr>
        <p:spPr>
          <a:xfrm>
            <a:off x="1199456" y="1412776"/>
            <a:ext cx="9793088" cy="5165517"/>
          </a:xfrm>
          <a:prstGeom prst="rect">
            <a:avLst/>
          </a:prstGeom>
        </p:spPr>
        <p:txBody>
          <a:bodyPr wrap="square">
            <a:spAutoFit/>
          </a:bodyPr>
          <a:lstStyle/>
          <a:p>
            <a:pPr marL="354013" indent="-354013">
              <a:spcAft>
                <a:spcPts val="1000"/>
              </a:spcAft>
              <a:buFont typeface="Arial" panose="020B0604020202020204" pitchFamily="34" charset="0"/>
              <a:buChar char="•"/>
            </a:pPr>
            <a:r>
              <a:rPr lang="en-CA" sz="2400" dirty="0"/>
              <a:t>Each </a:t>
            </a:r>
            <a:r>
              <a:rPr lang="en-CA" sz="2400" dirty="0" err="1"/>
              <a:t>HeLTI</a:t>
            </a:r>
            <a:r>
              <a:rPr lang="en-CA" sz="2400" dirty="0"/>
              <a:t> team engaged with their Health economist in preparation of a meeting to discuss a Consortium-wide strategy to Economic Evaluation</a:t>
            </a:r>
          </a:p>
          <a:p>
            <a:pPr marL="354013" indent="-354013">
              <a:spcAft>
                <a:spcPts val="1000"/>
              </a:spcAft>
              <a:buFont typeface="Arial" panose="020B0604020202020204" pitchFamily="34" charset="0"/>
              <a:buChar char="•"/>
            </a:pPr>
            <a:r>
              <a:rPr lang="en-CA" sz="2400" dirty="0"/>
              <a:t>All team’s health economists were invited to the </a:t>
            </a:r>
            <a:r>
              <a:rPr lang="en-CA" sz="2400" dirty="0" err="1"/>
              <a:t>HeLTI</a:t>
            </a:r>
            <a:r>
              <a:rPr lang="en-CA" sz="2400" dirty="0"/>
              <a:t> Data Analysis Plan meeting on March 22, but economic evaluation was not discussed</a:t>
            </a:r>
          </a:p>
          <a:p>
            <a:pPr marL="354013" indent="-354013">
              <a:spcAft>
                <a:spcPts val="600"/>
              </a:spcAft>
              <a:buFont typeface="Arial" panose="020B0604020202020204" pitchFamily="34" charset="0"/>
              <a:buChar char="•"/>
            </a:pPr>
            <a:r>
              <a:rPr lang="en-US" sz="2400" dirty="0"/>
              <a:t>In the consortium section of our renewal application, it was mentioned that we would perform a cost-effectiveness analysis using :</a:t>
            </a:r>
          </a:p>
          <a:p>
            <a:pPr marL="811213" lvl="1" indent="-354013">
              <a:spcAft>
                <a:spcPts val="600"/>
              </a:spcAft>
              <a:buFont typeface="Wingdings" panose="05000000000000000000" pitchFamily="2" charset="2"/>
              <a:buChar char="Ø"/>
            </a:pPr>
            <a:r>
              <a:rPr lang="en-US" sz="2200" dirty="0"/>
              <a:t>“Costs of the intervention that will be modelled utilizing administrative records, supplemented where necessary by interviews of health system and project staff”</a:t>
            </a:r>
          </a:p>
          <a:p>
            <a:pPr marL="811213" lvl="1" indent="-354013">
              <a:spcAft>
                <a:spcPts val="600"/>
              </a:spcAft>
              <a:buFont typeface="Wingdings" panose="05000000000000000000" pitchFamily="2" charset="2"/>
              <a:buChar char="Ø"/>
            </a:pPr>
            <a:r>
              <a:rPr lang="en-US" sz="2200" dirty="0"/>
              <a:t>“Disability adjusted life years (DALYs) since it is a metric that WHO promotes for cross-country comparisons”</a:t>
            </a:r>
          </a:p>
          <a:p>
            <a:pPr marL="811213" lvl="1" indent="-354013">
              <a:spcAft>
                <a:spcPts val="1000"/>
              </a:spcAft>
              <a:buFont typeface="Wingdings" panose="05000000000000000000" pitchFamily="2" charset="2"/>
              <a:buChar char="Ø"/>
            </a:pPr>
            <a:r>
              <a:rPr lang="en-US" sz="2200" dirty="0"/>
              <a:t>“The incremental cost-effectiveness ratios will compare the cost-effectiveness of the interventions” – as usual</a:t>
            </a:r>
          </a:p>
        </p:txBody>
      </p:sp>
      <p:sp>
        <p:nvSpPr>
          <p:cNvPr id="7" name="Titre 1">
            <a:extLst>
              <a:ext uri="{FF2B5EF4-FFF2-40B4-BE49-F238E27FC236}">
                <a16:creationId xmlns:a16="http://schemas.microsoft.com/office/drawing/2014/main" id="{C111E731-ABF4-5FDF-B2AB-0689264DAA91}"/>
              </a:ext>
            </a:extLst>
          </p:cNvPr>
          <p:cNvSpPr txBox="1">
            <a:spLocks/>
          </p:cNvSpPr>
          <p:nvPr>
            <p:custDataLst>
              <p:tags r:id="rId1"/>
            </p:custDataLst>
          </p:nvPr>
        </p:nvSpPr>
        <p:spPr>
          <a:xfrm>
            <a:off x="1028440" y="228964"/>
            <a:ext cx="10180128" cy="111180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000" b="1">
                <a:solidFill>
                  <a:schemeClr val="tx2">
                    <a:lumMod val="75000"/>
                  </a:schemeClr>
                </a:solidFill>
              </a:rPr>
              <a:t>Economic Evaluation</a:t>
            </a:r>
          </a:p>
        </p:txBody>
      </p:sp>
    </p:spTree>
    <p:extLst>
      <p:ext uri="{BB962C8B-B14F-4D97-AF65-F5344CB8AC3E}">
        <p14:creationId xmlns:p14="http://schemas.microsoft.com/office/powerpoint/2010/main" val="148529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4F31D3-1664-4C97-AB4B-C4FFAD2A12DA}"/>
              </a:ext>
            </a:extLst>
          </p:cNvPr>
          <p:cNvSpPr/>
          <p:nvPr/>
        </p:nvSpPr>
        <p:spPr>
          <a:xfrm>
            <a:off x="1199456" y="1412776"/>
            <a:ext cx="9793088" cy="5037276"/>
          </a:xfrm>
          <a:prstGeom prst="rect">
            <a:avLst/>
          </a:prstGeom>
        </p:spPr>
        <p:txBody>
          <a:bodyPr wrap="square">
            <a:spAutoFit/>
          </a:bodyPr>
          <a:lstStyle/>
          <a:p>
            <a:pPr marL="354013" indent="-354013">
              <a:spcAft>
                <a:spcPts val="400"/>
              </a:spcAft>
              <a:buFont typeface="Arial" panose="020B0604020202020204" pitchFamily="34" charset="0"/>
              <a:buChar char="•"/>
            </a:pPr>
            <a:r>
              <a:rPr lang="en-US" sz="2400" dirty="0"/>
              <a:t>Not in favor to use DALYs :</a:t>
            </a:r>
          </a:p>
          <a:p>
            <a:pPr marL="811213" lvl="1" indent="-354013">
              <a:spcAft>
                <a:spcPts val="400"/>
              </a:spcAft>
              <a:buFont typeface="Wingdings" panose="05000000000000000000" pitchFamily="2" charset="2"/>
              <a:buChar char="Ø"/>
            </a:pPr>
            <a:r>
              <a:rPr lang="en-US" sz="2400" dirty="0"/>
              <a:t>disability weights would be difficult to determine</a:t>
            </a:r>
          </a:p>
          <a:p>
            <a:pPr marL="811213" lvl="1" indent="-354013">
              <a:spcAft>
                <a:spcPts val="400"/>
              </a:spcAft>
              <a:buFont typeface="Wingdings" panose="05000000000000000000" pitchFamily="2" charset="2"/>
              <a:buChar char="Ø"/>
            </a:pPr>
            <a:r>
              <a:rPr lang="en-US" sz="2400" dirty="0"/>
              <a:t>they are usually produced by expert opinions</a:t>
            </a:r>
          </a:p>
          <a:p>
            <a:pPr marL="811213" lvl="1" indent="-354013">
              <a:spcAft>
                <a:spcPts val="1000"/>
              </a:spcAft>
              <a:buFont typeface="Wingdings" panose="05000000000000000000" pitchFamily="2" charset="2"/>
              <a:buChar char="Ø"/>
            </a:pPr>
            <a:r>
              <a:rPr lang="en-US" sz="2400" dirty="0"/>
              <a:t>he was not aware that DALYs were already well established for our trials’ outcomes</a:t>
            </a:r>
          </a:p>
          <a:p>
            <a:pPr marL="354013" indent="-354013">
              <a:spcAft>
                <a:spcPts val="600"/>
              </a:spcAft>
              <a:buFont typeface="Arial" panose="020B0604020202020204" pitchFamily="34" charset="0"/>
              <a:buChar char="•"/>
            </a:pPr>
            <a:r>
              <a:rPr lang="en-US" sz="2400" dirty="0"/>
              <a:t>In favor of using a measure of quality-adjusted life years (QALY)</a:t>
            </a:r>
          </a:p>
          <a:p>
            <a:pPr marL="811213" lvl="1" indent="-354013">
              <a:spcAft>
                <a:spcPts val="600"/>
              </a:spcAft>
              <a:buFont typeface="Wingdings" panose="05000000000000000000" pitchFamily="2" charset="2"/>
              <a:buChar char="Ø"/>
            </a:pPr>
            <a:r>
              <a:rPr lang="en-US" sz="2400" dirty="0"/>
              <a:t>Complete two instruments at 5 years for robustness and as recommended in the literature. </a:t>
            </a:r>
          </a:p>
          <a:p>
            <a:pPr marL="811213" lvl="1" indent="-354013">
              <a:spcAft>
                <a:spcPts val="600"/>
              </a:spcAft>
              <a:buFont typeface="Wingdings" panose="05000000000000000000" pitchFamily="2" charset="2"/>
              <a:buChar char="Ø"/>
            </a:pPr>
            <a:r>
              <a:rPr lang="en-US" sz="2400" b="1" i="1" dirty="0"/>
              <a:t>Child health utility-9D</a:t>
            </a:r>
            <a:r>
              <a:rPr lang="en-US" sz="2400" dirty="0"/>
              <a:t>: CHU-9D, available in various languages including Chinese</a:t>
            </a:r>
          </a:p>
          <a:p>
            <a:pPr marL="811213" lvl="1" indent="-354013">
              <a:spcAft>
                <a:spcPts val="1000"/>
              </a:spcAft>
              <a:buFont typeface="Wingdings" panose="05000000000000000000" pitchFamily="2" charset="2"/>
              <a:buChar char="Ø"/>
            </a:pPr>
            <a:r>
              <a:rPr lang="en-US" sz="2400" b="1" i="1" dirty="0"/>
              <a:t>Health Utilities Preschool</a:t>
            </a:r>
            <a:r>
              <a:rPr lang="en-US" sz="2400" dirty="0"/>
              <a:t>: </a:t>
            </a:r>
            <a:r>
              <a:rPr lang="en-US" sz="2400" dirty="0" err="1"/>
              <a:t>HuPS</a:t>
            </a:r>
            <a:r>
              <a:rPr lang="en-US" sz="2400" dirty="0"/>
              <a:t>, more appropriate for children of 5 years, but only available in French and English (will need translation)</a:t>
            </a:r>
            <a:endParaRPr lang="en-US" sz="2100" dirty="0"/>
          </a:p>
        </p:txBody>
      </p:sp>
      <p:sp>
        <p:nvSpPr>
          <p:cNvPr id="7" name="Titre 1">
            <a:extLst>
              <a:ext uri="{FF2B5EF4-FFF2-40B4-BE49-F238E27FC236}">
                <a16:creationId xmlns:a16="http://schemas.microsoft.com/office/drawing/2014/main" id="{C111E731-ABF4-5FDF-B2AB-0689264DAA91}"/>
              </a:ext>
            </a:extLst>
          </p:cNvPr>
          <p:cNvSpPr txBox="1">
            <a:spLocks/>
          </p:cNvSpPr>
          <p:nvPr>
            <p:custDataLst>
              <p:tags r:id="rId1"/>
            </p:custDataLst>
          </p:nvPr>
        </p:nvSpPr>
        <p:spPr>
          <a:xfrm>
            <a:off x="1028440" y="228964"/>
            <a:ext cx="10180128" cy="111180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000" b="1">
                <a:solidFill>
                  <a:schemeClr val="tx2">
                    <a:lumMod val="75000"/>
                  </a:schemeClr>
                </a:solidFill>
              </a:rPr>
              <a:t>Economic Evaluation </a:t>
            </a:r>
          </a:p>
          <a:p>
            <a:pPr algn="ctr"/>
            <a:r>
              <a:rPr lang="en-CA" sz="4000" b="1">
                <a:solidFill>
                  <a:schemeClr val="tx2">
                    <a:lumMod val="75000"/>
                  </a:schemeClr>
                </a:solidFill>
              </a:rPr>
              <a:t>SCHeLTI health economist suggestions</a:t>
            </a:r>
          </a:p>
        </p:txBody>
      </p:sp>
    </p:spTree>
    <p:extLst>
      <p:ext uri="{BB962C8B-B14F-4D97-AF65-F5344CB8AC3E}">
        <p14:creationId xmlns:p14="http://schemas.microsoft.com/office/powerpoint/2010/main" val="108487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4F31D3-1664-4C97-AB4B-C4FFAD2A12DA}"/>
              </a:ext>
            </a:extLst>
          </p:cNvPr>
          <p:cNvSpPr/>
          <p:nvPr/>
        </p:nvSpPr>
        <p:spPr>
          <a:xfrm>
            <a:off x="1199456" y="1412776"/>
            <a:ext cx="9793088" cy="461665"/>
          </a:xfrm>
          <a:prstGeom prst="rect">
            <a:avLst/>
          </a:prstGeom>
        </p:spPr>
        <p:txBody>
          <a:bodyPr wrap="square">
            <a:spAutoFit/>
          </a:bodyPr>
          <a:lstStyle/>
          <a:p>
            <a:pPr marL="354013" indent="-354013">
              <a:spcAft>
                <a:spcPts val="400"/>
              </a:spcAft>
              <a:buFont typeface="Arial" panose="020B0604020202020204" pitchFamily="34" charset="0"/>
              <a:buChar char="•"/>
            </a:pPr>
            <a:r>
              <a:rPr lang="en-US" sz="2400" dirty="0"/>
              <a:t>Organize a meeting focusing on </a:t>
            </a:r>
            <a:r>
              <a:rPr lang="en-US" sz="2400"/>
              <a:t>Economic evaluation.</a:t>
            </a:r>
            <a:endParaRPr lang="en-US" sz="2100" dirty="0"/>
          </a:p>
        </p:txBody>
      </p:sp>
      <p:sp>
        <p:nvSpPr>
          <p:cNvPr id="7" name="Titre 1">
            <a:extLst>
              <a:ext uri="{FF2B5EF4-FFF2-40B4-BE49-F238E27FC236}">
                <a16:creationId xmlns:a16="http://schemas.microsoft.com/office/drawing/2014/main" id="{C111E731-ABF4-5FDF-B2AB-0689264DAA91}"/>
              </a:ext>
            </a:extLst>
          </p:cNvPr>
          <p:cNvSpPr txBox="1">
            <a:spLocks/>
          </p:cNvSpPr>
          <p:nvPr>
            <p:custDataLst>
              <p:tags r:id="rId1"/>
            </p:custDataLst>
          </p:nvPr>
        </p:nvSpPr>
        <p:spPr>
          <a:xfrm>
            <a:off x="1028440" y="228964"/>
            <a:ext cx="10180128" cy="111180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4000" b="1">
                <a:solidFill>
                  <a:schemeClr val="tx2">
                    <a:lumMod val="75000"/>
                  </a:schemeClr>
                </a:solidFill>
              </a:rPr>
              <a:t>Economic Evaluation </a:t>
            </a:r>
          </a:p>
          <a:p>
            <a:pPr algn="ctr"/>
            <a:r>
              <a:rPr lang="en-CA" sz="4000" b="1">
                <a:solidFill>
                  <a:schemeClr val="tx2">
                    <a:lumMod val="75000"/>
                  </a:schemeClr>
                </a:solidFill>
              </a:rPr>
              <a:t>SCHeLTI health economist suggestions</a:t>
            </a:r>
          </a:p>
        </p:txBody>
      </p:sp>
    </p:spTree>
    <p:extLst>
      <p:ext uri="{BB962C8B-B14F-4D97-AF65-F5344CB8AC3E}">
        <p14:creationId xmlns:p14="http://schemas.microsoft.com/office/powerpoint/2010/main" val="17359412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32"/>
</p:tagLst>
</file>

<file path=ppt/tags/tag2.xml><?xml version="1.0" encoding="utf-8"?>
<p:tagLst xmlns:a="http://schemas.openxmlformats.org/drawingml/2006/main" xmlns:r="http://schemas.openxmlformats.org/officeDocument/2006/relationships" xmlns:p="http://schemas.openxmlformats.org/presentationml/2006/main">
  <p:tag name="NUM" val="32"/>
</p:tagLst>
</file>

<file path=ppt/tags/tag3.xml><?xml version="1.0" encoding="utf-8"?>
<p:tagLst xmlns:a="http://schemas.openxmlformats.org/drawingml/2006/main" xmlns:r="http://schemas.openxmlformats.org/officeDocument/2006/relationships" xmlns:p="http://schemas.openxmlformats.org/presentationml/2006/main">
  <p:tag name="NUM" val="32"/>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39081</TotalTime>
  <Words>508</Words>
  <Application>Microsoft Macintosh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Thème Office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Nadia</dc:creator>
  <cp:lastModifiedBy>Victoria De Luca</cp:lastModifiedBy>
  <cp:revision>499</cp:revision>
  <dcterms:created xsi:type="dcterms:W3CDTF">2020-09-11T21:40:03Z</dcterms:created>
  <dcterms:modified xsi:type="dcterms:W3CDTF">2023-04-16T08:07:47Z</dcterms:modified>
</cp:coreProperties>
</file>