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420" r:id="rId2"/>
    <p:sldId id="431" r:id="rId3"/>
    <p:sldId id="426" r:id="rId4"/>
    <p:sldId id="287" r:id="rId5"/>
    <p:sldId id="424" r:id="rId6"/>
    <p:sldId id="425" r:id="rId7"/>
    <p:sldId id="445" r:id="rId8"/>
    <p:sldId id="428" r:id="rId9"/>
    <p:sldId id="429" r:id="rId10"/>
    <p:sldId id="437" r:id="rId11"/>
    <p:sldId id="443" r:id="rId12"/>
    <p:sldId id="430" r:id="rId13"/>
    <p:sldId id="433" r:id="rId14"/>
    <p:sldId id="446" r:id="rId15"/>
    <p:sldId id="447" r:id="rId16"/>
    <p:sldId id="448" r:id="rId17"/>
    <p:sldId id="449" r:id="rId18"/>
    <p:sldId id="454" r:id="rId19"/>
    <p:sldId id="450" r:id="rId20"/>
    <p:sldId id="432" r:id="rId21"/>
    <p:sldId id="440" r:id="rId22"/>
    <p:sldId id="453" r:id="rId23"/>
    <p:sldId id="455" r:id="rId24"/>
    <p:sldId id="441" r:id="rId25"/>
    <p:sldId id="442" r:id="rId26"/>
    <p:sldId id="366" r:id="rId27"/>
    <p:sldId id="423" r:id="rId28"/>
    <p:sldId id="438" r:id="rId29"/>
    <p:sldId id="452" r:id="rId30"/>
    <p:sldId id="451" r:id="rId31"/>
    <p:sldId id="44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Birken" initials="C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B6E"/>
    <a:srgbClr val="1D336A"/>
    <a:srgbClr val="002C6D"/>
    <a:srgbClr val="C0083C"/>
    <a:srgbClr val="478437"/>
    <a:srgbClr val="828280"/>
    <a:srgbClr val="5B9BD5"/>
    <a:srgbClr val="56267D"/>
    <a:srgbClr val="D0CECE"/>
    <a:srgbClr val="898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5" autoAdjust="0"/>
    <p:restoredTop sz="94609"/>
  </p:normalViewPr>
  <p:slideViewPr>
    <p:cSldViewPr snapToGrid="0">
      <p:cViewPr varScale="1">
        <p:scale>
          <a:sx n="88" d="100"/>
          <a:sy n="88" d="100"/>
        </p:scale>
        <p:origin x="1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\larskesoepnel\Documents\Postdoc\HeLTI%20QA%20Nov%2022\HeLTI%20Process%20Evaluation%202022-09-07%20ARM%202-intervention_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\larskesoepnel\Documents\Postdoc\HeLTI%20QA%20Nov%2022\HeLTI%20Process%20Evaluation%202022-09-07%20ARM%202-intervention_graph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>
                <a:solidFill>
                  <a:schemeClr val="tx1"/>
                </a:solidFill>
              </a:rPr>
              <a:t>Use of</a:t>
            </a:r>
            <a:r>
              <a:rPr lang="en-GB" sz="1200" baseline="0">
                <a:solidFill>
                  <a:schemeClr val="tx1"/>
                </a:solidFill>
              </a:rPr>
              <a:t> free health services</a:t>
            </a:r>
            <a:endParaRPr lang="en-GB" sz="12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Graphs!$B$184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Graphs!$C$183:$D$183</c:f>
              <c:strCache>
                <c:ptCount val="2"/>
                <c:pt idx="0">
                  <c:v>Has used free HIV testing</c:v>
                </c:pt>
                <c:pt idx="1">
                  <c:v>Has used free pregnancy testing</c:v>
                </c:pt>
              </c:strCache>
            </c:strRef>
          </c:cat>
          <c:val>
            <c:numRef>
              <c:f>Graphs!$C$184:$D$184</c:f>
              <c:numCache>
                <c:formatCode>0.0%</c:formatCode>
                <c:ptCount val="2"/>
                <c:pt idx="0">
                  <c:v>0.82899999999999996</c:v>
                </c:pt>
                <c:pt idx="1">
                  <c:v>0.92400000000000004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1-EE40-A00D-7C10DBE398B9}"/>
            </c:ext>
          </c:extLst>
        </c:ser>
        <c:ser>
          <c:idx val="1"/>
          <c:order val="1"/>
          <c:tx>
            <c:strRef>
              <c:f>Graphs!$B$185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E76F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Graphs!$C$183:$D$183</c:f>
              <c:strCache>
                <c:ptCount val="2"/>
                <c:pt idx="0">
                  <c:v>Has used free HIV testing</c:v>
                </c:pt>
                <c:pt idx="1">
                  <c:v>Has used free pregnancy testing</c:v>
                </c:pt>
              </c:strCache>
            </c:strRef>
          </c:cat>
          <c:val>
            <c:numRef>
              <c:f>Graphs!$C$185:$D$185</c:f>
              <c:numCache>
                <c:formatCode>0.0%</c:formatCode>
                <c:ptCount val="2"/>
                <c:pt idx="0">
                  <c:v>0.67600000000000005</c:v>
                </c:pt>
                <c:pt idx="1">
                  <c:v>0.98099999999999998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B1-EE40-A00D-7C10DBE398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2398143"/>
        <c:axId val="1884834591"/>
      </c:barChart>
      <c:catAx>
        <c:axId val="155239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834591"/>
        <c:crosses val="autoZero"/>
        <c:auto val="1"/>
        <c:lblAlgn val="ctr"/>
        <c:lblOffset val="100"/>
        <c:noMultiLvlLbl val="0"/>
      </c:catAx>
      <c:valAx>
        <c:axId val="1884834591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39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Which</a:t>
            </a:r>
            <a:r>
              <a:rPr lang="en-GB" sz="1200" baseline="0"/>
              <a:t> part of </a:t>
            </a:r>
            <a:r>
              <a:rPr lang="en-GB" sz="1200" i="1" baseline="0"/>
              <a:t>Bukhali</a:t>
            </a:r>
            <a:r>
              <a:rPr lang="en-GB" sz="1200" i="0" baseline="0"/>
              <a:t> helped you make changes?</a:t>
            </a:r>
            <a:endParaRPr lang="en-GB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Graphs!$A$173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Graphs!$B$172:$G$172</c:f>
              <c:strCache>
                <c:ptCount val="6"/>
                <c:pt idx="0">
                  <c:v>Health resources/life skills stopics</c:v>
                </c:pt>
                <c:pt idx="1">
                  <c:v>Free testing (HIV and pregnancy)</c:v>
                </c:pt>
                <c:pt idx="2">
                  <c:v>In-person interactions with Health Helper/CCA</c:v>
                </c:pt>
                <c:pt idx="3">
                  <c:v>Telephonic interactions with Health Helper/CCA</c:v>
                </c:pt>
                <c:pt idx="4">
                  <c:v>In-person health checks (height, weight blood pressure, etc)</c:v>
                </c:pt>
                <c:pt idx="5">
                  <c:v>Other </c:v>
                </c:pt>
              </c:strCache>
            </c:strRef>
          </c:cat>
          <c:val>
            <c:numRef>
              <c:f>Graphs!$B$173:$G$173</c:f>
              <c:numCache>
                <c:formatCode>0%</c:formatCode>
                <c:ptCount val="6"/>
                <c:pt idx="0">
                  <c:v>0.28000000000000003</c:v>
                </c:pt>
                <c:pt idx="1">
                  <c:v>0.16</c:v>
                </c:pt>
                <c:pt idx="2">
                  <c:v>0.66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F-0847-998E-A8202C441E2A}"/>
            </c:ext>
          </c:extLst>
        </c:ser>
        <c:ser>
          <c:idx val="1"/>
          <c:order val="1"/>
          <c:tx>
            <c:strRef>
              <c:f>Graphs!$A$174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E66F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Graphs!$B$172:$G$172</c:f>
              <c:strCache>
                <c:ptCount val="6"/>
                <c:pt idx="0">
                  <c:v>Health resources/life skills stopics</c:v>
                </c:pt>
                <c:pt idx="1">
                  <c:v>Free testing (HIV and pregnancy)</c:v>
                </c:pt>
                <c:pt idx="2">
                  <c:v>In-person interactions with Health Helper/CCA</c:v>
                </c:pt>
                <c:pt idx="3">
                  <c:v>Telephonic interactions with Health Helper/CCA</c:v>
                </c:pt>
                <c:pt idx="4">
                  <c:v>In-person health checks (height, weight blood pressure, etc)</c:v>
                </c:pt>
                <c:pt idx="5">
                  <c:v>Other </c:v>
                </c:pt>
              </c:strCache>
            </c:strRef>
          </c:cat>
          <c:val>
            <c:numRef>
              <c:f>Graphs!$B$174:$G$174</c:f>
              <c:numCache>
                <c:formatCode>0%</c:formatCode>
                <c:ptCount val="6"/>
                <c:pt idx="0">
                  <c:v>0.46</c:v>
                </c:pt>
                <c:pt idx="1">
                  <c:v>0.34</c:v>
                </c:pt>
                <c:pt idx="2">
                  <c:v>0.32</c:v>
                </c:pt>
                <c:pt idx="3">
                  <c:v>0.26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4F-0847-998E-A8202C441E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0956479"/>
        <c:axId val="1903814575"/>
      </c:barChart>
      <c:catAx>
        <c:axId val="191095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814575"/>
        <c:crosses val="autoZero"/>
        <c:auto val="1"/>
        <c:lblAlgn val="ctr"/>
        <c:lblOffset val="100"/>
        <c:noMultiLvlLbl val="0"/>
      </c:catAx>
      <c:valAx>
        <c:axId val="1903814575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9564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% overweight + obesity</a:t>
            </a:r>
          </a:p>
          <a:p>
            <a:pPr>
              <a:defRPr/>
            </a:pPr>
            <a:r>
              <a:rPr lang="en-US" b="1" dirty="0"/>
              <a:t>2003</a:t>
            </a:r>
            <a:r>
              <a:rPr lang="en-US" b="1" baseline="0" dirty="0"/>
              <a:t> - </a:t>
            </a:r>
            <a:r>
              <a:rPr lang="en-US" b="1" dirty="0"/>
              <a:t>2007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Sheet1!$F$10</c:f>
              <c:strCache>
                <c:ptCount val="1"/>
                <c:pt idx="0">
                  <c:v>urban Soweto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Sheet1!$G$9:$I$9</c:f>
              <c:strCache>
                <c:ptCount val="3"/>
                <c:pt idx="0">
                  <c:v>13yrs</c:v>
                </c:pt>
                <c:pt idx="1">
                  <c:v>15yrs</c:v>
                </c:pt>
                <c:pt idx="2">
                  <c:v>17yrs</c:v>
                </c:pt>
              </c:strCache>
            </c:strRef>
          </c:cat>
          <c:val>
            <c:numRef>
              <c:f>Sheet1!$G$10:$I$10</c:f>
              <c:numCache>
                <c:formatCode>General</c:formatCode>
                <c:ptCount val="3"/>
                <c:pt idx="0">
                  <c:v>20</c:v>
                </c:pt>
                <c:pt idx="1">
                  <c:v>24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F-4E44-9A17-8789A397F2DE}"/>
            </c:ext>
          </c:extLst>
        </c:ser>
        <c:ser>
          <c:idx val="1"/>
          <c:order val="1"/>
          <c:tx>
            <c:strRef>
              <c:f>Sheet1!$F$11</c:f>
              <c:strCache>
                <c:ptCount val="1"/>
                <c:pt idx="0">
                  <c:v>rural Agincourt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Sheet1!$G$9:$I$9</c:f>
              <c:strCache>
                <c:ptCount val="3"/>
                <c:pt idx="0">
                  <c:v>13yrs</c:v>
                </c:pt>
                <c:pt idx="1">
                  <c:v>15yrs</c:v>
                </c:pt>
                <c:pt idx="2">
                  <c:v>17yrs</c:v>
                </c:pt>
              </c:strCache>
            </c:strRef>
          </c:cat>
          <c:val>
            <c:numRef>
              <c:f>Sheet1!$G$11:$I$11</c:f>
              <c:numCache>
                <c:formatCode>General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1F-4E44-9A17-8789A397F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448783"/>
        <c:axId val="575752159"/>
      </c:barChart>
      <c:catAx>
        <c:axId val="57444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752159"/>
        <c:crosses val="autoZero"/>
        <c:auto val="1"/>
        <c:lblAlgn val="ctr"/>
        <c:lblOffset val="100"/>
        <c:noMultiLvlLbl val="0"/>
      </c:catAx>
      <c:valAx>
        <c:axId val="575752159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44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%</a:t>
            </a:r>
            <a:r>
              <a:rPr lang="en-US" b="1" baseline="0"/>
              <a:t> overweight + obesity</a:t>
            </a:r>
            <a:endParaRPr lang="en-US" b="0" baseline="0"/>
          </a:p>
          <a:p>
            <a:pPr>
              <a:defRPr/>
            </a:pPr>
            <a:r>
              <a:rPr lang="en-US" b="1" baseline="0"/>
              <a:t>2023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Sheet1!$F$16</c:f>
              <c:strCache>
                <c:ptCount val="1"/>
                <c:pt idx="0">
                  <c:v>urban Soweto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Sheet1!$G$15:$I$15</c:f>
              <c:strCache>
                <c:ptCount val="3"/>
                <c:pt idx="0">
                  <c:v>13yrs</c:v>
                </c:pt>
                <c:pt idx="1">
                  <c:v>15yrs</c:v>
                </c:pt>
                <c:pt idx="2">
                  <c:v>17yrs</c:v>
                </c:pt>
              </c:strCache>
            </c:strRef>
          </c:cat>
          <c:val>
            <c:numRef>
              <c:f>Sheet1!$G$16:$I$16</c:f>
              <c:numCache>
                <c:formatCode>General</c:formatCode>
                <c:ptCount val="3"/>
                <c:pt idx="0">
                  <c:v>45</c:v>
                </c:pt>
                <c:pt idx="1">
                  <c:v>45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1-6543-B5C0-297202ABF4CA}"/>
            </c:ext>
          </c:extLst>
        </c:ser>
        <c:ser>
          <c:idx val="1"/>
          <c:order val="1"/>
          <c:tx>
            <c:strRef>
              <c:f>Sheet1!$F$17</c:f>
              <c:strCache>
                <c:ptCount val="1"/>
                <c:pt idx="0">
                  <c:v>rural Agincourt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Sheet1!$G$15:$I$15</c:f>
              <c:strCache>
                <c:ptCount val="3"/>
                <c:pt idx="0">
                  <c:v>13yrs</c:v>
                </c:pt>
                <c:pt idx="1">
                  <c:v>15yrs</c:v>
                </c:pt>
                <c:pt idx="2">
                  <c:v>17yrs</c:v>
                </c:pt>
              </c:strCache>
            </c:strRef>
          </c:cat>
          <c:val>
            <c:numRef>
              <c:f>Sheet1!$G$17:$I$17</c:f>
              <c:numCache>
                <c:formatCode>General</c:formatCode>
                <c:ptCount val="3"/>
                <c:pt idx="0">
                  <c:v>36</c:v>
                </c:pt>
                <c:pt idx="1">
                  <c:v>40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41-6543-B5C0-297202ABF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761839"/>
        <c:axId val="571762239"/>
      </c:barChart>
      <c:catAx>
        <c:axId val="57576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762239"/>
        <c:crosses val="autoZero"/>
        <c:auto val="1"/>
        <c:lblAlgn val="ctr"/>
        <c:lblOffset val="100"/>
        <c:noMultiLvlLbl val="0"/>
      </c:catAx>
      <c:valAx>
        <c:axId val="571762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76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0B0CB-7B2B-D349-A6F9-FD8B6F37BA53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</dgm:pt>
    <dgm:pt modelId="{41C95CEB-1B13-5949-9129-F51749EC3998}">
      <dgm:prSet phldrT="[Text]" custT="1"/>
      <dgm:spPr/>
      <dgm:t>
        <a:bodyPr/>
        <a:lstStyle/>
        <a:p>
          <a:r>
            <a:rPr lang="en-US" sz="1800" b="1" dirty="0"/>
            <a:t>Intervention efficacy</a:t>
          </a:r>
        </a:p>
      </dgm:t>
    </dgm:pt>
    <dgm:pt modelId="{5E469AAD-7135-9948-A1FB-AA64529B2D1B}" type="parTrans" cxnId="{1F9B4714-E514-4F48-8231-8729A98B7A40}">
      <dgm:prSet/>
      <dgm:spPr/>
      <dgm:t>
        <a:bodyPr/>
        <a:lstStyle/>
        <a:p>
          <a:endParaRPr lang="en-US"/>
        </a:p>
      </dgm:t>
    </dgm:pt>
    <dgm:pt modelId="{99A6D60D-DFB9-F94A-8AB6-F90B98789E7F}" type="sibTrans" cxnId="{1F9B4714-E514-4F48-8231-8729A98B7A40}">
      <dgm:prSet/>
      <dgm:spPr/>
      <dgm:t>
        <a:bodyPr/>
        <a:lstStyle/>
        <a:p>
          <a:endParaRPr lang="en-US"/>
        </a:p>
      </dgm:t>
    </dgm:pt>
    <dgm:pt modelId="{7F490929-EBC8-3249-9E67-36E2BA481FF3}">
      <dgm:prSet phldrT="[Text]" custT="1"/>
      <dgm:spPr/>
      <dgm:t>
        <a:bodyPr/>
        <a:lstStyle/>
        <a:p>
          <a:r>
            <a:rPr lang="en-US" sz="1800" b="1" dirty="0"/>
            <a:t>Epidemiology</a:t>
          </a:r>
        </a:p>
      </dgm:t>
    </dgm:pt>
    <dgm:pt modelId="{B5DEAD26-3AB3-184E-9579-C04A1769428B}" type="parTrans" cxnId="{BCF79E3E-1E5F-4C4D-AC35-3053C35E415B}">
      <dgm:prSet/>
      <dgm:spPr/>
      <dgm:t>
        <a:bodyPr/>
        <a:lstStyle/>
        <a:p>
          <a:endParaRPr lang="en-US"/>
        </a:p>
      </dgm:t>
    </dgm:pt>
    <dgm:pt modelId="{5CF08D00-9BC5-2948-9707-A2EB984F8E39}" type="sibTrans" cxnId="{BCF79E3E-1E5F-4C4D-AC35-3053C35E415B}">
      <dgm:prSet/>
      <dgm:spPr/>
      <dgm:t>
        <a:bodyPr/>
        <a:lstStyle/>
        <a:p>
          <a:endParaRPr lang="en-US"/>
        </a:p>
      </dgm:t>
    </dgm:pt>
    <dgm:pt modelId="{6B2CD49F-1ACC-9F4C-8C40-A20E01B6999F}">
      <dgm:prSet phldrT="[Text]" custT="1"/>
      <dgm:spPr/>
      <dgm:t>
        <a:bodyPr/>
        <a:lstStyle/>
        <a:p>
          <a:r>
            <a:rPr lang="en-US" sz="1800" b="1" dirty="0"/>
            <a:t>Biology</a:t>
          </a:r>
        </a:p>
      </dgm:t>
    </dgm:pt>
    <dgm:pt modelId="{93279F7A-0DC7-D343-A16F-5C3B6116410D}" type="parTrans" cxnId="{82C0595D-B98A-D54E-B3E0-0F42837C8604}">
      <dgm:prSet/>
      <dgm:spPr/>
      <dgm:t>
        <a:bodyPr/>
        <a:lstStyle/>
        <a:p>
          <a:endParaRPr lang="en-US"/>
        </a:p>
      </dgm:t>
    </dgm:pt>
    <dgm:pt modelId="{904E39ED-9EA4-EC47-8E1F-64083A301008}" type="sibTrans" cxnId="{82C0595D-B98A-D54E-B3E0-0F42837C8604}">
      <dgm:prSet/>
      <dgm:spPr/>
      <dgm:t>
        <a:bodyPr/>
        <a:lstStyle/>
        <a:p>
          <a:endParaRPr lang="en-US"/>
        </a:p>
      </dgm:t>
    </dgm:pt>
    <dgm:pt modelId="{0EAF0531-7CA1-4541-9E9F-B52EB4A7200D}">
      <dgm:prSet phldrT="[Text]" custT="1"/>
      <dgm:spPr/>
      <dgm:t>
        <a:bodyPr/>
        <a:lstStyle/>
        <a:p>
          <a:r>
            <a:rPr lang="en-US" sz="1800" b="1" dirty="0"/>
            <a:t>Implementation</a:t>
          </a:r>
        </a:p>
      </dgm:t>
    </dgm:pt>
    <dgm:pt modelId="{C5D909DA-832F-154D-8B9B-56E5FE880546}" type="parTrans" cxnId="{26AB295E-C775-D640-B1C5-1CE4E0987F28}">
      <dgm:prSet/>
      <dgm:spPr/>
      <dgm:t>
        <a:bodyPr/>
        <a:lstStyle/>
        <a:p>
          <a:endParaRPr lang="en-US"/>
        </a:p>
      </dgm:t>
    </dgm:pt>
    <dgm:pt modelId="{C3CE2069-B8F8-6B4C-8DCC-D85E0A29490C}" type="sibTrans" cxnId="{26AB295E-C775-D640-B1C5-1CE4E0987F28}">
      <dgm:prSet/>
      <dgm:spPr/>
      <dgm:t>
        <a:bodyPr/>
        <a:lstStyle/>
        <a:p>
          <a:endParaRPr lang="en-US"/>
        </a:p>
      </dgm:t>
    </dgm:pt>
    <dgm:pt modelId="{1F25AD41-2935-DE40-96F2-F89396B92430}">
      <dgm:prSet phldrT="[Text]" custT="1"/>
      <dgm:spPr/>
      <dgm:t>
        <a:bodyPr/>
        <a:lstStyle/>
        <a:p>
          <a:r>
            <a:rPr lang="en-US" sz="1800" b="1" dirty="0"/>
            <a:t>Practice &amp; policy impact</a:t>
          </a:r>
        </a:p>
      </dgm:t>
    </dgm:pt>
    <dgm:pt modelId="{906EB9C6-0471-8A40-843A-B6F08FA0DEE8}" type="parTrans" cxnId="{236C5D2B-572F-774B-8BE1-B87CEB4117D5}">
      <dgm:prSet/>
      <dgm:spPr/>
      <dgm:t>
        <a:bodyPr/>
        <a:lstStyle/>
        <a:p>
          <a:endParaRPr lang="en-US"/>
        </a:p>
      </dgm:t>
    </dgm:pt>
    <dgm:pt modelId="{C3838759-EE5F-2844-BBA2-0537CEFF384C}" type="sibTrans" cxnId="{236C5D2B-572F-774B-8BE1-B87CEB4117D5}">
      <dgm:prSet/>
      <dgm:spPr/>
      <dgm:t>
        <a:bodyPr/>
        <a:lstStyle/>
        <a:p>
          <a:endParaRPr lang="en-US"/>
        </a:p>
      </dgm:t>
    </dgm:pt>
    <dgm:pt modelId="{39BA3F1D-5D53-B440-9C6B-88E3C84BDD1B}" type="pres">
      <dgm:prSet presAssocID="{F920B0CB-7B2B-D349-A6F9-FD8B6F37BA53}" presName="compositeShape" presStyleCnt="0">
        <dgm:presLayoutVars>
          <dgm:dir/>
          <dgm:resizeHandles/>
        </dgm:presLayoutVars>
      </dgm:prSet>
      <dgm:spPr/>
    </dgm:pt>
    <dgm:pt modelId="{884DE50D-19A8-6941-B823-CE7AEDCDE81C}" type="pres">
      <dgm:prSet presAssocID="{F920B0CB-7B2B-D349-A6F9-FD8B6F37BA53}" presName="pyramid" presStyleLbl="node1" presStyleIdx="0" presStyleCnt="1"/>
      <dgm:spPr>
        <a:solidFill>
          <a:srgbClr val="002C6D"/>
        </a:solidFill>
      </dgm:spPr>
    </dgm:pt>
    <dgm:pt modelId="{BA6172FE-3619-FE49-BB53-8BDF86DCCE7F}" type="pres">
      <dgm:prSet presAssocID="{F920B0CB-7B2B-D349-A6F9-FD8B6F37BA53}" presName="theList" presStyleCnt="0"/>
      <dgm:spPr/>
    </dgm:pt>
    <dgm:pt modelId="{09A7F516-0CEB-A048-9707-EFCEB3839C9E}" type="pres">
      <dgm:prSet presAssocID="{1F25AD41-2935-DE40-96F2-F89396B92430}" presName="aNode" presStyleLbl="fgAcc1" presStyleIdx="0" presStyleCnt="5">
        <dgm:presLayoutVars>
          <dgm:bulletEnabled val="1"/>
        </dgm:presLayoutVars>
      </dgm:prSet>
      <dgm:spPr/>
    </dgm:pt>
    <dgm:pt modelId="{23BF2D4D-C18D-CE4B-B53E-77E1F8429440}" type="pres">
      <dgm:prSet presAssocID="{1F25AD41-2935-DE40-96F2-F89396B92430}" presName="aSpace" presStyleCnt="0"/>
      <dgm:spPr/>
    </dgm:pt>
    <dgm:pt modelId="{A5410380-CC73-BF43-B962-E96FCE1F256E}" type="pres">
      <dgm:prSet presAssocID="{0EAF0531-7CA1-4541-9E9F-B52EB4A7200D}" presName="aNode" presStyleLbl="fgAcc1" presStyleIdx="1" presStyleCnt="5">
        <dgm:presLayoutVars>
          <dgm:bulletEnabled val="1"/>
        </dgm:presLayoutVars>
      </dgm:prSet>
      <dgm:spPr/>
    </dgm:pt>
    <dgm:pt modelId="{447B2925-F357-D043-971C-87FC35F1803F}" type="pres">
      <dgm:prSet presAssocID="{0EAF0531-7CA1-4541-9E9F-B52EB4A7200D}" presName="aSpace" presStyleCnt="0"/>
      <dgm:spPr/>
    </dgm:pt>
    <dgm:pt modelId="{3C4CBDD4-6241-B445-9F83-E9408FA51A39}" type="pres">
      <dgm:prSet presAssocID="{41C95CEB-1B13-5949-9129-F51749EC3998}" presName="aNode" presStyleLbl="fgAcc1" presStyleIdx="2" presStyleCnt="5">
        <dgm:presLayoutVars>
          <dgm:bulletEnabled val="1"/>
        </dgm:presLayoutVars>
      </dgm:prSet>
      <dgm:spPr/>
    </dgm:pt>
    <dgm:pt modelId="{07B24710-BE1B-6741-A6F6-33C4CB79535D}" type="pres">
      <dgm:prSet presAssocID="{41C95CEB-1B13-5949-9129-F51749EC3998}" presName="aSpace" presStyleCnt="0"/>
      <dgm:spPr/>
    </dgm:pt>
    <dgm:pt modelId="{8849F6E0-2EBE-FE42-88E9-88B758D86306}" type="pres">
      <dgm:prSet presAssocID="{7F490929-EBC8-3249-9E67-36E2BA481FF3}" presName="aNode" presStyleLbl="fgAcc1" presStyleIdx="3" presStyleCnt="5">
        <dgm:presLayoutVars>
          <dgm:bulletEnabled val="1"/>
        </dgm:presLayoutVars>
      </dgm:prSet>
      <dgm:spPr/>
    </dgm:pt>
    <dgm:pt modelId="{F8959CE4-8DEF-4A4E-882D-F1FBEABB36E6}" type="pres">
      <dgm:prSet presAssocID="{7F490929-EBC8-3249-9E67-36E2BA481FF3}" presName="aSpace" presStyleCnt="0"/>
      <dgm:spPr/>
    </dgm:pt>
    <dgm:pt modelId="{FBC7FD10-27EA-6444-8FA1-E9D2FBCD07A6}" type="pres">
      <dgm:prSet presAssocID="{6B2CD49F-1ACC-9F4C-8C40-A20E01B6999F}" presName="aNode" presStyleLbl="fgAcc1" presStyleIdx="4" presStyleCnt="5">
        <dgm:presLayoutVars>
          <dgm:bulletEnabled val="1"/>
        </dgm:presLayoutVars>
      </dgm:prSet>
      <dgm:spPr/>
    </dgm:pt>
    <dgm:pt modelId="{A3A25E54-4993-4E4A-A57A-16693D8C8D09}" type="pres">
      <dgm:prSet presAssocID="{6B2CD49F-1ACC-9F4C-8C40-A20E01B6999F}" presName="aSpace" presStyleCnt="0"/>
      <dgm:spPr/>
    </dgm:pt>
  </dgm:ptLst>
  <dgm:cxnLst>
    <dgm:cxn modelId="{F8CB270F-7061-7646-9991-E763DF0004DB}" type="presOf" srcId="{41C95CEB-1B13-5949-9129-F51749EC3998}" destId="{3C4CBDD4-6241-B445-9F83-E9408FA51A39}" srcOrd="0" destOrd="0" presId="urn:microsoft.com/office/officeart/2005/8/layout/pyramid2"/>
    <dgm:cxn modelId="{1F9B4714-E514-4F48-8231-8729A98B7A40}" srcId="{F920B0CB-7B2B-D349-A6F9-FD8B6F37BA53}" destId="{41C95CEB-1B13-5949-9129-F51749EC3998}" srcOrd="2" destOrd="0" parTransId="{5E469AAD-7135-9948-A1FB-AA64529B2D1B}" sibTransId="{99A6D60D-DFB9-F94A-8AB6-F90B98789E7F}"/>
    <dgm:cxn modelId="{236C5D2B-572F-774B-8BE1-B87CEB4117D5}" srcId="{F920B0CB-7B2B-D349-A6F9-FD8B6F37BA53}" destId="{1F25AD41-2935-DE40-96F2-F89396B92430}" srcOrd="0" destOrd="0" parTransId="{906EB9C6-0471-8A40-843A-B6F08FA0DEE8}" sibTransId="{C3838759-EE5F-2844-BBA2-0537CEFF384C}"/>
    <dgm:cxn modelId="{BCF79E3E-1E5F-4C4D-AC35-3053C35E415B}" srcId="{F920B0CB-7B2B-D349-A6F9-FD8B6F37BA53}" destId="{7F490929-EBC8-3249-9E67-36E2BA481FF3}" srcOrd="3" destOrd="0" parTransId="{B5DEAD26-3AB3-184E-9579-C04A1769428B}" sibTransId="{5CF08D00-9BC5-2948-9707-A2EB984F8E39}"/>
    <dgm:cxn modelId="{82C0595D-B98A-D54E-B3E0-0F42837C8604}" srcId="{F920B0CB-7B2B-D349-A6F9-FD8B6F37BA53}" destId="{6B2CD49F-1ACC-9F4C-8C40-A20E01B6999F}" srcOrd="4" destOrd="0" parTransId="{93279F7A-0DC7-D343-A16F-5C3B6116410D}" sibTransId="{904E39ED-9EA4-EC47-8E1F-64083A301008}"/>
    <dgm:cxn modelId="{26AB295E-C775-D640-B1C5-1CE4E0987F28}" srcId="{F920B0CB-7B2B-D349-A6F9-FD8B6F37BA53}" destId="{0EAF0531-7CA1-4541-9E9F-B52EB4A7200D}" srcOrd="1" destOrd="0" parTransId="{C5D909DA-832F-154D-8B9B-56E5FE880546}" sibTransId="{C3CE2069-B8F8-6B4C-8DCC-D85E0A29490C}"/>
    <dgm:cxn modelId="{E946A4AD-472B-CA4C-8193-A66F110EF56D}" type="presOf" srcId="{7F490929-EBC8-3249-9E67-36E2BA481FF3}" destId="{8849F6E0-2EBE-FE42-88E9-88B758D86306}" srcOrd="0" destOrd="0" presId="urn:microsoft.com/office/officeart/2005/8/layout/pyramid2"/>
    <dgm:cxn modelId="{C818B7B8-0D29-354B-9F04-98D0376A03C4}" type="presOf" srcId="{1F25AD41-2935-DE40-96F2-F89396B92430}" destId="{09A7F516-0CEB-A048-9707-EFCEB3839C9E}" srcOrd="0" destOrd="0" presId="urn:microsoft.com/office/officeart/2005/8/layout/pyramid2"/>
    <dgm:cxn modelId="{34B981D5-57FF-2C4D-9E95-BC45FCC1AAB2}" type="presOf" srcId="{F920B0CB-7B2B-D349-A6F9-FD8B6F37BA53}" destId="{39BA3F1D-5D53-B440-9C6B-88E3C84BDD1B}" srcOrd="0" destOrd="0" presId="urn:microsoft.com/office/officeart/2005/8/layout/pyramid2"/>
    <dgm:cxn modelId="{231171D7-3F74-3C48-887E-F7900C74FB22}" type="presOf" srcId="{0EAF0531-7CA1-4541-9E9F-B52EB4A7200D}" destId="{A5410380-CC73-BF43-B962-E96FCE1F256E}" srcOrd="0" destOrd="0" presId="urn:microsoft.com/office/officeart/2005/8/layout/pyramid2"/>
    <dgm:cxn modelId="{EF6D64E2-00A3-B44C-9E94-15BE08D9E03D}" type="presOf" srcId="{6B2CD49F-1ACC-9F4C-8C40-A20E01B6999F}" destId="{FBC7FD10-27EA-6444-8FA1-E9D2FBCD07A6}" srcOrd="0" destOrd="0" presId="urn:microsoft.com/office/officeart/2005/8/layout/pyramid2"/>
    <dgm:cxn modelId="{F915BA0C-6271-B74A-A38C-483996E7432D}" type="presParOf" srcId="{39BA3F1D-5D53-B440-9C6B-88E3C84BDD1B}" destId="{884DE50D-19A8-6941-B823-CE7AEDCDE81C}" srcOrd="0" destOrd="0" presId="urn:microsoft.com/office/officeart/2005/8/layout/pyramid2"/>
    <dgm:cxn modelId="{A76DBAA1-2F76-9640-A1B6-FFC2B530B9DF}" type="presParOf" srcId="{39BA3F1D-5D53-B440-9C6B-88E3C84BDD1B}" destId="{BA6172FE-3619-FE49-BB53-8BDF86DCCE7F}" srcOrd="1" destOrd="0" presId="urn:microsoft.com/office/officeart/2005/8/layout/pyramid2"/>
    <dgm:cxn modelId="{EE5E6FB0-B3E2-7949-8E6E-F382746F0CED}" type="presParOf" srcId="{BA6172FE-3619-FE49-BB53-8BDF86DCCE7F}" destId="{09A7F516-0CEB-A048-9707-EFCEB3839C9E}" srcOrd="0" destOrd="0" presId="urn:microsoft.com/office/officeart/2005/8/layout/pyramid2"/>
    <dgm:cxn modelId="{0610906F-A4E0-3440-9CC3-5CC877A34369}" type="presParOf" srcId="{BA6172FE-3619-FE49-BB53-8BDF86DCCE7F}" destId="{23BF2D4D-C18D-CE4B-B53E-77E1F8429440}" srcOrd="1" destOrd="0" presId="urn:microsoft.com/office/officeart/2005/8/layout/pyramid2"/>
    <dgm:cxn modelId="{4F11DC88-6A47-2442-A691-25BAA3ABED07}" type="presParOf" srcId="{BA6172FE-3619-FE49-BB53-8BDF86DCCE7F}" destId="{A5410380-CC73-BF43-B962-E96FCE1F256E}" srcOrd="2" destOrd="0" presId="urn:microsoft.com/office/officeart/2005/8/layout/pyramid2"/>
    <dgm:cxn modelId="{924B7CD9-748D-0C48-A3F1-5DAE10EDC0B3}" type="presParOf" srcId="{BA6172FE-3619-FE49-BB53-8BDF86DCCE7F}" destId="{447B2925-F357-D043-971C-87FC35F1803F}" srcOrd="3" destOrd="0" presId="urn:microsoft.com/office/officeart/2005/8/layout/pyramid2"/>
    <dgm:cxn modelId="{0EE4A026-5509-034A-8A46-198FBA8643F7}" type="presParOf" srcId="{BA6172FE-3619-FE49-BB53-8BDF86DCCE7F}" destId="{3C4CBDD4-6241-B445-9F83-E9408FA51A39}" srcOrd="4" destOrd="0" presId="urn:microsoft.com/office/officeart/2005/8/layout/pyramid2"/>
    <dgm:cxn modelId="{E892D1BE-0F19-9B4F-96D1-18D6B5EB4B7B}" type="presParOf" srcId="{BA6172FE-3619-FE49-BB53-8BDF86DCCE7F}" destId="{07B24710-BE1B-6741-A6F6-33C4CB79535D}" srcOrd="5" destOrd="0" presId="urn:microsoft.com/office/officeart/2005/8/layout/pyramid2"/>
    <dgm:cxn modelId="{C69E7511-08D0-3543-BBBB-9DE669263202}" type="presParOf" srcId="{BA6172FE-3619-FE49-BB53-8BDF86DCCE7F}" destId="{8849F6E0-2EBE-FE42-88E9-88B758D86306}" srcOrd="6" destOrd="0" presId="urn:microsoft.com/office/officeart/2005/8/layout/pyramid2"/>
    <dgm:cxn modelId="{575C0CC0-7F95-124F-85D1-4EC3A522FBA7}" type="presParOf" srcId="{BA6172FE-3619-FE49-BB53-8BDF86DCCE7F}" destId="{F8959CE4-8DEF-4A4E-882D-F1FBEABB36E6}" srcOrd="7" destOrd="0" presId="urn:microsoft.com/office/officeart/2005/8/layout/pyramid2"/>
    <dgm:cxn modelId="{53E77DEA-75F8-D346-B41D-D975E6FFD3D1}" type="presParOf" srcId="{BA6172FE-3619-FE49-BB53-8BDF86DCCE7F}" destId="{FBC7FD10-27EA-6444-8FA1-E9D2FBCD07A6}" srcOrd="8" destOrd="0" presId="urn:microsoft.com/office/officeart/2005/8/layout/pyramid2"/>
    <dgm:cxn modelId="{BE0B9915-D3F5-F446-8414-DDFC73082F91}" type="presParOf" srcId="{BA6172FE-3619-FE49-BB53-8BDF86DCCE7F}" destId="{A3A25E54-4993-4E4A-A57A-16693D8C8D0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DE50D-19A8-6941-B823-CE7AEDCDE81C}">
      <dsp:nvSpPr>
        <dsp:cNvPr id="0" name=""/>
        <dsp:cNvSpPr/>
      </dsp:nvSpPr>
      <dsp:spPr>
        <a:xfrm>
          <a:off x="659800" y="0"/>
          <a:ext cx="4473173" cy="4473173"/>
        </a:xfrm>
        <a:prstGeom prst="triangle">
          <a:avLst/>
        </a:prstGeom>
        <a:solidFill>
          <a:srgbClr val="002C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7F516-0CEB-A048-9707-EFCEB3839C9E}">
      <dsp:nvSpPr>
        <dsp:cNvPr id="0" name=""/>
        <dsp:cNvSpPr/>
      </dsp:nvSpPr>
      <dsp:spPr>
        <a:xfrm>
          <a:off x="2896386" y="447754"/>
          <a:ext cx="2907562" cy="636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Practice &amp; policy impact</a:t>
          </a:r>
        </a:p>
      </dsp:txBody>
      <dsp:txXfrm>
        <a:off x="2927434" y="478802"/>
        <a:ext cx="2845466" cy="573933"/>
      </dsp:txXfrm>
    </dsp:sp>
    <dsp:sp modelId="{A5410380-CC73-BF43-B962-E96FCE1F256E}">
      <dsp:nvSpPr>
        <dsp:cNvPr id="0" name=""/>
        <dsp:cNvSpPr/>
      </dsp:nvSpPr>
      <dsp:spPr>
        <a:xfrm>
          <a:off x="2896386" y="1163287"/>
          <a:ext cx="2907562" cy="636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Implementation</a:t>
          </a:r>
        </a:p>
      </dsp:txBody>
      <dsp:txXfrm>
        <a:off x="2927434" y="1194335"/>
        <a:ext cx="2845466" cy="573933"/>
      </dsp:txXfrm>
    </dsp:sp>
    <dsp:sp modelId="{3C4CBDD4-6241-B445-9F83-E9408FA51A39}">
      <dsp:nvSpPr>
        <dsp:cNvPr id="0" name=""/>
        <dsp:cNvSpPr/>
      </dsp:nvSpPr>
      <dsp:spPr>
        <a:xfrm>
          <a:off x="2896386" y="1878820"/>
          <a:ext cx="2907562" cy="636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Intervention efficacy</a:t>
          </a:r>
        </a:p>
      </dsp:txBody>
      <dsp:txXfrm>
        <a:off x="2927434" y="1909868"/>
        <a:ext cx="2845466" cy="573933"/>
      </dsp:txXfrm>
    </dsp:sp>
    <dsp:sp modelId="{8849F6E0-2EBE-FE42-88E9-88B758D86306}">
      <dsp:nvSpPr>
        <dsp:cNvPr id="0" name=""/>
        <dsp:cNvSpPr/>
      </dsp:nvSpPr>
      <dsp:spPr>
        <a:xfrm>
          <a:off x="2896386" y="2594352"/>
          <a:ext cx="2907562" cy="636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Epidemiology</a:t>
          </a:r>
        </a:p>
      </dsp:txBody>
      <dsp:txXfrm>
        <a:off x="2927434" y="2625400"/>
        <a:ext cx="2845466" cy="573933"/>
      </dsp:txXfrm>
    </dsp:sp>
    <dsp:sp modelId="{FBC7FD10-27EA-6444-8FA1-E9D2FBCD07A6}">
      <dsp:nvSpPr>
        <dsp:cNvPr id="0" name=""/>
        <dsp:cNvSpPr/>
      </dsp:nvSpPr>
      <dsp:spPr>
        <a:xfrm>
          <a:off x="2896386" y="3309885"/>
          <a:ext cx="2907562" cy="636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Biology</a:t>
          </a:r>
        </a:p>
      </dsp:txBody>
      <dsp:txXfrm>
        <a:off x="2927434" y="3340933"/>
        <a:ext cx="2845466" cy="573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2FD8A-5C6D-4623-B82C-BDDF42BB81DA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811F5-D695-425F-9514-867C3E6BC2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52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A6B8D-2C8D-1540-93BE-0F2C8E6230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A6B8D-2C8D-1540-93BE-0F2C8E6230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5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A6B8D-2C8D-1540-93BE-0F2C8E6230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A6B8D-2C8D-1540-93BE-0F2C8E6230C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60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B940-25B8-45D9-B0E9-F0024303B302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1656-8B8B-416B-91B7-6E2EE9E4E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45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B940-25B8-45D9-B0E9-F0024303B302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1656-8B8B-416B-91B7-6E2EE9E4E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742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B940-25B8-45D9-B0E9-F0024303B302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1656-8B8B-416B-91B7-6E2EE9E4E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198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B940-25B8-45D9-B0E9-F0024303B302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1656-8B8B-416B-91B7-6E2EE9E4E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184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B940-25B8-45D9-B0E9-F0024303B302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1656-8B8B-416B-91B7-6E2EE9E4E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171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B940-25B8-45D9-B0E9-F0024303B302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1656-8B8B-416B-91B7-6E2EE9E4E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B940-25B8-45D9-B0E9-F0024303B302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1656-8B8B-416B-91B7-6E2EE9E4E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145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B940-25B8-45D9-B0E9-F0024303B302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1656-8B8B-416B-91B7-6E2EE9E4E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090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B940-25B8-45D9-B0E9-F0024303B302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1656-8B8B-416B-91B7-6E2EE9E4E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490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B940-25B8-45D9-B0E9-F0024303B302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1656-8B8B-416B-91B7-6E2EE9E4E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067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B940-25B8-45D9-B0E9-F0024303B302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1656-8B8B-416B-91B7-6E2EE9E4E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062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B940-25B8-45D9-B0E9-F0024303B302}" type="datetimeFigureOut">
              <a:rPr lang="en-ZA" smtClean="0"/>
              <a:t>2023/06/08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1656-8B8B-416B-91B7-6E2EE9E4E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71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5.jpeg"/><Relationship Id="rId10" Type="http://schemas.microsoft.com/office/2007/relationships/diagramDrawing" Target="../diagrams/drawing1.xml"/><Relationship Id="rId4" Type="http://schemas.openxmlformats.org/officeDocument/2006/relationships/image" Target="../media/image24.jpe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E2A7-9C5F-9746-9729-A022B69B2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2311466"/>
            <a:ext cx="8441267" cy="271773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  <a:ea typeface="+mj-ea"/>
                <a:cs typeface="+mj-cs"/>
              </a:rPr>
              <a:t>BUKHALI </a:t>
            </a:r>
            <a:r>
              <a:rPr lang="en-ZA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(SMART):</a:t>
            </a:r>
            <a:br>
              <a:rPr lang="en-ZA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n-GB" dirty="0">
                <a:solidFill>
                  <a:srgbClr val="FF0000"/>
                </a:solidFill>
                <a:ea typeface="+mj-ea"/>
                <a:cs typeface="+mj-cs"/>
              </a:rPr>
              <a:t>BU</a:t>
            </a:r>
            <a:r>
              <a:rPr lang="en-GB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ilding </a:t>
            </a:r>
            <a:r>
              <a:rPr lang="en-GB" dirty="0">
                <a:solidFill>
                  <a:srgbClr val="FF0000"/>
                </a:solidFill>
                <a:ea typeface="+mj-ea"/>
                <a:cs typeface="+mj-cs"/>
              </a:rPr>
              <a:t>K</a:t>
            </a:r>
            <a:r>
              <a:rPr lang="en-GB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nowledge and a foundation for </a:t>
            </a:r>
            <a:r>
              <a:rPr lang="en-GB" dirty="0">
                <a:solidFill>
                  <a:srgbClr val="FF0000"/>
                </a:solidFill>
                <a:ea typeface="+mj-ea"/>
                <a:cs typeface="+mj-cs"/>
              </a:rPr>
              <a:t>H</a:t>
            </a:r>
            <a:r>
              <a:rPr lang="en-GB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</a:t>
            </a:r>
            <a:r>
              <a:rPr lang="en-GB" dirty="0">
                <a:solidFill>
                  <a:srgbClr val="FF0000"/>
                </a:solidFill>
                <a:ea typeface="+mj-ea"/>
                <a:cs typeface="+mj-cs"/>
              </a:rPr>
              <a:t>A</a:t>
            </a:r>
            <a:r>
              <a:rPr lang="en-GB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lthy </a:t>
            </a:r>
            <a:r>
              <a:rPr lang="en-GB" dirty="0">
                <a:solidFill>
                  <a:srgbClr val="FF0000"/>
                </a:solidFill>
                <a:ea typeface="+mj-ea"/>
                <a:cs typeface="+mj-cs"/>
              </a:rPr>
              <a:t>L</a:t>
            </a:r>
            <a:r>
              <a:rPr lang="en-GB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ife trajector</a:t>
            </a:r>
            <a:r>
              <a:rPr lang="en-GB" dirty="0">
                <a:solidFill>
                  <a:srgbClr val="FF0000"/>
                </a:solidFill>
                <a:ea typeface="+mj-ea"/>
                <a:cs typeface="+mj-cs"/>
              </a:rPr>
              <a:t>I</a:t>
            </a:r>
            <a:r>
              <a:rPr lang="en-GB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es</a:t>
            </a:r>
            <a:r>
              <a:rPr lang="en-ZA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3B1871DA-7BE4-D14F-9D2B-2F57C4BE5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334000"/>
            <a:ext cx="8077200" cy="104933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ZA" altLang="en-US"/>
              <a:t>HeLTI South Africa-Canada</a:t>
            </a:r>
          </a:p>
          <a:p>
            <a:pPr eaLnBrk="1" hangingPunct="1"/>
            <a:r>
              <a:rPr lang="en-ZA" altLang="en-US"/>
              <a:t>Meeting in Shanghai</a:t>
            </a:r>
          </a:p>
          <a:p>
            <a:pPr eaLnBrk="1" hangingPunct="1"/>
            <a:r>
              <a:rPr lang="en-ZA" altLang="en-US"/>
              <a:t>November 2018</a:t>
            </a:r>
          </a:p>
        </p:txBody>
      </p:sp>
      <p:pic>
        <p:nvPicPr>
          <p:cNvPr id="14339" name="Image 1">
            <a:extLst>
              <a:ext uri="{FF2B5EF4-FFF2-40B4-BE49-F238E27FC236}">
                <a16:creationId xmlns:a16="http://schemas.microsoft.com/office/drawing/2014/main" id="{ED71B91E-9989-8B40-80E9-E175C99E9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203200"/>
            <a:ext cx="2219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http://intranet/sites/default/files/cihrirsc_l_c.png">
            <a:extLst>
              <a:ext uri="{FF2B5EF4-FFF2-40B4-BE49-F238E27FC236}">
                <a16:creationId xmlns:a16="http://schemas.microsoft.com/office/drawing/2014/main" id="{1E830428-E7AC-BE42-8BAB-6FF5BB15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03200"/>
            <a:ext cx="3228975" cy="1066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>
            <a:extLst>
              <a:ext uri="{FF2B5EF4-FFF2-40B4-BE49-F238E27FC236}">
                <a16:creationId xmlns:a16="http://schemas.microsoft.com/office/drawing/2014/main" id="{8E7F8381-1142-7442-9277-37EC4D7AC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CB02A5CC-55B8-C24A-8754-0FFA2DA4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5369430"/>
            <a:ext cx="1702439" cy="9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3322F-417F-2947-B110-8EAC1A9E5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009"/>
            <a:ext cx="8852452" cy="123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13E35F-04C5-0541-903E-FFB10BE5C7CA}"/>
              </a:ext>
            </a:extLst>
          </p:cNvPr>
          <p:cNvSpPr/>
          <p:nvPr/>
        </p:nvSpPr>
        <p:spPr>
          <a:xfrm>
            <a:off x="342900" y="427070"/>
            <a:ext cx="4897713" cy="1425679"/>
          </a:xfrm>
          <a:prstGeom prst="rect">
            <a:avLst/>
          </a:prstGeom>
          <a:solidFill>
            <a:srgbClr val="022B6E"/>
          </a:solidFill>
          <a:ln>
            <a:solidFill>
              <a:srgbClr val="022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59286C4C-D5AE-E542-8868-B800BEB4F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96" cy="369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48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E1E7C5-FBA9-2040-AED4-46C7497BE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0" y="490331"/>
            <a:ext cx="6604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Sex &amp; Gender Champion Project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SzPts val="2400"/>
            </a:pPr>
            <a:r>
              <a:rPr lang="en-Z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quantify the burden of violence experienced by young women</a:t>
            </a:r>
          </a:p>
          <a:p>
            <a:pPr>
              <a:buSzPts val="2400"/>
            </a:pPr>
            <a:r>
              <a:rPr lang="en-Z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the impact of violence exposure on maternal and child outcomes</a:t>
            </a:r>
          </a:p>
          <a:p>
            <a:pPr>
              <a:buSzPts val="2400"/>
            </a:pPr>
            <a:r>
              <a:rPr lang="en-Z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assess if women in the intervention arm who receive health and psychosocial support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into more stable relationships or living arrangements following pregnancy &amp; childbirth </a:t>
            </a:r>
            <a:endParaRPr lang="en-Z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4AAE6C-26CA-0447-974C-D581EBD0E1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4" y="117612"/>
            <a:ext cx="2372139" cy="1779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47EE4A-C307-4E44-818A-04084EDE51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583" y="4126898"/>
            <a:ext cx="3856382" cy="2558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1C8CE5-17DE-1848-8275-A91DBB48650D}"/>
              </a:ext>
            </a:extLst>
          </p:cNvPr>
          <p:cNvSpPr txBox="1"/>
          <p:nvPr/>
        </p:nvSpPr>
        <p:spPr>
          <a:xfrm>
            <a:off x="145774" y="6316389"/>
            <a:ext cx="401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Lisa Ware &amp; Jennifer Jenkins</a:t>
            </a:r>
          </a:p>
        </p:txBody>
      </p:sp>
    </p:spTree>
    <p:extLst>
      <p:ext uri="{BB962C8B-B14F-4D97-AF65-F5344CB8AC3E}">
        <p14:creationId xmlns:p14="http://schemas.microsoft.com/office/powerpoint/2010/main" val="412237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E1E7C5-FBA9-2040-AED4-46C7497BE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2939" y="699516"/>
            <a:ext cx="3643636" cy="1068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Bukhali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Platform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37AD56-11A9-5247-AA85-8825AB11A0E0}"/>
              </a:ext>
            </a:extLst>
          </p:cNvPr>
          <p:cNvGrpSpPr/>
          <p:nvPr/>
        </p:nvGrpSpPr>
        <p:grpSpPr>
          <a:xfrm>
            <a:off x="349315" y="232358"/>
            <a:ext cx="1635664" cy="6405087"/>
            <a:chOff x="10316029" y="311812"/>
            <a:chExt cx="1635664" cy="64050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AA2069-2903-8840-BEE4-6CA94DF3E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6831" y="1847465"/>
              <a:ext cx="1364407" cy="1512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858272-F98D-AD4E-8114-7148E2AF0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32437" y="311812"/>
              <a:ext cx="1445210" cy="1404000"/>
            </a:xfrm>
            <a:prstGeom prst="rect">
              <a:avLst/>
            </a:prstGeom>
          </p:spPr>
        </p:pic>
        <p:pic>
          <p:nvPicPr>
            <p:cNvPr id="10" name="Picture 9" descr="Shape, company name, circle&#10;&#10;Description automatically generated">
              <a:extLst>
                <a:ext uri="{FF2B5EF4-FFF2-40B4-BE49-F238E27FC236}">
                  <a16:creationId xmlns:a16="http://schemas.microsoft.com/office/drawing/2014/main" id="{943DE086-202F-4C4D-BBF8-05712EED4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9465" y="5168899"/>
              <a:ext cx="1457627" cy="154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0D1EF9-66E3-AC4F-815D-626B53934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6029" y="3460638"/>
              <a:ext cx="1635664" cy="1656000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880C84-09E4-1445-8C49-F05A890AB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425186"/>
              </p:ext>
            </p:extLst>
          </p:nvPr>
        </p:nvGraphicFramePr>
        <p:xfrm>
          <a:off x="2064052" y="1545574"/>
          <a:ext cx="6463749" cy="447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7089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1A84EE-09AC-0F45-AA8E-BB55ABAD424A}"/>
              </a:ext>
            </a:extLst>
          </p:cNvPr>
          <p:cNvSpPr/>
          <p:nvPr/>
        </p:nvSpPr>
        <p:spPr>
          <a:xfrm>
            <a:off x="3802284" y="0"/>
            <a:ext cx="5341717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A035A-0EB7-904B-9839-F8DDF8213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31" y="2997344"/>
            <a:ext cx="2781469" cy="943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4EBFB-1D01-F24C-AA69-73F0630435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525" y="2393895"/>
            <a:ext cx="2070210" cy="20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2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67850A-DC3A-B742-A994-89BBA18400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711"/>
            <a:ext cx="9144000" cy="64644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787097-0714-A24E-BDD7-E4AE6718E12D}"/>
              </a:ext>
            </a:extLst>
          </p:cNvPr>
          <p:cNvSpPr/>
          <p:nvPr/>
        </p:nvSpPr>
        <p:spPr>
          <a:xfrm>
            <a:off x="878681" y="1457325"/>
            <a:ext cx="7386637" cy="1214438"/>
          </a:xfrm>
          <a:prstGeom prst="rect">
            <a:avLst/>
          </a:prstGeom>
          <a:solidFill>
            <a:srgbClr val="1D336A"/>
          </a:solidFill>
          <a:ln>
            <a:solidFill>
              <a:srgbClr val="002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8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4FE4BF-C4FD-E04D-8C4D-FB1F322EAD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171451"/>
            <a:ext cx="8001000" cy="1244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F2762BE-4822-C94E-9A66-88F3556030DE}"/>
              </a:ext>
            </a:extLst>
          </p:cNvPr>
          <p:cNvSpPr/>
          <p:nvPr/>
        </p:nvSpPr>
        <p:spPr>
          <a:xfrm>
            <a:off x="769144" y="1768475"/>
            <a:ext cx="2057400" cy="2030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Community leaders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9B0074-31EC-7D41-AA47-CC295A3DB90C}"/>
              </a:ext>
            </a:extLst>
          </p:cNvPr>
          <p:cNvSpPr/>
          <p:nvPr/>
        </p:nvSpPr>
        <p:spPr>
          <a:xfrm>
            <a:off x="1771650" y="3151188"/>
            <a:ext cx="2057400" cy="20304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Young women &amp; Public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F26F27-5441-9A48-BB07-653BCA16C313}"/>
              </a:ext>
            </a:extLst>
          </p:cNvPr>
          <p:cNvSpPr/>
          <p:nvPr/>
        </p:nvSpPr>
        <p:spPr>
          <a:xfrm>
            <a:off x="3024188" y="1768476"/>
            <a:ext cx="2057400" cy="2030411"/>
          </a:xfrm>
          <a:prstGeom prst="ellipse">
            <a:avLst/>
          </a:prstGeom>
          <a:solidFill>
            <a:srgbClr val="002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Stakeholder Advisory Group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7F5FD1-CDA4-C142-9530-3378CE13733A}"/>
              </a:ext>
            </a:extLst>
          </p:cNvPr>
          <p:cNvSpPr/>
          <p:nvPr/>
        </p:nvSpPr>
        <p:spPr>
          <a:xfrm>
            <a:off x="4052888" y="3151188"/>
            <a:ext cx="2057400" cy="20304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Scientific community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630B23-C1CD-1F44-A365-C9D25D4EDBCE}"/>
              </a:ext>
            </a:extLst>
          </p:cNvPr>
          <p:cNvSpPr txBox="1"/>
          <p:nvPr/>
        </p:nvSpPr>
        <p:spPr>
          <a:xfrm>
            <a:off x="300037" y="5364896"/>
            <a:ext cx="842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Engagement has focused on: community access, staff safety, preconception health, obesity &amp; early child development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56215D-51FE-0644-A273-406B9952D73A}"/>
              </a:ext>
            </a:extLst>
          </p:cNvPr>
          <p:cNvCxnSpPr>
            <a:cxnSpLocks/>
          </p:cNvCxnSpPr>
          <p:nvPr/>
        </p:nvCxnSpPr>
        <p:spPr>
          <a:xfrm>
            <a:off x="5081588" y="2414588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A7447F0-A523-7D4A-A14A-7A57116989CD}"/>
              </a:ext>
            </a:extLst>
          </p:cNvPr>
          <p:cNvSpPr txBox="1"/>
          <p:nvPr/>
        </p:nvSpPr>
        <p:spPr>
          <a:xfrm>
            <a:off x="6529388" y="1997026"/>
            <a:ext cx="25717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 Government (multi-sectors)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UNICEF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representatives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1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8F2762BE-4822-C94E-9A66-88F3556030DE}"/>
              </a:ext>
            </a:extLst>
          </p:cNvPr>
          <p:cNvSpPr/>
          <p:nvPr/>
        </p:nvSpPr>
        <p:spPr>
          <a:xfrm>
            <a:off x="552450" y="1861723"/>
            <a:ext cx="2057400" cy="2030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Community leaders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7447F0-A523-7D4A-A14A-7A57116989CD}"/>
              </a:ext>
            </a:extLst>
          </p:cNvPr>
          <p:cNvSpPr txBox="1"/>
          <p:nvPr/>
        </p:nvSpPr>
        <p:spPr>
          <a:xfrm>
            <a:off x="2757488" y="1861723"/>
            <a:ext cx="5757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Responsive to community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Disseminating study information and updates at community forums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B07AE5-02CC-664F-A211-E5B43FA47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66628"/>
            <a:ext cx="79629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3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07AE5-02CC-664F-A211-E5B43FA47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66628"/>
            <a:ext cx="7962900" cy="1244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6464D7-57FC-4144-BEF1-C5CAC20A432D}"/>
              </a:ext>
            </a:extLst>
          </p:cNvPr>
          <p:cNvSpPr txBox="1"/>
          <p:nvPr/>
        </p:nvSpPr>
        <p:spPr>
          <a:xfrm>
            <a:off x="2736804" y="1442036"/>
            <a:ext cx="60214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understanding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preconception health within a context of high unplanned pregnancy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&amp; implemented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“Living your best life” radio series (11 episodes) with website support</a:t>
            </a:r>
          </a:p>
          <a:p>
            <a:endParaRPr lang="en-US" dirty="0"/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658F7B81-FDAB-C647-87B4-E35FC4246853}"/>
              </a:ext>
            </a:extLst>
          </p:cNvPr>
          <p:cNvSpPr/>
          <p:nvPr/>
        </p:nvSpPr>
        <p:spPr>
          <a:xfrm rot="19356257">
            <a:off x="1897707" y="3712539"/>
            <a:ext cx="1485900" cy="4928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F71E1-F4B7-D44A-90D9-0926E818A9AD}"/>
              </a:ext>
            </a:extLst>
          </p:cNvPr>
          <p:cNvSpPr txBox="1"/>
          <p:nvPr/>
        </p:nvSpPr>
        <p:spPr>
          <a:xfrm>
            <a:off x="117090" y="4457732"/>
            <a:ext cx="2928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Partnered with R-Labs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developed 3 micro-courses: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Gender based violence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Suicide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68062932-A537-FC41-95B1-32094BC4218A}"/>
              </a:ext>
            </a:extLst>
          </p:cNvPr>
          <p:cNvSpPr/>
          <p:nvPr/>
        </p:nvSpPr>
        <p:spPr>
          <a:xfrm rot="10800000">
            <a:off x="1993854" y="5658781"/>
            <a:ext cx="1485900" cy="5253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7B6956-396B-864B-BAF2-FF3E6C85683C}"/>
              </a:ext>
            </a:extLst>
          </p:cNvPr>
          <p:cNvSpPr txBox="1"/>
          <p:nvPr/>
        </p:nvSpPr>
        <p:spPr>
          <a:xfrm>
            <a:off x="3472609" y="4456295"/>
            <a:ext cx="2928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Partnered with ZLTO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(block chain technology) to disseminate to youth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4500+ youth engaged with the micro-courses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DBA75-EDE1-4B48-98CA-0B0ABEFACF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729" y="4562542"/>
            <a:ext cx="2669698" cy="171036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5578371-97AD-5840-9358-FF6B16CB849A}"/>
              </a:ext>
            </a:extLst>
          </p:cNvPr>
          <p:cNvSpPr/>
          <p:nvPr/>
        </p:nvSpPr>
        <p:spPr>
          <a:xfrm>
            <a:off x="552450" y="1661220"/>
            <a:ext cx="2057400" cy="20304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83570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DA7447F0-A523-7D4A-A14A-7A57116989CD}"/>
              </a:ext>
            </a:extLst>
          </p:cNvPr>
          <p:cNvSpPr txBox="1"/>
          <p:nvPr/>
        </p:nvSpPr>
        <p:spPr>
          <a:xfrm>
            <a:off x="2400300" y="1686235"/>
            <a:ext cx="6743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address youth unemployment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Training youth as Community Health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Integrated Healthy Conversation Skills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HeLTI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SA employing these youth into the intervention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Implementation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79812-CB84-6543-9C82-1856848EA3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161925"/>
            <a:ext cx="8115300" cy="133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5D9B9-DE4A-C346-ACCC-1D53EAC3E6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1729294"/>
            <a:ext cx="1814513" cy="1761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A54F03-4111-D24D-8773-2B70F5B568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3" y="4185369"/>
            <a:ext cx="3743325" cy="2495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7D349-302A-BD4F-9E59-5B4D464E42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83" y="4185371"/>
            <a:ext cx="3043238" cy="2491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F7AEDB-5CD8-344B-ABDE-E5AB33AACD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121" y="4185370"/>
            <a:ext cx="1751942" cy="24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208A9B7-52F0-7E42-9281-4D10ED1DB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355062"/>
              </p:ext>
            </p:extLst>
          </p:nvPr>
        </p:nvGraphicFramePr>
        <p:xfrm>
          <a:off x="4457700" y="14954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AE79812-CB84-6543-9C82-1856848EA3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161925"/>
            <a:ext cx="8115300" cy="133350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28F177D-069B-A847-B972-2A6EE8293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949756"/>
              </p:ext>
            </p:extLst>
          </p:nvPr>
        </p:nvGraphicFramePr>
        <p:xfrm>
          <a:off x="44577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5D473C-C16D-244C-8296-DE4A2347043A}"/>
              </a:ext>
            </a:extLst>
          </p:cNvPr>
          <p:cNvSpPr txBox="1"/>
          <p:nvPr/>
        </p:nvSpPr>
        <p:spPr>
          <a:xfrm>
            <a:off x="400050" y="1758492"/>
            <a:ext cx="4171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Adolescent girls: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burden of malnutrition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Decreasing % underweight (∼8%)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% overweight &amp; obesity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Mild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aneamia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∼30%</a:t>
            </a:r>
          </a:p>
        </p:txBody>
      </p:sp>
    </p:spTree>
    <p:extLst>
      <p:ext uri="{BB962C8B-B14F-4D97-AF65-F5344CB8AC3E}">
        <p14:creationId xmlns:p14="http://schemas.microsoft.com/office/powerpoint/2010/main" val="34584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DA7447F0-A523-7D4A-A14A-7A57116989CD}"/>
              </a:ext>
            </a:extLst>
          </p:cNvPr>
          <p:cNvSpPr txBox="1"/>
          <p:nvPr/>
        </p:nvSpPr>
        <p:spPr>
          <a:xfrm>
            <a:off x="2753926" y="1601686"/>
            <a:ext cx="516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HeLTI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Adolescent RCT (14-19yrs)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79812-CB84-6543-9C82-1856848EA3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161925"/>
            <a:ext cx="8115300" cy="133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21591-1EA9-B64D-BB4C-B7C60233F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5425"/>
            <a:ext cx="1911554" cy="19115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48EF89-10C5-B84E-9DCC-CC851F4634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241" y="2063351"/>
            <a:ext cx="6782109" cy="47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1A84EE-09AC-0F45-AA8E-BB55ABAD424A}"/>
              </a:ext>
            </a:extLst>
          </p:cNvPr>
          <p:cNvSpPr/>
          <p:nvPr/>
        </p:nvSpPr>
        <p:spPr>
          <a:xfrm>
            <a:off x="3802283" y="0"/>
            <a:ext cx="5341717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A035A-0EB7-904B-9839-F8DDF8213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31" y="2997344"/>
            <a:ext cx="2781469" cy="943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2C9F5B-4A61-354D-A019-DBC8337761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845" y="0"/>
            <a:ext cx="2027583" cy="2027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901E4B-D7F2-B940-A447-DC6F535622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845" y="2276066"/>
            <a:ext cx="2070210" cy="2070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6B3C2A-8EC7-8D4D-922C-E42F636673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846" y="4750383"/>
            <a:ext cx="2070210" cy="21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3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1A84EE-09AC-0F45-AA8E-BB55ABAD424A}"/>
              </a:ext>
            </a:extLst>
          </p:cNvPr>
          <p:cNvSpPr/>
          <p:nvPr/>
        </p:nvSpPr>
        <p:spPr>
          <a:xfrm>
            <a:off x="3802284" y="0"/>
            <a:ext cx="5341717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A035A-0EB7-904B-9839-F8DDF8213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31" y="2997344"/>
            <a:ext cx="2781469" cy="943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D9E902-43FD-494D-B0D3-F524A444E4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684" y="2297380"/>
            <a:ext cx="2036916" cy="22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74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95C1A4-8158-F978-4497-5FDA6D0BD6DA}"/>
              </a:ext>
            </a:extLst>
          </p:cNvPr>
          <p:cNvSpPr txBox="1"/>
          <p:nvPr/>
        </p:nvSpPr>
        <p:spPr>
          <a:xfrm>
            <a:off x="2097157" y="3510997"/>
            <a:ext cx="1083365" cy="67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Young woman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2E42DE-1D41-B91E-A839-6CF36C3B1170}"/>
              </a:ext>
            </a:extLst>
          </p:cNvPr>
          <p:cNvSpPr/>
          <p:nvPr/>
        </p:nvSpPr>
        <p:spPr>
          <a:xfrm>
            <a:off x="139149" y="2739070"/>
            <a:ext cx="8875643" cy="2436731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78F6A8-11F3-08D5-30E6-94ADE55B8ABD}"/>
              </a:ext>
            </a:extLst>
          </p:cNvPr>
          <p:cNvSpPr txBox="1"/>
          <p:nvPr/>
        </p:nvSpPr>
        <p:spPr>
          <a:xfrm>
            <a:off x="603801" y="2951921"/>
            <a:ext cx="1488386" cy="68826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Multimorbidity</a:t>
            </a:r>
            <a:r>
              <a:rPr lang="en-GB" sz="1350" b="1" dirty="0">
                <a:solidFill>
                  <a:srgbClr val="002060"/>
                </a:solidFill>
              </a:rPr>
              <a:t> (e.g. hypertension, diabetes)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F6808D-6B5B-B0AF-E5A9-EAD7B1DBDE99}"/>
              </a:ext>
            </a:extLst>
          </p:cNvPr>
          <p:cNvSpPr txBox="1"/>
          <p:nvPr/>
        </p:nvSpPr>
        <p:spPr>
          <a:xfrm>
            <a:off x="288234" y="3694909"/>
            <a:ext cx="1376569" cy="76531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Trauma </a:t>
            </a:r>
            <a:r>
              <a:rPr lang="en-GB" sz="1350" b="1" dirty="0">
                <a:solidFill>
                  <a:srgbClr val="002060"/>
                </a:solidFill>
              </a:rPr>
              <a:t>(risk of depression and anxiety)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78ED29-7C95-4DA5-BDC6-B61848920DA2}"/>
              </a:ext>
            </a:extLst>
          </p:cNvPr>
          <p:cNvSpPr txBox="1"/>
          <p:nvPr/>
        </p:nvSpPr>
        <p:spPr>
          <a:xfrm>
            <a:off x="1078394" y="4475725"/>
            <a:ext cx="1272207" cy="48701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Malnutrition</a:t>
            </a:r>
            <a:r>
              <a:rPr lang="en-GB" sz="1350" b="1" dirty="0">
                <a:solidFill>
                  <a:srgbClr val="002060"/>
                </a:solidFill>
              </a:rPr>
              <a:t> (anaemia)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DB6C88-22C2-ECD9-22F5-029BE4FB51E7}"/>
              </a:ext>
            </a:extLst>
          </p:cNvPr>
          <p:cNvCxnSpPr>
            <a:cxnSpLocks/>
          </p:cNvCxnSpPr>
          <p:nvPr/>
        </p:nvCxnSpPr>
        <p:spPr>
          <a:xfrm flipV="1">
            <a:off x="1775175" y="4069095"/>
            <a:ext cx="237493" cy="40663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3D787A-2FE4-9BC1-4A2B-79EEB5A36CD8}"/>
              </a:ext>
            </a:extLst>
          </p:cNvPr>
          <p:cNvCxnSpPr>
            <a:cxnSpLocks/>
          </p:cNvCxnSpPr>
          <p:nvPr/>
        </p:nvCxnSpPr>
        <p:spPr>
          <a:xfrm>
            <a:off x="1759225" y="3515965"/>
            <a:ext cx="282443" cy="12422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A341F0-CAFA-E978-9EB7-86D935999953}"/>
              </a:ext>
            </a:extLst>
          </p:cNvPr>
          <p:cNvCxnSpPr>
            <a:cxnSpLocks/>
          </p:cNvCxnSpPr>
          <p:nvPr/>
        </p:nvCxnSpPr>
        <p:spPr>
          <a:xfrm flipV="1">
            <a:off x="1605169" y="3857383"/>
            <a:ext cx="407498" cy="14067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9">
            <a:extLst>
              <a:ext uri="{FF2B5EF4-FFF2-40B4-BE49-F238E27FC236}">
                <a16:creationId xmlns:a16="http://schemas.microsoft.com/office/drawing/2014/main" id="{07231D23-482F-9742-B7F3-91B77BC3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967" y="136965"/>
            <a:ext cx="1249998" cy="12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56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95C1A4-8158-F978-4497-5FDA6D0BD6DA}"/>
              </a:ext>
            </a:extLst>
          </p:cNvPr>
          <p:cNvSpPr txBox="1"/>
          <p:nvPr/>
        </p:nvSpPr>
        <p:spPr>
          <a:xfrm>
            <a:off x="2097157" y="3510997"/>
            <a:ext cx="1083365" cy="67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Young woman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895DB-B285-06E9-E88E-3F664B956DB0}"/>
              </a:ext>
            </a:extLst>
          </p:cNvPr>
          <p:cNvSpPr txBox="1"/>
          <p:nvPr/>
        </p:nvSpPr>
        <p:spPr>
          <a:xfrm>
            <a:off x="673618" y="5963233"/>
            <a:ext cx="3866321" cy="519278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RCT Intervention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5D585-B377-15F4-A9C7-743309365CAF}"/>
              </a:ext>
            </a:extLst>
          </p:cNvPr>
          <p:cNvSpPr txBox="1"/>
          <p:nvPr/>
        </p:nvSpPr>
        <p:spPr>
          <a:xfrm>
            <a:off x="4539939" y="3301168"/>
            <a:ext cx="1509709" cy="270000"/>
          </a:xfrm>
          <a:prstGeom prst="rect">
            <a:avLst/>
          </a:prstGeom>
          <a:solidFill>
            <a:srgbClr val="002060">
              <a:alpha val="24703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Health literacy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7AC94-5622-7DD5-F803-0BCA5414217D}"/>
              </a:ext>
            </a:extLst>
          </p:cNvPr>
          <p:cNvSpPr txBox="1"/>
          <p:nvPr/>
        </p:nvSpPr>
        <p:spPr>
          <a:xfrm>
            <a:off x="4192117" y="4112586"/>
            <a:ext cx="2259905" cy="270000"/>
          </a:xfrm>
          <a:prstGeom prst="rect">
            <a:avLst/>
          </a:prstGeom>
          <a:solidFill>
            <a:srgbClr val="002060">
              <a:alpha val="24703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Behaviour change intention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8FB3A-5F13-14F6-A19D-696AF9392096}"/>
              </a:ext>
            </a:extLst>
          </p:cNvPr>
          <p:cNvSpPr txBox="1"/>
          <p:nvPr/>
        </p:nvSpPr>
        <p:spPr>
          <a:xfrm>
            <a:off x="7466477" y="3027303"/>
            <a:ext cx="1379256" cy="67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Behaviour change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2E42DE-1D41-B91E-A839-6CF36C3B1170}"/>
              </a:ext>
            </a:extLst>
          </p:cNvPr>
          <p:cNvSpPr/>
          <p:nvPr/>
        </p:nvSpPr>
        <p:spPr>
          <a:xfrm>
            <a:off x="139149" y="2739070"/>
            <a:ext cx="8875643" cy="2436731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78F6A8-11F3-08D5-30E6-94ADE55B8ABD}"/>
              </a:ext>
            </a:extLst>
          </p:cNvPr>
          <p:cNvSpPr txBox="1"/>
          <p:nvPr/>
        </p:nvSpPr>
        <p:spPr>
          <a:xfrm>
            <a:off x="603801" y="2951921"/>
            <a:ext cx="1488386" cy="68826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Multimorbidity</a:t>
            </a:r>
            <a:r>
              <a:rPr lang="en-GB" sz="1350" b="1" dirty="0">
                <a:solidFill>
                  <a:srgbClr val="002060"/>
                </a:solidFill>
              </a:rPr>
              <a:t> (e.g. hypertension, diabetes)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F6808D-6B5B-B0AF-E5A9-EAD7B1DBDE99}"/>
              </a:ext>
            </a:extLst>
          </p:cNvPr>
          <p:cNvSpPr txBox="1"/>
          <p:nvPr/>
        </p:nvSpPr>
        <p:spPr>
          <a:xfrm>
            <a:off x="288234" y="3694909"/>
            <a:ext cx="1376569" cy="76531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Trauma </a:t>
            </a:r>
            <a:r>
              <a:rPr lang="en-GB" sz="1350" b="1" dirty="0">
                <a:solidFill>
                  <a:srgbClr val="002060"/>
                </a:solidFill>
              </a:rPr>
              <a:t>(risk of depression and anxiety)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78ED29-7C95-4DA5-BDC6-B61848920DA2}"/>
              </a:ext>
            </a:extLst>
          </p:cNvPr>
          <p:cNvSpPr txBox="1"/>
          <p:nvPr/>
        </p:nvSpPr>
        <p:spPr>
          <a:xfrm>
            <a:off x="1078394" y="4475725"/>
            <a:ext cx="1272207" cy="48701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Malnutrition</a:t>
            </a:r>
            <a:r>
              <a:rPr lang="en-GB" sz="1350" b="1" dirty="0">
                <a:solidFill>
                  <a:srgbClr val="002060"/>
                </a:solidFill>
              </a:rPr>
              <a:t> (anaemia)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DB6C88-22C2-ECD9-22F5-029BE4FB51E7}"/>
              </a:ext>
            </a:extLst>
          </p:cNvPr>
          <p:cNvCxnSpPr>
            <a:cxnSpLocks/>
          </p:cNvCxnSpPr>
          <p:nvPr/>
        </p:nvCxnSpPr>
        <p:spPr>
          <a:xfrm flipV="1">
            <a:off x="1775175" y="4069095"/>
            <a:ext cx="237493" cy="40663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3D787A-2FE4-9BC1-4A2B-79EEB5A36CD8}"/>
              </a:ext>
            </a:extLst>
          </p:cNvPr>
          <p:cNvCxnSpPr>
            <a:cxnSpLocks/>
          </p:cNvCxnSpPr>
          <p:nvPr/>
        </p:nvCxnSpPr>
        <p:spPr>
          <a:xfrm>
            <a:off x="1759225" y="3515965"/>
            <a:ext cx="282443" cy="12422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A341F0-CAFA-E978-9EB7-86D935999953}"/>
              </a:ext>
            </a:extLst>
          </p:cNvPr>
          <p:cNvCxnSpPr>
            <a:cxnSpLocks/>
          </p:cNvCxnSpPr>
          <p:nvPr/>
        </p:nvCxnSpPr>
        <p:spPr>
          <a:xfrm flipV="1">
            <a:off x="1605169" y="3857383"/>
            <a:ext cx="407498" cy="14067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4CA4BD-18B7-D127-C880-637A8B630F8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606779" y="4221878"/>
            <a:ext cx="0" cy="174135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0C3D390-A736-1C47-37B2-288CBAA401B9}"/>
              </a:ext>
            </a:extLst>
          </p:cNvPr>
          <p:cNvCxnSpPr>
            <a:cxnSpLocks/>
          </p:cNvCxnSpPr>
          <p:nvPr/>
        </p:nvCxnSpPr>
        <p:spPr>
          <a:xfrm>
            <a:off x="3265334" y="3887447"/>
            <a:ext cx="895010" cy="33443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5B75E1-D5D6-6195-8BCE-D74B906F4F8A}"/>
              </a:ext>
            </a:extLst>
          </p:cNvPr>
          <p:cNvCxnSpPr>
            <a:cxnSpLocks/>
          </p:cNvCxnSpPr>
          <p:nvPr/>
        </p:nvCxnSpPr>
        <p:spPr>
          <a:xfrm flipV="1">
            <a:off x="3278114" y="3451414"/>
            <a:ext cx="1192008" cy="33360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B0B1F7-67ED-1F1C-8FFC-F974D56025F4}"/>
              </a:ext>
            </a:extLst>
          </p:cNvPr>
          <p:cNvCxnSpPr>
            <a:cxnSpLocks/>
          </p:cNvCxnSpPr>
          <p:nvPr/>
        </p:nvCxnSpPr>
        <p:spPr>
          <a:xfrm>
            <a:off x="6106701" y="3431380"/>
            <a:ext cx="130272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09E113-6C22-0EF6-927C-392764E53344}"/>
              </a:ext>
            </a:extLst>
          </p:cNvPr>
          <p:cNvCxnSpPr>
            <a:cxnSpLocks/>
          </p:cNvCxnSpPr>
          <p:nvPr/>
        </p:nvCxnSpPr>
        <p:spPr>
          <a:xfrm flipV="1">
            <a:off x="6483795" y="3701239"/>
            <a:ext cx="925270" cy="52063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507DE55-DF16-803F-68F4-D974B00E4D5B}"/>
              </a:ext>
            </a:extLst>
          </p:cNvPr>
          <p:cNvSpPr txBox="1"/>
          <p:nvPr/>
        </p:nvSpPr>
        <p:spPr>
          <a:xfrm>
            <a:off x="7217670" y="3998963"/>
            <a:ext cx="1695872" cy="1062576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Improved physical and mental health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E1DDEB2-5087-AD13-5C21-70AD26A9FE70}"/>
              </a:ext>
            </a:extLst>
          </p:cNvPr>
          <p:cNvCxnSpPr>
            <a:cxnSpLocks/>
          </p:cNvCxnSpPr>
          <p:nvPr/>
        </p:nvCxnSpPr>
        <p:spPr>
          <a:xfrm>
            <a:off x="5294793" y="3618216"/>
            <a:ext cx="0" cy="410873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808548A-8348-3C0D-B66D-AB7AA54B0C9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156105" y="3702303"/>
            <a:ext cx="0" cy="29488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9">
            <a:extLst>
              <a:ext uri="{FF2B5EF4-FFF2-40B4-BE49-F238E27FC236}">
                <a16:creationId xmlns:a16="http://schemas.microsoft.com/office/drawing/2014/main" id="{07231D23-482F-9742-B7F3-91B77BC3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967" y="136965"/>
            <a:ext cx="1249998" cy="12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010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95C1A4-8158-F978-4497-5FDA6D0BD6DA}"/>
              </a:ext>
            </a:extLst>
          </p:cNvPr>
          <p:cNvSpPr txBox="1"/>
          <p:nvPr/>
        </p:nvSpPr>
        <p:spPr>
          <a:xfrm>
            <a:off x="2097157" y="3510997"/>
            <a:ext cx="1083365" cy="67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Young woman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30DCF-DD73-5C43-066F-086079335CF6}"/>
              </a:ext>
            </a:extLst>
          </p:cNvPr>
          <p:cNvSpPr txBox="1"/>
          <p:nvPr/>
        </p:nvSpPr>
        <p:spPr>
          <a:xfrm>
            <a:off x="3670437" y="805072"/>
            <a:ext cx="1832943" cy="40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Dynamic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895DB-B285-06E9-E88E-3F664B956DB0}"/>
              </a:ext>
            </a:extLst>
          </p:cNvPr>
          <p:cNvSpPr txBox="1"/>
          <p:nvPr/>
        </p:nvSpPr>
        <p:spPr>
          <a:xfrm>
            <a:off x="673618" y="5963233"/>
            <a:ext cx="3866321" cy="519278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RCT Intervention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5D585-B377-15F4-A9C7-743309365CAF}"/>
              </a:ext>
            </a:extLst>
          </p:cNvPr>
          <p:cNvSpPr txBox="1"/>
          <p:nvPr/>
        </p:nvSpPr>
        <p:spPr>
          <a:xfrm>
            <a:off x="4539939" y="3301168"/>
            <a:ext cx="1509709" cy="270000"/>
          </a:xfrm>
          <a:prstGeom prst="rect">
            <a:avLst/>
          </a:prstGeom>
          <a:solidFill>
            <a:srgbClr val="002060">
              <a:alpha val="24703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Health literacy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7AC94-5622-7DD5-F803-0BCA5414217D}"/>
              </a:ext>
            </a:extLst>
          </p:cNvPr>
          <p:cNvSpPr txBox="1"/>
          <p:nvPr/>
        </p:nvSpPr>
        <p:spPr>
          <a:xfrm>
            <a:off x="4192117" y="4112586"/>
            <a:ext cx="2259905" cy="270000"/>
          </a:xfrm>
          <a:prstGeom prst="rect">
            <a:avLst/>
          </a:prstGeom>
          <a:solidFill>
            <a:srgbClr val="002060">
              <a:alpha val="24703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Behaviour change intention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8FB3A-5F13-14F6-A19D-696AF9392096}"/>
              </a:ext>
            </a:extLst>
          </p:cNvPr>
          <p:cNvSpPr txBox="1"/>
          <p:nvPr/>
        </p:nvSpPr>
        <p:spPr>
          <a:xfrm>
            <a:off x="7466477" y="3027303"/>
            <a:ext cx="1379256" cy="67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Behaviour change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2E42DE-1D41-B91E-A839-6CF36C3B1170}"/>
              </a:ext>
            </a:extLst>
          </p:cNvPr>
          <p:cNvSpPr/>
          <p:nvPr/>
        </p:nvSpPr>
        <p:spPr>
          <a:xfrm>
            <a:off x="139149" y="2739070"/>
            <a:ext cx="8875643" cy="2436731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B71907-F638-980D-5917-D1E819AE28E5}"/>
              </a:ext>
            </a:extLst>
          </p:cNvPr>
          <p:cNvCxnSpPr/>
          <p:nvPr/>
        </p:nvCxnSpPr>
        <p:spPr>
          <a:xfrm>
            <a:off x="149088" y="5329857"/>
            <a:ext cx="887564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10D460-DA6D-23CA-C88E-D2379C3F0AFA}"/>
              </a:ext>
            </a:extLst>
          </p:cNvPr>
          <p:cNvSpPr txBox="1"/>
          <p:nvPr/>
        </p:nvSpPr>
        <p:spPr>
          <a:xfrm>
            <a:off x="4062619" y="5397905"/>
            <a:ext cx="1033671" cy="38761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78F6A8-11F3-08D5-30E6-94ADE55B8ABD}"/>
              </a:ext>
            </a:extLst>
          </p:cNvPr>
          <p:cNvSpPr txBox="1"/>
          <p:nvPr/>
        </p:nvSpPr>
        <p:spPr>
          <a:xfrm>
            <a:off x="603801" y="2951921"/>
            <a:ext cx="1488386" cy="68826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Multimorbidity</a:t>
            </a:r>
            <a:r>
              <a:rPr lang="en-GB" sz="1350" b="1" dirty="0">
                <a:solidFill>
                  <a:srgbClr val="002060"/>
                </a:solidFill>
              </a:rPr>
              <a:t> (e.g. hypertension, diabetes)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F6808D-6B5B-B0AF-E5A9-EAD7B1DBDE99}"/>
              </a:ext>
            </a:extLst>
          </p:cNvPr>
          <p:cNvSpPr txBox="1"/>
          <p:nvPr/>
        </p:nvSpPr>
        <p:spPr>
          <a:xfrm>
            <a:off x="288234" y="3694909"/>
            <a:ext cx="1376569" cy="76531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Trauma </a:t>
            </a:r>
            <a:r>
              <a:rPr lang="en-GB" sz="1350" b="1" dirty="0">
                <a:solidFill>
                  <a:srgbClr val="002060"/>
                </a:solidFill>
              </a:rPr>
              <a:t>(risk of depression and anxiety)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78ED29-7C95-4DA5-BDC6-B61848920DA2}"/>
              </a:ext>
            </a:extLst>
          </p:cNvPr>
          <p:cNvSpPr txBox="1"/>
          <p:nvPr/>
        </p:nvSpPr>
        <p:spPr>
          <a:xfrm>
            <a:off x="1078394" y="4475725"/>
            <a:ext cx="1272207" cy="48701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Malnutrition</a:t>
            </a:r>
            <a:r>
              <a:rPr lang="en-GB" sz="1350" b="1" dirty="0">
                <a:solidFill>
                  <a:srgbClr val="002060"/>
                </a:solidFill>
              </a:rPr>
              <a:t> (anaemia)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DB6C88-22C2-ECD9-22F5-029BE4FB51E7}"/>
              </a:ext>
            </a:extLst>
          </p:cNvPr>
          <p:cNvCxnSpPr>
            <a:cxnSpLocks/>
          </p:cNvCxnSpPr>
          <p:nvPr/>
        </p:nvCxnSpPr>
        <p:spPr>
          <a:xfrm flipV="1">
            <a:off x="1775175" y="4069095"/>
            <a:ext cx="237493" cy="40663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3D787A-2FE4-9BC1-4A2B-79EEB5A36CD8}"/>
              </a:ext>
            </a:extLst>
          </p:cNvPr>
          <p:cNvCxnSpPr>
            <a:cxnSpLocks/>
          </p:cNvCxnSpPr>
          <p:nvPr/>
        </p:nvCxnSpPr>
        <p:spPr>
          <a:xfrm>
            <a:off x="1759225" y="3515965"/>
            <a:ext cx="282443" cy="12422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A341F0-CAFA-E978-9EB7-86D935999953}"/>
              </a:ext>
            </a:extLst>
          </p:cNvPr>
          <p:cNvCxnSpPr>
            <a:cxnSpLocks/>
          </p:cNvCxnSpPr>
          <p:nvPr/>
        </p:nvCxnSpPr>
        <p:spPr>
          <a:xfrm flipV="1">
            <a:off x="1605169" y="3857383"/>
            <a:ext cx="407498" cy="14067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4CA4BD-18B7-D127-C880-637A8B630F8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606779" y="4221878"/>
            <a:ext cx="0" cy="174135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0C3D390-A736-1C47-37B2-288CBAA401B9}"/>
              </a:ext>
            </a:extLst>
          </p:cNvPr>
          <p:cNvCxnSpPr>
            <a:cxnSpLocks/>
          </p:cNvCxnSpPr>
          <p:nvPr/>
        </p:nvCxnSpPr>
        <p:spPr>
          <a:xfrm>
            <a:off x="3265334" y="3887447"/>
            <a:ext cx="895010" cy="33443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5B75E1-D5D6-6195-8BCE-D74B906F4F8A}"/>
              </a:ext>
            </a:extLst>
          </p:cNvPr>
          <p:cNvCxnSpPr>
            <a:cxnSpLocks/>
          </p:cNvCxnSpPr>
          <p:nvPr/>
        </p:nvCxnSpPr>
        <p:spPr>
          <a:xfrm flipV="1">
            <a:off x="3278114" y="3451414"/>
            <a:ext cx="1192008" cy="33360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B0B1F7-67ED-1F1C-8FFC-F974D56025F4}"/>
              </a:ext>
            </a:extLst>
          </p:cNvPr>
          <p:cNvCxnSpPr>
            <a:cxnSpLocks/>
          </p:cNvCxnSpPr>
          <p:nvPr/>
        </p:nvCxnSpPr>
        <p:spPr>
          <a:xfrm>
            <a:off x="6106701" y="3431380"/>
            <a:ext cx="130272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09E113-6C22-0EF6-927C-392764E53344}"/>
              </a:ext>
            </a:extLst>
          </p:cNvPr>
          <p:cNvCxnSpPr>
            <a:cxnSpLocks/>
          </p:cNvCxnSpPr>
          <p:nvPr/>
        </p:nvCxnSpPr>
        <p:spPr>
          <a:xfrm flipV="1">
            <a:off x="6483795" y="3701239"/>
            <a:ext cx="925270" cy="52063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507DE55-DF16-803F-68F4-D974B00E4D5B}"/>
              </a:ext>
            </a:extLst>
          </p:cNvPr>
          <p:cNvSpPr txBox="1"/>
          <p:nvPr/>
        </p:nvSpPr>
        <p:spPr>
          <a:xfrm>
            <a:off x="7217670" y="3998963"/>
            <a:ext cx="1695872" cy="1062576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Improved physical and mental health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E1DDEB2-5087-AD13-5C21-70AD26A9FE70}"/>
              </a:ext>
            </a:extLst>
          </p:cNvPr>
          <p:cNvCxnSpPr>
            <a:cxnSpLocks/>
          </p:cNvCxnSpPr>
          <p:nvPr/>
        </p:nvCxnSpPr>
        <p:spPr>
          <a:xfrm>
            <a:off x="5294793" y="3618216"/>
            <a:ext cx="0" cy="410873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808548A-8348-3C0D-B66D-AB7AA54B0C9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156105" y="3702303"/>
            <a:ext cx="0" cy="29488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9">
            <a:extLst>
              <a:ext uri="{FF2B5EF4-FFF2-40B4-BE49-F238E27FC236}">
                <a16:creationId xmlns:a16="http://schemas.microsoft.com/office/drawing/2014/main" id="{07231D23-482F-9742-B7F3-91B77BC3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967" y="136965"/>
            <a:ext cx="1249998" cy="12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66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95C1A4-8158-F978-4497-5FDA6D0BD6DA}"/>
              </a:ext>
            </a:extLst>
          </p:cNvPr>
          <p:cNvSpPr txBox="1"/>
          <p:nvPr/>
        </p:nvSpPr>
        <p:spPr>
          <a:xfrm>
            <a:off x="2097157" y="3510997"/>
            <a:ext cx="1083365" cy="67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Young woman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30DCF-DD73-5C43-066F-086079335CF6}"/>
              </a:ext>
            </a:extLst>
          </p:cNvPr>
          <p:cNvSpPr txBox="1"/>
          <p:nvPr/>
        </p:nvSpPr>
        <p:spPr>
          <a:xfrm>
            <a:off x="3670437" y="805072"/>
            <a:ext cx="1832943" cy="40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Dynamic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895DB-B285-06E9-E88E-3F664B956DB0}"/>
              </a:ext>
            </a:extLst>
          </p:cNvPr>
          <p:cNvSpPr txBox="1"/>
          <p:nvPr/>
        </p:nvSpPr>
        <p:spPr>
          <a:xfrm>
            <a:off x="673618" y="5963233"/>
            <a:ext cx="3866321" cy="519278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RCT Intervention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5D585-B377-15F4-A9C7-743309365CAF}"/>
              </a:ext>
            </a:extLst>
          </p:cNvPr>
          <p:cNvSpPr txBox="1"/>
          <p:nvPr/>
        </p:nvSpPr>
        <p:spPr>
          <a:xfrm>
            <a:off x="4539939" y="3301168"/>
            <a:ext cx="1509709" cy="270000"/>
          </a:xfrm>
          <a:prstGeom prst="rect">
            <a:avLst/>
          </a:prstGeom>
          <a:solidFill>
            <a:srgbClr val="002060">
              <a:alpha val="24703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Health literacy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7AC94-5622-7DD5-F803-0BCA5414217D}"/>
              </a:ext>
            </a:extLst>
          </p:cNvPr>
          <p:cNvSpPr txBox="1"/>
          <p:nvPr/>
        </p:nvSpPr>
        <p:spPr>
          <a:xfrm>
            <a:off x="4192117" y="4112586"/>
            <a:ext cx="2259905" cy="270000"/>
          </a:xfrm>
          <a:prstGeom prst="rect">
            <a:avLst/>
          </a:prstGeom>
          <a:solidFill>
            <a:srgbClr val="002060">
              <a:alpha val="24703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Behaviour change intention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8FB3A-5F13-14F6-A19D-696AF9392096}"/>
              </a:ext>
            </a:extLst>
          </p:cNvPr>
          <p:cNvSpPr txBox="1"/>
          <p:nvPr/>
        </p:nvSpPr>
        <p:spPr>
          <a:xfrm>
            <a:off x="7466477" y="3027303"/>
            <a:ext cx="1379256" cy="67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Behaviour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11784-6D6C-76E3-EFE9-B0723116B5D9}"/>
              </a:ext>
            </a:extLst>
          </p:cNvPr>
          <p:cNvSpPr txBox="1"/>
          <p:nvPr/>
        </p:nvSpPr>
        <p:spPr>
          <a:xfrm>
            <a:off x="139148" y="1533112"/>
            <a:ext cx="2077278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Limited employment and education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EFA502-C46B-BFDA-C180-4573465B04D2}"/>
              </a:ext>
            </a:extLst>
          </p:cNvPr>
          <p:cNvSpPr txBox="1"/>
          <p:nvPr/>
        </p:nvSpPr>
        <p:spPr>
          <a:xfrm>
            <a:off x="2445025" y="1543051"/>
            <a:ext cx="1908313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Economic stress, increased cost of living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FA87A-3C28-BA97-6420-7F702EBF1C37}"/>
              </a:ext>
            </a:extLst>
          </p:cNvPr>
          <p:cNvSpPr txBox="1"/>
          <p:nvPr/>
        </p:nvSpPr>
        <p:spPr>
          <a:xfrm>
            <a:off x="4581937" y="1545177"/>
            <a:ext cx="1033671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Food insecurity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441CE-E215-F37F-EB4D-9A772B97EBFD}"/>
              </a:ext>
            </a:extLst>
          </p:cNvPr>
          <p:cNvSpPr txBox="1"/>
          <p:nvPr/>
        </p:nvSpPr>
        <p:spPr>
          <a:xfrm>
            <a:off x="5840793" y="1533112"/>
            <a:ext cx="1033671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Poor social support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B4DB59-CE80-8FD8-C675-33E0301A09FF}"/>
              </a:ext>
            </a:extLst>
          </p:cNvPr>
          <p:cNvSpPr txBox="1"/>
          <p:nvPr/>
        </p:nvSpPr>
        <p:spPr>
          <a:xfrm>
            <a:off x="7106479" y="1533112"/>
            <a:ext cx="1908313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Community crime and exposure to violence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2E42DE-1D41-B91E-A839-6CF36C3B1170}"/>
              </a:ext>
            </a:extLst>
          </p:cNvPr>
          <p:cNvSpPr/>
          <p:nvPr/>
        </p:nvSpPr>
        <p:spPr>
          <a:xfrm>
            <a:off x="139149" y="2739070"/>
            <a:ext cx="8875643" cy="2436731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B71907-F638-980D-5917-D1E819AE28E5}"/>
              </a:ext>
            </a:extLst>
          </p:cNvPr>
          <p:cNvCxnSpPr/>
          <p:nvPr/>
        </p:nvCxnSpPr>
        <p:spPr>
          <a:xfrm>
            <a:off x="149088" y="5329857"/>
            <a:ext cx="887564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10D460-DA6D-23CA-C88E-D2379C3F0AFA}"/>
              </a:ext>
            </a:extLst>
          </p:cNvPr>
          <p:cNvSpPr txBox="1"/>
          <p:nvPr/>
        </p:nvSpPr>
        <p:spPr>
          <a:xfrm>
            <a:off x="4062619" y="5397905"/>
            <a:ext cx="1033671" cy="38761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78F6A8-11F3-08D5-30E6-94ADE55B8ABD}"/>
              </a:ext>
            </a:extLst>
          </p:cNvPr>
          <p:cNvSpPr txBox="1"/>
          <p:nvPr/>
        </p:nvSpPr>
        <p:spPr>
          <a:xfrm>
            <a:off x="603801" y="2951921"/>
            <a:ext cx="1488386" cy="68826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Multimorbidity</a:t>
            </a:r>
            <a:r>
              <a:rPr lang="en-GB" sz="1350" b="1" dirty="0">
                <a:solidFill>
                  <a:srgbClr val="002060"/>
                </a:solidFill>
              </a:rPr>
              <a:t> (e.g. hypertension, diabetes)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F6808D-6B5B-B0AF-E5A9-EAD7B1DBDE99}"/>
              </a:ext>
            </a:extLst>
          </p:cNvPr>
          <p:cNvSpPr txBox="1"/>
          <p:nvPr/>
        </p:nvSpPr>
        <p:spPr>
          <a:xfrm>
            <a:off x="288234" y="3694909"/>
            <a:ext cx="1376569" cy="76531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Trauma </a:t>
            </a:r>
            <a:r>
              <a:rPr lang="en-GB" sz="1350" b="1" dirty="0">
                <a:solidFill>
                  <a:srgbClr val="002060"/>
                </a:solidFill>
              </a:rPr>
              <a:t>(risk of depression and anxiety)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78ED29-7C95-4DA5-BDC6-B61848920DA2}"/>
              </a:ext>
            </a:extLst>
          </p:cNvPr>
          <p:cNvSpPr txBox="1"/>
          <p:nvPr/>
        </p:nvSpPr>
        <p:spPr>
          <a:xfrm>
            <a:off x="1078394" y="4475725"/>
            <a:ext cx="1272207" cy="48701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Malnutrition</a:t>
            </a:r>
            <a:r>
              <a:rPr lang="en-GB" sz="1350" b="1" dirty="0">
                <a:solidFill>
                  <a:srgbClr val="002060"/>
                </a:solidFill>
              </a:rPr>
              <a:t> (anaemia)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DB6C88-22C2-ECD9-22F5-029BE4FB51E7}"/>
              </a:ext>
            </a:extLst>
          </p:cNvPr>
          <p:cNvCxnSpPr>
            <a:cxnSpLocks/>
          </p:cNvCxnSpPr>
          <p:nvPr/>
        </p:nvCxnSpPr>
        <p:spPr>
          <a:xfrm flipV="1">
            <a:off x="1775175" y="4069095"/>
            <a:ext cx="237493" cy="40663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3D787A-2FE4-9BC1-4A2B-79EEB5A36CD8}"/>
              </a:ext>
            </a:extLst>
          </p:cNvPr>
          <p:cNvCxnSpPr>
            <a:cxnSpLocks/>
          </p:cNvCxnSpPr>
          <p:nvPr/>
        </p:nvCxnSpPr>
        <p:spPr>
          <a:xfrm>
            <a:off x="1759225" y="3515965"/>
            <a:ext cx="282443" cy="12422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A341F0-CAFA-E978-9EB7-86D935999953}"/>
              </a:ext>
            </a:extLst>
          </p:cNvPr>
          <p:cNvCxnSpPr>
            <a:cxnSpLocks/>
          </p:cNvCxnSpPr>
          <p:nvPr/>
        </p:nvCxnSpPr>
        <p:spPr>
          <a:xfrm flipV="1">
            <a:off x="1605169" y="3857383"/>
            <a:ext cx="407498" cy="14067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4CA4BD-18B7-D127-C880-637A8B630F8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606779" y="4221878"/>
            <a:ext cx="0" cy="174135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0C3D390-A736-1C47-37B2-288CBAA401B9}"/>
              </a:ext>
            </a:extLst>
          </p:cNvPr>
          <p:cNvCxnSpPr>
            <a:cxnSpLocks/>
          </p:cNvCxnSpPr>
          <p:nvPr/>
        </p:nvCxnSpPr>
        <p:spPr>
          <a:xfrm>
            <a:off x="3265334" y="3887447"/>
            <a:ext cx="895010" cy="33443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5B75E1-D5D6-6195-8BCE-D74B906F4F8A}"/>
              </a:ext>
            </a:extLst>
          </p:cNvPr>
          <p:cNvCxnSpPr>
            <a:cxnSpLocks/>
          </p:cNvCxnSpPr>
          <p:nvPr/>
        </p:nvCxnSpPr>
        <p:spPr>
          <a:xfrm flipV="1">
            <a:off x="3278114" y="3451414"/>
            <a:ext cx="1192008" cy="33360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B0B1F7-67ED-1F1C-8FFC-F974D56025F4}"/>
              </a:ext>
            </a:extLst>
          </p:cNvPr>
          <p:cNvCxnSpPr>
            <a:cxnSpLocks/>
          </p:cNvCxnSpPr>
          <p:nvPr/>
        </p:nvCxnSpPr>
        <p:spPr>
          <a:xfrm>
            <a:off x="6106701" y="3431380"/>
            <a:ext cx="130272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09E113-6C22-0EF6-927C-392764E53344}"/>
              </a:ext>
            </a:extLst>
          </p:cNvPr>
          <p:cNvCxnSpPr>
            <a:cxnSpLocks/>
          </p:cNvCxnSpPr>
          <p:nvPr/>
        </p:nvCxnSpPr>
        <p:spPr>
          <a:xfrm flipV="1">
            <a:off x="6483795" y="3701239"/>
            <a:ext cx="925270" cy="52063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995CB1F-51C3-21DA-31DE-9C583619D19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177787" y="2073112"/>
            <a:ext cx="0" cy="67589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4EE2E0F-8575-0912-9C9D-BD7BCD7385D3}"/>
              </a:ext>
            </a:extLst>
          </p:cNvPr>
          <p:cNvCxnSpPr>
            <a:cxnSpLocks/>
          </p:cNvCxnSpPr>
          <p:nvPr/>
        </p:nvCxnSpPr>
        <p:spPr>
          <a:xfrm>
            <a:off x="2638839" y="2083051"/>
            <a:ext cx="0" cy="66595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84E623F-CEBD-9CBD-2778-7AE1B2703F78}"/>
              </a:ext>
            </a:extLst>
          </p:cNvPr>
          <p:cNvCxnSpPr>
            <a:cxnSpLocks/>
          </p:cNvCxnSpPr>
          <p:nvPr/>
        </p:nvCxnSpPr>
        <p:spPr>
          <a:xfrm>
            <a:off x="5486398" y="2083051"/>
            <a:ext cx="0" cy="65601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83357E6-D349-9742-A4EC-C95A523EF007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357629" y="2073112"/>
            <a:ext cx="0" cy="67589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4F47EBA-9951-B425-FD69-7DF60BDF9D82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055664" y="2073112"/>
            <a:ext cx="4972" cy="66595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0CE58E4-C0CC-9FEE-479B-D26BB5ECF1F3}"/>
              </a:ext>
            </a:extLst>
          </p:cNvPr>
          <p:cNvSpPr txBox="1"/>
          <p:nvPr/>
        </p:nvSpPr>
        <p:spPr>
          <a:xfrm>
            <a:off x="2916739" y="2209440"/>
            <a:ext cx="2291760" cy="405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Variable instability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26CA64A-C71B-DE91-FA71-1356505C265E}"/>
              </a:ext>
            </a:extLst>
          </p:cNvPr>
          <p:cNvCxnSpPr>
            <a:cxnSpLocks/>
          </p:cNvCxnSpPr>
          <p:nvPr/>
        </p:nvCxnSpPr>
        <p:spPr>
          <a:xfrm flipV="1">
            <a:off x="5212205" y="2416030"/>
            <a:ext cx="3792647" cy="16938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BEF7C13-C216-502B-5100-32F07913E4E7}"/>
              </a:ext>
            </a:extLst>
          </p:cNvPr>
          <p:cNvCxnSpPr>
            <a:cxnSpLocks/>
            <a:stCxn id="81" idx="1"/>
          </p:cNvCxnSpPr>
          <p:nvPr/>
        </p:nvCxnSpPr>
        <p:spPr>
          <a:xfrm flipH="1" flipV="1">
            <a:off x="149087" y="2406019"/>
            <a:ext cx="2767652" cy="5921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507DE55-DF16-803F-68F4-D974B00E4D5B}"/>
              </a:ext>
            </a:extLst>
          </p:cNvPr>
          <p:cNvSpPr txBox="1"/>
          <p:nvPr/>
        </p:nvSpPr>
        <p:spPr>
          <a:xfrm>
            <a:off x="7217670" y="3998963"/>
            <a:ext cx="1695872" cy="1062576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Improved physical and mental health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E1DDEB2-5087-AD13-5C21-70AD26A9FE70}"/>
              </a:ext>
            </a:extLst>
          </p:cNvPr>
          <p:cNvCxnSpPr>
            <a:cxnSpLocks/>
          </p:cNvCxnSpPr>
          <p:nvPr/>
        </p:nvCxnSpPr>
        <p:spPr>
          <a:xfrm>
            <a:off x="5294793" y="3618216"/>
            <a:ext cx="0" cy="410873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808548A-8348-3C0D-B66D-AB7AA54B0C9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156105" y="3702303"/>
            <a:ext cx="0" cy="29488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9">
            <a:extLst>
              <a:ext uri="{FF2B5EF4-FFF2-40B4-BE49-F238E27FC236}">
                <a16:creationId xmlns:a16="http://schemas.microsoft.com/office/drawing/2014/main" id="{07231D23-482F-9742-B7F3-91B77BC3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967" y="136965"/>
            <a:ext cx="1249998" cy="12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72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95C1A4-8158-F978-4497-5FDA6D0BD6DA}"/>
              </a:ext>
            </a:extLst>
          </p:cNvPr>
          <p:cNvSpPr txBox="1"/>
          <p:nvPr/>
        </p:nvSpPr>
        <p:spPr>
          <a:xfrm>
            <a:off x="2097157" y="3510997"/>
            <a:ext cx="1083365" cy="67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Young woman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30DCF-DD73-5C43-066F-086079335CF6}"/>
              </a:ext>
            </a:extLst>
          </p:cNvPr>
          <p:cNvSpPr txBox="1"/>
          <p:nvPr/>
        </p:nvSpPr>
        <p:spPr>
          <a:xfrm>
            <a:off x="3670437" y="805072"/>
            <a:ext cx="1832943" cy="40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Dynamic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895DB-B285-06E9-E88E-3F664B956DB0}"/>
              </a:ext>
            </a:extLst>
          </p:cNvPr>
          <p:cNvSpPr txBox="1"/>
          <p:nvPr/>
        </p:nvSpPr>
        <p:spPr>
          <a:xfrm>
            <a:off x="673618" y="5963233"/>
            <a:ext cx="3866321" cy="519278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RCT Intervention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5D585-B377-15F4-A9C7-743309365CAF}"/>
              </a:ext>
            </a:extLst>
          </p:cNvPr>
          <p:cNvSpPr txBox="1"/>
          <p:nvPr/>
        </p:nvSpPr>
        <p:spPr>
          <a:xfrm>
            <a:off x="4539939" y="3301168"/>
            <a:ext cx="1509709" cy="270000"/>
          </a:xfrm>
          <a:prstGeom prst="rect">
            <a:avLst/>
          </a:prstGeom>
          <a:solidFill>
            <a:srgbClr val="002060">
              <a:alpha val="24703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Health literacy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7AC94-5622-7DD5-F803-0BCA5414217D}"/>
              </a:ext>
            </a:extLst>
          </p:cNvPr>
          <p:cNvSpPr txBox="1"/>
          <p:nvPr/>
        </p:nvSpPr>
        <p:spPr>
          <a:xfrm>
            <a:off x="4192117" y="4112586"/>
            <a:ext cx="2259905" cy="270000"/>
          </a:xfrm>
          <a:prstGeom prst="rect">
            <a:avLst/>
          </a:prstGeom>
          <a:solidFill>
            <a:srgbClr val="002060">
              <a:alpha val="24703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Behaviour change intention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8FB3A-5F13-14F6-A19D-696AF9392096}"/>
              </a:ext>
            </a:extLst>
          </p:cNvPr>
          <p:cNvSpPr txBox="1"/>
          <p:nvPr/>
        </p:nvSpPr>
        <p:spPr>
          <a:xfrm>
            <a:off x="7466477" y="3027303"/>
            <a:ext cx="1379256" cy="67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Behaviour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11784-6D6C-76E3-EFE9-B0723116B5D9}"/>
              </a:ext>
            </a:extLst>
          </p:cNvPr>
          <p:cNvSpPr txBox="1"/>
          <p:nvPr/>
        </p:nvSpPr>
        <p:spPr>
          <a:xfrm>
            <a:off x="139148" y="1533112"/>
            <a:ext cx="2077278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Limited employment and education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EFA502-C46B-BFDA-C180-4573465B04D2}"/>
              </a:ext>
            </a:extLst>
          </p:cNvPr>
          <p:cNvSpPr txBox="1"/>
          <p:nvPr/>
        </p:nvSpPr>
        <p:spPr>
          <a:xfrm>
            <a:off x="2445025" y="1543051"/>
            <a:ext cx="1908313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Economic stress, increased cost of living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FA87A-3C28-BA97-6420-7F702EBF1C37}"/>
              </a:ext>
            </a:extLst>
          </p:cNvPr>
          <p:cNvSpPr txBox="1"/>
          <p:nvPr/>
        </p:nvSpPr>
        <p:spPr>
          <a:xfrm>
            <a:off x="4581937" y="1545177"/>
            <a:ext cx="1033671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Food insecurity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441CE-E215-F37F-EB4D-9A772B97EBFD}"/>
              </a:ext>
            </a:extLst>
          </p:cNvPr>
          <p:cNvSpPr txBox="1"/>
          <p:nvPr/>
        </p:nvSpPr>
        <p:spPr>
          <a:xfrm>
            <a:off x="5840793" y="1533112"/>
            <a:ext cx="1033671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Poor social support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B4DB59-CE80-8FD8-C675-33E0301A09FF}"/>
              </a:ext>
            </a:extLst>
          </p:cNvPr>
          <p:cNvSpPr txBox="1"/>
          <p:nvPr/>
        </p:nvSpPr>
        <p:spPr>
          <a:xfrm>
            <a:off x="7106479" y="1533112"/>
            <a:ext cx="1908313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Community crime and exposure to violence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2E42DE-1D41-B91E-A839-6CF36C3B1170}"/>
              </a:ext>
            </a:extLst>
          </p:cNvPr>
          <p:cNvSpPr/>
          <p:nvPr/>
        </p:nvSpPr>
        <p:spPr>
          <a:xfrm>
            <a:off x="139149" y="2739070"/>
            <a:ext cx="8875643" cy="2436731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B71907-F638-980D-5917-D1E819AE28E5}"/>
              </a:ext>
            </a:extLst>
          </p:cNvPr>
          <p:cNvCxnSpPr/>
          <p:nvPr/>
        </p:nvCxnSpPr>
        <p:spPr>
          <a:xfrm>
            <a:off x="149088" y="5329857"/>
            <a:ext cx="887564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10D460-DA6D-23CA-C88E-D2379C3F0AFA}"/>
              </a:ext>
            </a:extLst>
          </p:cNvPr>
          <p:cNvSpPr txBox="1"/>
          <p:nvPr/>
        </p:nvSpPr>
        <p:spPr>
          <a:xfrm>
            <a:off x="4062619" y="5397905"/>
            <a:ext cx="1033671" cy="38761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78F6A8-11F3-08D5-30E6-94ADE55B8ABD}"/>
              </a:ext>
            </a:extLst>
          </p:cNvPr>
          <p:cNvSpPr txBox="1"/>
          <p:nvPr/>
        </p:nvSpPr>
        <p:spPr>
          <a:xfrm>
            <a:off x="603801" y="2951921"/>
            <a:ext cx="1488386" cy="68826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Multimorbidity</a:t>
            </a:r>
            <a:r>
              <a:rPr lang="en-GB" sz="1350" b="1" dirty="0">
                <a:solidFill>
                  <a:srgbClr val="002060"/>
                </a:solidFill>
              </a:rPr>
              <a:t> (e.g. hypertension, diabetes)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F6808D-6B5B-B0AF-E5A9-EAD7B1DBDE99}"/>
              </a:ext>
            </a:extLst>
          </p:cNvPr>
          <p:cNvSpPr txBox="1"/>
          <p:nvPr/>
        </p:nvSpPr>
        <p:spPr>
          <a:xfrm>
            <a:off x="288234" y="3694909"/>
            <a:ext cx="1376569" cy="76531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Trauma </a:t>
            </a:r>
            <a:r>
              <a:rPr lang="en-GB" sz="1350" b="1" dirty="0">
                <a:solidFill>
                  <a:srgbClr val="002060"/>
                </a:solidFill>
              </a:rPr>
              <a:t>(risk of depression and anxiety)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78ED29-7C95-4DA5-BDC6-B61848920DA2}"/>
              </a:ext>
            </a:extLst>
          </p:cNvPr>
          <p:cNvSpPr txBox="1"/>
          <p:nvPr/>
        </p:nvSpPr>
        <p:spPr>
          <a:xfrm>
            <a:off x="1078394" y="4475725"/>
            <a:ext cx="1272207" cy="48701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Malnutrition</a:t>
            </a:r>
            <a:r>
              <a:rPr lang="en-GB" sz="1350" b="1" dirty="0">
                <a:solidFill>
                  <a:srgbClr val="002060"/>
                </a:solidFill>
              </a:rPr>
              <a:t> (anaemia)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DB6C88-22C2-ECD9-22F5-029BE4FB51E7}"/>
              </a:ext>
            </a:extLst>
          </p:cNvPr>
          <p:cNvCxnSpPr>
            <a:cxnSpLocks/>
          </p:cNvCxnSpPr>
          <p:nvPr/>
        </p:nvCxnSpPr>
        <p:spPr>
          <a:xfrm flipV="1">
            <a:off x="1775175" y="4069095"/>
            <a:ext cx="237493" cy="40663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3D787A-2FE4-9BC1-4A2B-79EEB5A36CD8}"/>
              </a:ext>
            </a:extLst>
          </p:cNvPr>
          <p:cNvCxnSpPr>
            <a:cxnSpLocks/>
          </p:cNvCxnSpPr>
          <p:nvPr/>
        </p:nvCxnSpPr>
        <p:spPr>
          <a:xfrm>
            <a:off x="1759225" y="3515965"/>
            <a:ext cx="282443" cy="12422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A341F0-CAFA-E978-9EB7-86D935999953}"/>
              </a:ext>
            </a:extLst>
          </p:cNvPr>
          <p:cNvCxnSpPr>
            <a:cxnSpLocks/>
          </p:cNvCxnSpPr>
          <p:nvPr/>
        </p:nvCxnSpPr>
        <p:spPr>
          <a:xfrm flipV="1">
            <a:off x="1605169" y="3857383"/>
            <a:ext cx="407498" cy="14067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4CA4BD-18B7-D127-C880-637A8B630F8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606779" y="4221878"/>
            <a:ext cx="0" cy="174135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0C3D390-A736-1C47-37B2-288CBAA401B9}"/>
              </a:ext>
            </a:extLst>
          </p:cNvPr>
          <p:cNvCxnSpPr>
            <a:cxnSpLocks/>
          </p:cNvCxnSpPr>
          <p:nvPr/>
        </p:nvCxnSpPr>
        <p:spPr>
          <a:xfrm>
            <a:off x="3265334" y="3887447"/>
            <a:ext cx="895010" cy="33443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5B75E1-D5D6-6195-8BCE-D74B906F4F8A}"/>
              </a:ext>
            </a:extLst>
          </p:cNvPr>
          <p:cNvCxnSpPr>
            <a:cxnSpLocks/>
          </p:cNvCxnSpPr>
          <p:nvPr/>
        </p:nvCxnSpPr>
        <p:spPr>
          <a:xfrm flipV="1">
            <a:off x="3278114" y="3451414"/>
            <a:ext cx="1192008" cy="33360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B0B1F7-67ED-1F1C-8FFC-F974D56025F4}"/>
              </a:ext>
            </a:extLst>
          </p:cNvPr>
          <p:cNvCxnSpPr>
            <a:cxnSpLocks/>
          </p:cNvCxnSpPr>
          <p:nvPr/>
        </p:nvCxnSpPr>
        <p:spPr>
          <a:xfrm>
            <a:off x="6106701" y="3431380"/>
            <a:ext cx="130272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09E113-6C22-0EF6-927C-392764E53344}"/>
              </a:ext>
            </a:extLst>
          </p:cNvPr>
          <p:cNvCxnSpPr>
            <a:cxnSpLocks/>
          </p:cNvCxnSpPr>
          <p:nvPr/>
        </p:nvCxnSpPr>
        <p:spPr>
          <a:xfrm flipV="1">
            <a:off x="6483795" y="3701239"/>
            <a:ext cx="925270" cy="52063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3A30781-F5E6-5B1F-F94D-0E492B8847AC}"/>
              </a:ext>
            </a:extLst>
          </p:cNvPr>
          <p:cNvSpPr txBox="1"/>
          <p:nvPr/>
        </p:nvSpPr>
        <p:spPr>
          <a:xfrm>
            <a:off x="4470122" y="2867756"/>
            <a:ext cx="1731350" cy="270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Increased instability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995CB1F-51C3-21DA-31DE-9C583619D19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177787" y="2073112"/>
            <a:ext cx="0" cy="67589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4EE2E0F-8575-0912-9C9D-BD7BCD7385D3}"/>
              </a:ext>
            </a:extLst>
          </p:cNvPr>
          <p:cNvCxnSpPr>
            <a:cxnSpLocks/>
          </p:cNvCxnSpPr>
          <p:nvPr/>
        </p:nvCxnSpPr>
        <p:spPr>
          <a:xfrm>
            <a:off x="2638839" y="2083051"/>
            <a:ext cx="0" cy="66595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84E623F-CEBD-9CBD-2778-7AE1B2703F78}"/>
              </a:ext>
            </a:extLst>
          </p:cNvPr>
          <p:cNvCxnSpPr>
            <a:cxnSpLocks/>
          </p:cNvCxnSpPr>
          <p:nvPr/>
        </p:nvCxnSpPr>
        <p:spPr>
          <a:xfrm>
            <a:off x="5486398" y="2083051"/>
            <a:ext cx="0" cy="65601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83357E6-D349-9742-A4EC-C95A523EF007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357629" y="2073112"/>
            <a:ext cx="0" cy="67589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4F47EBA-9951-B425-FD69-7DF60BDF9D82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055664" y="2073112"/>
            <a:ext cx="4972" cy="66595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0CE58E4-C0CC-9FEE-479B-D26BB5ECF1F3}"/>
              </a:ext>
            </a:extLst>
          </p:cNvPr>
          <p:cNvSpPr txBox="1"/>
          <p:nvPr/>
        </p:nvSpPr>
        <p:spPr>
          <a:xfrm>
            <a:off x="2916739" y="2209440"/>
            <a:ext cx="2291760" cy="405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Variable instability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26CA64A-C71B-DE91-FA71-1356505C265E}"/>
              </a:ext>
            </a:extLst>
          </p:cNvPr>
          <p:cNvCxnSpPr>
            <a:cxnSpLocks/>
          </p:cNvCxnSpPr>
          <p:nvPr/>
        </p:nvCxnSpPr>
        <p:spPr>
          <a:xfrm flipV="1">
            <a:off x="5212205" y="2416030"/>
            <a:ext cx="3792647" cy="16938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BEF7C13-C216-502B-5100-32F07913E4E7}"/>
              </a:ext>
            </a:extLst>
          </p:cNvPr>
          <p:cNvCxnSpPr>
            <a:cxnSpLocks/>
            <a:stCxn id="81" idx="1"/>
          </p:cNvCxnSpPr>
          <p:nvPr/>
        </p:nvCxnSpPr>
        <p:spPr>
          <a:xfrm flipH="1" flipV="1">
            <a:off x="149087" y="2406019"/>
            <a:ext cx="2767652" cy="5921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507DE55-DF16-803F-68F4-D974B00E4D5B}"/>
              </a:ext>
            </a:extLst>
          </p:cNvPr>
          <p:cNvSpPr txBox="1"/>
          <p:nvPr/>
        </p:nvSpPr>
        <p:spPr>
          <a:xfrm>
            <a:off x="7217670" y="3998963"/>
            <a:ext cx="1695872" cy="1062576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Improved physical and mental health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E1DDEB2-5087-AD13-5C21-70AD26A9FE70}"/>
              </a:ext>
            </a:extLst>
          </p:cNvPr>
          <p:cNvCxnSpPr>
            <a:cxnSpLocks/>
          </p:cNvCxnSpPr>
          <p:nvPr/>
        </p:nvCxnSpPr>
        <p:spPr>
          <a:xfrm>
            <a:off x="5294793" y="3618216"/>
            <a:ext cx="0" cy="410873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808548A-8348-3C0D-B66D-AB7AA54B0C9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156105" y="3702303"/>
            <a:ext cx="0" cy="29488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9">
            <a:extLst>
              <a:ext uri="{FF2B5EF4-FFF2-40B4-BE49-F238E27FC236}">
                <a16:creationId xmlns:a16="http://schemas.microsoft.com/office/drawing/2014/main" id="{07231D23-482F-9742-B7F3-91B77BC3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967" y="136965"/>
            <a:ext cx="1249998" cy="12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Multiply 37">
            <a:extLst>
              <a:ext uri="{FF2B5EF4-FFF2-40B4-BE49-F238E27FC236}">
                <a16:creationId xmlns:a16="http://schemas.microsoft.com/office/drawing/2014/main" id="{9F18C9A7-F47E-434A-BE3F-17879E31B5E0}"/>
              </a:ext>
            </a:extLst>
          </p:cNvPr>
          <p:cNvSpPr/>
          <p:nvPr/>
        </p:nvSpPr>
        <p:spPr>
          <a:xfrm>
            <a:off x="6538626" y="3171700"/>
            <a:ext cx="477506" cy="47866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>
            <a:extLst>
              <a:ext uri="{FF2B5EF4-FFF2-40B4-BE49-F238E27FC236}">
                <a16:creationId xmlns:a16="http://schemas.microsoft.com/office/drawing/2014/main" id="{BF921034-18F9-9049-9F47-2DC60FD58CC3}"/>
              </a:ext>
            </a:extLst>
          </p:cNvPr>
          <p:cNvSpPr/>
          <p:nvPr/>
        </p:nvSpPr>
        <p:spPr>
          <a:xfrm>
            <a:off x="6538626" y="3777238"/>
            <a:ext cx="477506" cy="47866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10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95C1A4-8158-F978-4497-5FDA6D0BD6DA}"/>
              </a:ext>
            </a:extLst>
          </p:cNvPr>
          <p:cNvSpPr txBox="1"/>
          <p:nvPr/>
        </p:nvSpPr>
        <p:spPr>
          <a:xfrm>
            <a:off x="2097157" y="3510997"/>
            <a:ext cx="1083365" cy="67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Young woman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30DCF-DD73-5C43-066F-086079335CF6}"/>
              </a:ext>
            </a:extLst>
          </p:cNvPr>
          <p:cNvSpPr txBox="1"/>
          <p:nvPr/>
        </p:nvSpPr>
        <p:spPr>
          <a:xfrm>
            <a:off x="3670437" y="805072"/>
            <a:ext cx="1832943" cy="40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Dynamic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895DB-B285-06E9-E88E-3F664B956DB0}"/>
              </a:ext>
            </a:extLst>
          </p:cNvPr>
          <p:cNvSpPr txBox="1"/>
          <p:nvPr/>
        </p:nvSpPr>
        <p:spPr>
          <a:xfrm>
            <a:off x="673618" y="5963233"/>
            <a:ext cx="3866321" cy="519278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RCT Intervention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5D585-B377-15F4-A9C7-743309365CAF}"/>
              </a:ext>
            </a:extLst>
          </p:cNvPr>
          <p:cNvSpPr txBox="1"/>
          <p:nvPr/>
        </p:nvSpPr>
        <p:spPr>
          <a:xfrm>
            <a:off x="4539939" y="3301168"/>
            <a:ext cx="1509709" cy="270000"/>
          </a:xfrm>
          <a:prstGeom prst="rect">
            <a:avLst/>
          </a:prstGeom>
          <a:solidFill>
            <a:srgbClr val="002060">
              <a:alpha val="24703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Health literacy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7AC94-5622-7DD5-F803-0BCA5414217D}"/>
              </a:ext>
            </a:extLst>
          </p:cNvPr>
          <p:cNvSpPr txBox="1"/>
          <p:nvPr/>
        </p:nvSpPr>
        <p:spPr>
          <a:xfrm>
            <a:off x="4192117" y="4112586"/>
            <a:ext cx="2259905" cy="270000"/>
          </a:xfrm>
          <a:prstGeom prst="rect">
            <a:avLst/>
          </a:prstGeom>
          <a:solidFill>
            <a:srgbClr val="002060">
              <a:alpha val="24703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Behaviour change intention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8FB3A-5F13-14F6-A19D-696AF9392096}"/>
              </a:ext>
            </a:extLst>
          </p:cNvPr>
          <p:cNvSpPr txBox="1"/>
          <p:nvPr/>
        </p:nvSpPr>
        <p:spPr>
          <a:xfrm>
            <a:off x="7466477" y="3027303"/>
            <a:ext cx="1379256" cy="675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Behaviour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11784-6D6C-76E3-EFE9-B0723116B5D9}"/>
              </a:ext>
            </a:extLst>
          </p:cNvPr>
          <p:cNvSpPr txBox="1"/>
          <p:nvPr/>
        </p:nvSpPr>
        <p:spPr>
          <a:xfrm>
            <a:off x="139148" y="1533112"/>
            <a:ext cx="2077278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Limited employment and education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EFA502-C46B-BFDA-C180-4573465B04D2}"/>
              </a:ext>
            </a:extLst>
          </p:cNvPr>
          <p:cNvSpPr txBox="1"/>
          <p:nvPr/>
        </p:nvSpPr>
        <p:spPr>
          <a:xfrm>
            <a:off x="2445025" y="1543051"/>
            <a:ext cx="1908313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Economic stress, increased cost of living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FA87A-3C28-BA97-6420-7F702EBF1C37}"/>
              </a:ext>
            </a:extLst>
          </p:cNvPr>
          <p:cNvSpPr txBox="1"/>
          <p:nvPr/>
        </p:nvSpPr>
        <p:spPr>
          <a:xfrm>
            <a:off x="4581937" y="1545177"/>
            <a:ext cx="1033671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Food insecurity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441CE-E215-F37F-EB4D-9A772B97EBFD}"/>
              </a:ext>
            </a:extLst>
          </p:cNvPr>
          <p:cNvSpPr txBox="1"/>
          <p:nvPr/>
        </p:nvSpPr>
        <p:spPr>
          <a:xfrm>
            <a:off x="5840793" y="1533112"/>
            <a:ext cx="1033671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Poor social support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B4DB59-CE80-8FD8-C675-33E0301A09FF}"/>
              </a:ext>
            </a:extLst>
          </p:cNvPr>
          <p:cNvSpPr txBox="1"/>
          <p:nvPr/>
        </p:nvSpPr>
        <p:spPr>
          <a:xfrm>
            <a:off x="7106479" y="1533112"/>
            <a:ext cx="1908313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Community crime and exposure to violence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2E42DE-1D41-B91E-A839-6CF36C3B1170}"/>
              </a:ext>
            </a:extLst>
          </p:cNvPr>
          <p:cNvSpPr/>
          <p:nvPr/>
        </p:nvSpPr>
        <p:spPr>
          <a:xfrm>
            <a:off x="139149" y="2739070"/>
            <a:ext cx="8875643" cy="2436731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B71907-F638-980D-5917-D1E819AE28E5}"/>
              </a:ext>
            </a:extLst>
          </p:cNvPr>
          <p:cNvCxnSpPr/>
          <p:nvPr/>
        </p:nvCxnSpPr>
        <p:spPr>
          <a:xfrm>
            <a:off x="149088" y="5329857"/>
            <a:ext cx="887564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10D460-DA6D-23CA-C88E-D2379C3F0AFA}"/>
              </a:ext>
            </a:extLst>
          </p:cNvPr>
          <p:cNvSpPr txBox="1"/>
          <p:nvPr/>
        </p:nvSpPr>
        <p:spPr>
          <a:xfrm>
            <a:off x="4062619" y="5397905"/>
            <a:ext cx="1033671" cy="38761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78F6A8-11F3-08D5-30E6-94ADE55B8ABD}"/>
              </a:ext>
            </a:extLst>
          </p:cNvPr>
          <p:cNvSpPr txBox="1"/>
          <p:nvPr/>
        </p:nvSpPr>
        <p:spPr>
          <a:xfrm>
            <a:off x="603801" y="2951921"/>
            <a:ext cx="1488386" cy="68826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Multimorbidity</a:t>
            </a:r>
            <a:r>
              <a:rPr lang="en-GB" sz="1350" b="1" dirty="0">
                <a:solidFill>
                  <a:srgbClr val="002060"/>
                </a:solidFill>
              </a:rPr>
              <a:t> (e.g. hypertension, diabetes)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F6808D-6B5B-B0AF-E5A9-EAD7B1DBDE99}"/>
              </a:ext>
            </a:extLst>
          </p:cNvPr>
          <p:cNvSpPr txBox="1"/>
          <p:nvPr/>
        </p:nvSpPr>
        <p:spPr>
          <a:xfrm>
            <a:off x="288234" y="3694909"/>
            <a:ext cx="1376569" cy="76531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Trauma </a:t>
            </a:r>
            <a:r>
              <a:rPr lang="en-GB" sz="1350" b="1" dirty="0">
                <a:solidFill>
                  <a:srgbClr val="002060"/>
                </a:solidFill>
              </a:rPr>
              <a:t>(risk of depression and anxiety)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78ED29-7C95-4DA5-BDC6-B61848920DA2}"/>
              </a:ext>
            </a:extLst>
          </p:cNvPr>
          <p:cNvSpPr txBox="1"/>
          <p:nvPr/>
        </p:nvSpPr>
        <p:spPr>
          <a:xfrm>
            <a:off x="1078394" y="4475725"/>
            <a:ext cx="1272207" cy="48701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Malnutrition</a:t>
            </a:r>
            <a:r>
              <a:rPr lang="en-GB" sz="1350" b="1" dirty="0">
                <a:solidFill>
                  <a:srgbClr val="002060"/>
                </a:solidFill>
              </a:rPr>
              <a:t> (anaemia)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DB6C88-22C2-ECD9-22F5-029BE4FB51E7}"/>
              </a:ext>
            </a:extLst>
          </p:cNvPr>
          <p:cNvCxnSpPr>
            <a:cxnSpLocks/>
          </p:cNvCxnSpPr>
          <p:nvPr/>
        </p:nvCxnSpPr>
        <p:spPr>
          <a:xfrm flipV="1">
            <a:off x="1775175" y="4069095"/>
            <a:ext cx="237493" cy="40663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3D787A-2FE4-9BC1-4A2B-79EEB5A36CD8}"/>
              </a:ext>
            </a:extLst>
          </p:cNvPr>
          <p:cNvCxnSpPr>
            <a:cxnSpLocks/>
          </p:cNvCxnSpPr>
          <p:nvPr/>
        </p:nvCxnSpPr>
        <p:spPr>
          <a:xfrm>
            <a:off x="1759225" y="3515965"/>
            <a:ext cx="282443" cy="12422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A341F0-CAFA-E978-9EB7-86D935999953}"/>
              </a:ext>
            </a:extLst>
          </p:cNvPr>
          <p:cNvCxnSpPr>
            <a:cxnSpLocks/>
          </p:cNvCxnSpPr>
          <p:nvPr/>
        </p:nvCxnSpPr>
        <p:spPr>
          <a:xfrm flipV="1">
            <a:off x="1605169" y="3857383"/>
            <a:ext cx="407498" cy="14067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4CA4BD-18B7-D127-C880-637A8B630F8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606779" y="4221878"/>
            <a:ext cx="0" cy="174135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0C3D390-A736-1C47-37B2-288CBAA401B9}"/>
              </a:ext>
            </a:extLst>
          </p:cNvPr>
          <p:cNvCxnSpPr>
            <a:cxnSpLocks/>
          </p:cNvCxnSpPr>
          <p:nvPr/>
        </p:nvCxnSpPr>
        <p:spPr>
          <a:xfrm>
            <a:off x="3265334" y="3887447"/>
            <a:ext cx="895010" cy="33443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5B75E1-D5D6-6195-8BCE-D74B906F4F8A}"/>
              </a:ext>
            </a:extLst>
          </p:cNvPr>
          <p:cNvCxnSpPr>
            <a:cxnSpLocks/>
          </p:cNvCxnSpPr>
          <p:nvPr/>
        </p:nvCxnSpPr>
        <p:spPr>
          <a:xfrm flipV="1">
            <a:off x="3278114" y="3451414"/>
            <a:ext cx="1192008" cy="33360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B0B1F7-67ED-1F1C-8FFC-F974D56025F4}"/>
              </a:ext>
            </a:extLst>
          </p:cNvPr>
          <p:cNvCxnSpPr>
            <a:cxnSpLocks/>
          </p:cNvCxnSpPr>
          <p:nvPr/>
        </p:nvCxnSpPr>
        <p:spPr>
          <a:xfrm>
            <a:off x="6106701" y="3431380"/>
            <a:ext cx="130272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09E113-6C22-0EF6-927C-392764E53344}"/>
              </a:ext>
            </a:extLst>
          </p:cNvPr>
          <p:cNvCxnSpPr>
            <a:cxnSpLocks/>
          </p:cNvCxnSpPr>
          <p:nvPr/>
        </p:nvCxnSpPr>
        <p:spPr>
          <a:xfrm flipV="1">
            <a:off x="6483795" y="3701239"/>
            <a:ext cx="925270" cy="52063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3A30781-F5E6-5B1F-F94D-0E492B8847AC}"/>
              </a:ext>
            </a:extLst>
          </p:cNvPr>
          <p:cNvSpPr txBox="1"/>
          <p:nvPr/>
        </p:nvSpPr>
        <p:spPr>
          <a:xfrm>
            <a:off x="4470122" y="2867756"/>
            <a:ext cx="1731350" cy="270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Increased instability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995CB1F-51C3-21DA-31DE-9C583619D19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177787" y="2073112"/>
            <a:ext cx="0" cy="67589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4EE2E0F-8575-0912-9C9D-BD7BCD7385D3}"/>
              </a:ext>
            </a:extLst>
          </p:cNvPr>
          <p:cNvCxnSpPr>
            <a:cxnSpLocks/>
          </p:cNvCxnSpPr>
          <p:nvPr/>
        </p:nvCxnSpPr>
        <p:spPr>
          <a:xfrm>
            <a:off x="2638839" y="2083051"/>
            <a:ext cx="0" cy="66595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84E623F-CEBD-9CBD-2778-7AE1B2703F78}"/>
              </a:ext>
            </a:extLst>
          </p:cNvPr>
          <p:cNvCxnSpPr>
            <a:cxnSpLocks/>
          </p:cNvCxnSpPr>
          <p:nvPr/>
        </p:nvCxnSpPr>
        <p:spPr>
          <a:xfrm>
            <a:off x="5486398" y="2083051"/>
            <a:ext cx="0" cy="65601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83357E6-D349-9742-A4EC-C95A523EF007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357629" y="2073112"/>
            <a:ext cx="0" cy="67589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4F47EBA-9951-B425-FD69-7DF60BDF9D82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055664" y="2073112"/>
            <a:ext cx="4972" cy="66595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0CE58E4-C0CC-9FEE-479B-D26BB5ECF1F3}"/>
              </a:ext>
            </a:extLst>
          </p:cNvPr>
          <p:cNvSpPr txBox="1"/>
          <p:nvPr/>
        </p:nvSpPr>
        <p:spPr>
          <a:xfrm>
            <a:off x="2916739" y="2209440"/>
            <a:ext cx="2291760" cy="405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Variable instability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26CA64A-C71B-DE91-FA71-1356505C265E}"/>
              </a:ext>
            </a:extLst>
          </p:cNvPr>
          <p:cNvCxnSpPr>
            <a:cxnSpLocks/>
          </p:cNvCxnSpPr>
          <p:nvPr/>
        </p:nvCxnSpPr>
        <p:spPr>
          <a:xfrm flipV="1">
            <a:off x="5212205" y="2416030"/>
            <a:ext cx="3792647" cy="16938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BEF7C13-C216-502B-5100-32F07913E4E7}"/>
              </a:ext>
            </a:extLst>
          </p:cNvPr>
          <p:cNvCxnSpPr>
            <a:cxnSpLocks/>
            <a:stCxn id="81" idx="1"/>
          </p:cNvCxnSpPr>
          <p:nvPr/>
        </p:nvCxnSpPr>
        <p:spPr>
          <a:xfrm flipH="1" flipV="1">
            <a:off x="149087" y="2406019"/>
            <a:ext cx="2767652" cy="5921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CF8E8CB8-661C-C1C3-57D6-4AB813E850A6}"/>
              </a:ext>
            </a:extLst>
          </p:cNvPr>
          <p:cNvSpPr txBox="1"/>
          <p:nvPr/>
        </p:nvSpPr>
        <p:spPr>
          <a:xfrm>
            <a:off x="4626882" y="5963232"/>
            <a:ext cx="2590788" cy="505083"/>
          </a:xfrm>
          <a:prstGeom prst="rect">
            <a:avLst/>
          </a:prstGeom>
          <a:solidFill>
            <a:srgbClr val="002060">
              <a:alpha val="24703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Community Health Worker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C26D72-8811-8E0A-E69C-C46ADF1EBA2D}"/>
              </a:ext>
            </a:extLst>
          </p:cNvPr>
          <p:cNvSpPr txBox="1"/>
          <p:nvPr/>
        </p:nvSpPr>
        <p:spPr>
          <a:xfrm>
            <a:off x="4502014" y="4791539"/>
            <a:ext cx="1649896" cy="27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50" b="1" dirty="0">
                <a:solidFill>
                  <a:srgbClr val="002060"/>
                </a:solidFill>
              </a:rPr>
              <a:t>Increased stability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07DE55-DF16-803F-68F4-D974B00E4D5B}"/>
              </a:ext>
            </a:extLst>
          </p:cNvPr>
          <p:cNvSpPr txBox="1"/>
          <p:nvPr/>
        </p:nvSpPr>
        <p:spPr>
          <a:xfrm>
            <a:off x="7217670" y="3998963"/>
            <a:ext cx="1695872" cy="1062576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Improved physical and mental health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E1DDEB2-5087-AD13-5C21-70AD26A9FE70}"/>
              </a:ext>
            </a:extLst>
          </p:cNvPr>
          <p:cNvCxnSpPr>
            <a:cxnSpLocks/>
          </p:cNvCxnSpPr>
          <p:nvPr/>
        </p:nvCxnSpPr>
        <p:spPr>
          <a:xfrm>
            <a:off x="5294793" y="3618216"/>
            <a:ext cx="0" cy="410873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808548A-8348-3C0D-B66D-AB7AA54B0C9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156105" y="3702303"/>
            <a:ext cx="0" cy="29488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9">
            <a:extLst>
              <a:ext uri="{FF2B5EF4-FFF2-40B4-BE49-F238E27FC236}">
                <a16:creationId xmlns:a16="http://schemas.microsoft.com/office/drawing/2014/main" id="{07231D23-482F-9742-B7F3-91B77BC3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967" y="136965"/>
            <a:ext cx="1249998" cy="12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Multiply 37">
            <a:extLst>
              <a:ext uri="{FF2B5EF4-FFF2-40B4-BE49-F238E27FC236}">
                <a16:creationId xmlns:a16="http://schemas.microsoft.com/office/drawing/2014/main" id="{9F18C9A7-F47E-434A-BE3F-17879E31B5E0}"/>
              </a:ext>
            </a:extLst>
          </p:cNvPr>
          <p:cNvSpPr/>
          <p:nvPr/>
        </p:nvSpPr>
        <p:spPr>
          <a:xfrm>
            <a:off x="6538626" y="3171700"/>
            <a:ext cx="477506" cy="47866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>
            <a:extLst>
              <a:ext uri="{FF2B5EF4-FFF2-40B4-BE49-F238E27FC236}">
                <a16:creationId xmlns:a16="http://schemas.microsoft.com/office/drawing/2014/main" id="{BF921034-18F9-9049-9F47-2DC60FD58CC3}"/>
              </a:ext>
            </a:extLst>
          </p:cNvPr>
          <p:cNvSpPr/>
          <p:nvPr/>
        </p:nvSpPr>
        <p:spPr>
          <a:xfrm>
            <a:off x="6538626" y="3777238"/>
            <a:ext cx="477506" cy="47866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5216ADF-55E7-5E49-B53C-DE16AE5F7FB5}"/>
              </a:ext>
            </a:extLst>
          </p:cNvPr>
          <p:cNvCxnSpPr>
            <a:cxnSpLocks/>
          </p:cNvCxnSpPr>
          <p:nvPr/>
        </p:nvCxnSpPr>
        <p:spPr>
          <a:xfrm flipV="1">
            <a:off x="5322069" y="5092556"/>
            <a:ext cx="0" cy="870676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F17DEAA-780C-3B47-B13A-48A7F19B0E8E}"/>
              </a:ext>
            </a:extLst>
          </p:cNvPr>
          <p:cNvCxnSpPr>
            <a:cxnSpLocks/>
          </p:cNvCxnSpPr>
          <p:nvPr/>
        </p:nvCxnSpPr>
        <p:spPr>
          <a:xfrm flipV="1">
            <a:off x="5315682" y="4435173"/>
            <a:ext cx="6387" cy="31414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175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8A007D-2E8B-4610-8A0E-FF6799C3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3324" y="6537324"/>
            <a:ext cx="320676" cy="320676"/>
          </a:xfrm>
        </p:spPr>
        <p:txBody>
          <a:bodyPr/>
          <a:lstStyle/>
          <a:p>
            <a:pPr algn="ctr"/>
            <a:fld id="{629E1656-8B8B-416B-91B7-6E2EE9E4EC1A}" type="slidenum">
              <a:rPr lang="en-ZA" sz="8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27</a:t>
            </a:fld>
            <a:endParaRPr lang="en-ZA" sz="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456688" y="538811"/>
            <a:ext cx="7132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Community Health Workers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32BE4E-35BC-2544-8BD0-5CC69F0D177C}"/>
              </a:ext>
            </a:extLst>
          </p:cNvPr>
          <p:cNvSpPr/>
          <p:nvPr/>
        </p:nvSpPr>
        <p:spPr>
          <a:xfrm>
            <a:off x="773765" y="1524073"/>
            <a:ext cx="82098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Important health care workforce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Training opportunities for youth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science support (health systems strengthening)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Mechanisms of impact (stability)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Challenges as “change agents”</a:t>
            </a:r>
          </a:p>
          <a:p>
            <a:endParaRPr lang="en-ZA" sz="20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A9E3F700-8645-E64C-9D66-2C1ABBFC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967" y="136965"/>
            <a:ext cx="1249998" cy="12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EC9E0D-35F9-2840-B58E-AC73E0AAB6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082" y="3614738"/>
            <a:ext cx="5263026" cy="3015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82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8A007D-2E8B-4610-8A0E-FF6799C3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3324" y="6537324"/>
            <a:ext cx="320676" cy="320676"/>
          </a:xfrm>
        </p:spPr>
        <p:txBody>
          <a:bodyPr/>
          <a:lstStyle/>
          <a:p>
            <a:pPr algn="ctr"/>
            <a:fld id="{629E1656-8B8B-416B-91B7-6E2EE9E4EC1A}" type="slidenum">
              <a:rPr lang="en-ZA" sz="8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28</a:t>
            </a:fld>
            <a:endParaRPr lang="en-ZA" sz="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456688" y="538811"/>
            <a:ext cx="6962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Obesity vs. Fat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32BE4E-35BC-2544-8BD0-5CC69F0D177C}"/>
              </a:ext>
            </a:extLst>
          </p:cNvPr>
          <p:cNvSpPr/>
          <p:nvPr/>
        </p:nvSpPr>
        <p:spPr>
          <a:xfrm>
            <a:off x="283069" y="1817535"/>
            <a:ext cx="8209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Disconnect between clinical and community perceptions around obesity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Terminology &amp; relevance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inability to self-assess obesity-risk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“Obesity is fat in a normal way”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A9E3F700-8645-E64C-9D66-2C1ABBFC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967" y="136965"/>
            <a:ext cx="1249998" cy="12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208BC-CDAA-C04C-B8AA-E38C99403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98" y="4438995"/>
            <a:ext cx="2299364" cy="22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18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8A007D-2E8B-4610-8A0E-FF6799C3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3324" y="6537324"/>
            <a:ext cx="320676" cy="320676"/>
          </a:xfrm>
        </p:spPr>
        <p:txBody>
          <a:bodyPr/>
          <a:lstStyle/>
          <a:p>
            <a:pPr algn="ctr"/>
            <a:fld id="{629E1656-8B8B-416B-91B7-6E2EE9E4EC1A}" type="slidenum">
              <a:rPr lang="en-ZA" sz="8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29</a:t>
            </a:fld>
            <a:endParaRPr lang="en-ZA" sz="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456687" y="538811"/>
            <a:ext cx="7411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Multi-morbidity &amp; multi-risk behaviour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32BE4E-35BC-2544-8BD0-5CC69F0D177C}"/>
              </a:ext>
            </a:extLst>
          </p:cNvPr>
          <p:cNvSpPr/>
          <p:nvPr/>
        </p:nvSpPr>
        <p:spPr>
          <a:xfrm>
            <a:off x="148766" y="2175738"/>
            <a:ext cx="883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health burden in young women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Malnutrition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Mental Health </a:t>
            </a:r>
          </a:p>
          <a:p>
            <a:pPr lvl="1"/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Coupled with multiple risk behaviours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with “International Core Indicators for Preconception Health and Equity (</a:t>
            </a: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iCIPHE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) Alliance”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introduction of preconception health indicators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A9E3F700-8645-E64C-9D66-2C1ABBFC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967" y="136965"/>
            <a:ext cx="1249998" cy="12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0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1A84EE-09AC-0F45-AA8E-BB55ABAD424A}"/>
              </a:ext>
            </a:extLst>
          </p:cNvPr>
          <p:cNvSpPr/>
          <p:nvPr/>
        </p:nvSpPr>
        <p:spPr>
          <a:xfrm>
            <a:off x="3802284" y="0"/>
            <a:ext cx="5341717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A035A-0EB7-904B-9839-F8DDF8213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31" y="2997344"/>
            <a:ext cx="2781469" cy="943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365E6A-94C9-1F4F-83E3-5EF3A860B1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863" y="2415208"/>
            <a:ext cx="2027583" cy="20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13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8A007D-2E8B-4610-8A0E-FF6799C3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3324" y="6537324"/>
            <a:ext cx="320676" cy="320676"/>
          </a:xfrm>
        </p:spPr>
        <p:txBody>
          <a:bodyPr/>
          <a:lstStyle/>
          <a:p>
            <a:pPr algn="ctr"/>
            <a:fld id="{629E1656-8B8B-416B-91B7-6E2EE9E4EC1A}" type="slidenum">
              <a:rPr lang="en-ZA" sz="8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30</a:t>
            </a:fld>
            <a:endParaRPr lang="en-ZA" sz="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D761A-7A6F-4C6A-81A1-6F3199F9FA05}"/>
              </a:ext>
            </a:extLst>
          </p:cNvPr>
          <p:cNvSpPr txBox="1"/>
          <p:nvPr/>
        </p:nvSpPr>
        <p:spPr>
          <a:xfrm>
            <a:off x="456687" y="538811"/>
            <a:ext cx="741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Methodological contribution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32BE4E-35BC-2544-8BD0-5CC69F0D177C}"/>
              </a:ext>
            </a:extLst>
          </p:cNvPr>
          <p:cNvSpPr/>
          <p:nvPr/>
        </p:nvSpPr>
        <p:spPr>
          <a:xfrm>
            <a:off x="2333044" y="1236799"/>
            <a:ext cx="49096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Complex intervention designs </a:t>
            </a:r>
          </a:p>
          <a:p>
            <a:pPr lvl="0"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(balancing external &amp; internal validity)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A9E3F700-8645-E64C-9D66-2C1ABBFC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967" y="136965"/>
            <a:ext cx="1249998" cy="12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DDAFF1-E650-5F42-8BA9-A9724AE148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37" y="2006240"/>
            <a:ext cx="7146861" cy="48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1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1A84EE-09AC-0F45-AA8E-BB55ABAD424A}"/>
              </a:ext>
            </a:extLst>
          </p:cNvPr>
          <p:cNvSpPr/>
          <p:nvPr/>
        </p:nvSpPr>
        <p:spPr>
          <a:xfrm>
            <a:off x="3802284" y="857250"/>
            <a:ext cx="5341717" cy="51435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A035A-0EB7-904B-9839-F8DDF8213F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31" y="2997344"/>
            <a:ext cx="2781469" cy="943032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21B61A97-9B85-89F6-6178-648D8DF254E3}"/>
              </a:ext>
            </a:extLst>
          </p:cNvPr>
          <p:cNvSpPr txBox="1">
            <a:spLocks/>
          </p:cNvSpPr>
          <p:nvPr/>
        </p:nvSpPr>
        <p:spPr>
          <a:xfrm>
            <a:off x="4597554" y="3940376"/>
            <a:ext cx="3751176" cy="16614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500" b="1" dirty="0">
                <a:solidFill>
                  <a:schemeClr val="bg1"/>
                </a:solidFill>
                <a:latin typeface="+mn-lt"/>
              </a:rPr>
              <a:t>...to the 70+ team behind the data</a:t>
            </a:r>
            <a:endParaRPr lang="en-GB" sz="45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22801-8E5A-A341-BBD7-53052CC0D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1262539"/>
            <a:ext cx="3091894" cy="238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0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17D169-EFC6-2D45-8D68-65876737E5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80" y="2553609"/>
            <a:ext cx="1639550" cy="1639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66BAE9-58EB-F94E-AECD-2498AAFA70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90310" cy="1749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7CF020-69C3-F04D-A6C5-6D524FD04550}"/>
              </a:ext>
            </a:extLst>
          </p:cNvPr>
          <p:cNvSpPr txBox="1"/>
          <p:nvPr/>
        </p:nvSpPr>
        <p:spPr>
          <a:xfrm>
            <a:off x="2076899" y="41563"/>
            <a:ext cx="7067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Completed baseline data collection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randomisation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6,000+ women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Attrition: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attrition per annum (&lt; than anticipated 10%)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Complete data collection: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94%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 participants</a:t>
            </a: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Intervention &amp; control fidelity: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  <a:endParaRPr lang="en-ZA"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CFB560-EB1C-B04B-A507-B8D77262B1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80" y="4766213"/>
            <a:ext cx="2170510" cy="2091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B65EE-5024-C546-B7F2-9EC4A52A7278}"/>
              </a:ext>
            </a:extLst>
          </p:cNvPr>
          <p:cNvSpPr txBox="1"/>
          <p:nvPr/>
        </p:nvSpPr>
        <p:spPr>
          <a:xfrm>
            <a:off x="2076899" y="2601660"/>
            <a:ext cx="706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Biological samples collected: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163,680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 sample collection: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participants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Samples are inventoried on a LIMS database (cleaned)</a:t>
            </a:r>
            <a:endParaRPr lang="en-ZA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5809F-D952-754C-BFC9-3D3812D193EF}"/>
              </a:ext>
            </a:extLst>
          </p:cNvPr>
          <p:cNvSpPr txBox="1"/>
          <p:nvPr/>
        </p:nvSpPr>
        <p:spPr>
          <a:xfrm>
            <a:off x="2216046" y="4957299"/>
            <a:ext cx="692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Integrated REDCAP data management system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points: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3,2+ million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4000+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Data-shield ready</a:t>
            </a:r>
            <a:endParaRPr lang="en-ZA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2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93C12E-B5E6-1941-BF3C-477F32A63C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9" y="2342591"/>
            <a:ext cx="2229679" cy="2229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764C3C-BC1E-884A-89FC-85AC474B41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08" y="4698415"/>
            <a:ext cx="1560643" cy="1560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BA6B73-545D-BA46-B864-E8F31621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759"/>
            <a:ext cx="2394861" cy="2394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6F3A9-4159-6749-A631-B075FD0E3166}"/>
              </a:ext>
            </a:extLst>
          </p:cNvPr>
          <p:cNvSpPr txBox="1"/>
          <p:nvPr/>
        </p:nvSpPr>
        <p:spPr>
          <a:xfrm>
            <a:off x="2076899" y="361853"/>
            <a:ext cx="706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Early Career Researchers</a:t>
            </a:r>
          </a:p>
          <a:p>
            <a:pPr marL="800100" lvl="1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 PhDs (4 graduated)</a:t>
            </a:r>
          </a:p>
          <a:p>
            <a:pPr marL="800100" lvl="1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13 postdocs (10 active)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3B936-6013-5A43-BE7A-C756AFAECCE1}"/>
              </a:ext>
            </a:extLst>
          </p:cNvPr>
          <p:cNvSpPr txBox="1"/>
          <p:nvPr/>
        </p:nvSpPr>
        <p:spPr>
          <a:xfrm>
            <a:off x="2076899" y="2626434"/>
            <a:ext cx="706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nested projects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SAMRC funded collaborative projects</a:t>
            </a:r>
            <a:endParaRPr lang="en-ZA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36AC3-B6E1-5441-B0FE-6DC38967B223}"/>
              </a:ext>
            </a:extLst>
          </p:cNvPr>
          <p:cNvSpPr txBox="1"/>
          <p:nvPr/>
        </p:nvSpPr>
        <p:spPr>
          <a:xfrm>
            <a:off x="2076899" y="4737452"/>
            <a:ext cx="7067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papers in print, in press or in preparation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Core protocols all published</a:t>
            </a:r>
          </a:p>
          <a:p>
            <a:pPr marL="800100" lvl="1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RCT</a:t>
            </a:r>
          </a:p>
          <a:p>
            <a:pPr marL="800100" lvl="1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Fidelity</a:t>
            </a:r>
          </a:p>
          <a:p>
            <a:pPr marL="800100" lvl="1" indent="-342900"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Intervention development</a:t>
            </a:r>
            <a:endParaRPr lang="en-ZA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53532B-50C9-A542-A9E5-F1B683DF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367748"/>
            <a:ext cx="1699591" cy="16995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FCA088-2A47-E444-AB7F-44D9B747D226}"/>
              </a:ext>
            </a:extLst>
          </p:cNvPr>
          <p:cNvSpPr/>
          <p:nvPr/>
        </p:nvSpPr>
        <p:spPr>
          <a:xfrm>
            <a:off x="2160104" y="487017"/>
            <a:ext cx="6983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 evaluation: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815 qualitative data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evaluations of intervention &amp; control teams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compliance observations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staff debrief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participant focus groups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participant in-depth interviews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7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53532B-50C9-A542-A9E5-F1B683DF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367748"/>
            <a:ext cx="1699591" cy="16995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FCA088-2A47-E444-AB7F-44D9B747D226}"/>
              </a:ext>
            </a:extLst>
          </p:cNvPr>
          <p:cNvSpPr/>
          <p:nvPr/>
        </p:nvSpPr>
        <p:spPr>
          <a:xfrm>
            <a:off x="2160104" y="487017"/>
            <a:ext cx="6983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 evaluation: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engagement mixed methods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246EE57-B75B-6A04-916A-5E981DFBD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302574"/>
              </p:ext>
            </p:extLst>
          </p:nvPr>
        </p:nvGraphicFramePr>
        <p:xfrm>
          <a:off x="4929188" y="1687346"/>
          <a:ext cx="4214812" cy="268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D32BD62-F887-1E36-4CB7-BF2D79380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083007"/>
              </p:ext>
            </p:extLst>
          </p:nvPr>
        </p:nvGraphicFramePr>
        <p:xfrm>
          <a:off x="0" y="3030681"/>
          <a:ext cx="6543675" cy="375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773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53532B-50C9-A542-A9E5-F1B683DF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367748"/>
            <a:ext cx="1699591" cy="169959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E1E7C5-FBA9-2040-AED4-46C7497BE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7643" y="477078"/>
            <a:ext cx="7126357" cy="5338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 evaluation projects completed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Implementation of Healthy Conversation Skills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Barriers &amp; facilitators of multi-micronutrient supplement use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SMS’s to promote supplement use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Mobile technology use challenges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Implementation of FIGO checklist for nutrition support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Socio-ecological factors influencing pregnancy termination decisions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Understanding social support dynamics</a:t>
            </a:r>
          </a:p>
        </p:txBody>
      </p:sp>
      <p:pic>
        <p:nvPicPr>
          <p:cNvPr id="6" name="Picture 2" descr="Free Tick and cross clipart design illustration 9306179 PNG with  Transparent Background">
            <a:extLst>
              <a:ext uri="{FF2B5EF4-FFF2-40B4-BE49-F238E27FC236}">
                <a16:creationId xmlns:a16="http://schemas.microsoft.com/office/drawing/2014/main" id="{15A658ED-8DB6-F943-AC60-552227B0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775" y="5075254"/>
            <a:ext cx="1629885" cy="17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9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53532B-50C9-A542-A9E5-F1B683DF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367748"/>
            <a:ext cx="1699591" cy="169959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E1E7C5-FBA9-2040-AED4-46C7497BE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7643" y="477078"/>
            <a:ext cx="7126357" cy="4735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 evaluation projects ongoing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SzPts val="2800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qualitative longitudinal study </a:t>
            </a:r>
          </a:p>
          <a:p>
            <a:pPr>
              <a:buSzPts val="2800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Fathers: </a:t>
            </a:r>
          </a:p>
          <a:p>
            <a:pPr lvl="1">
              <a:buSzPts val="2800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Perceptions of relationship dynamics, pregnancy and fatherhood</a:t>
            </a:r>
          </a:p>
          <a:p>
            <a:pPr lvl="1">
              <a:buSzPts val="2400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in research</a:t>
            </a:r>
          </a:p>
          <a:p>
            <a:pPr>
              <a:buSzPts val="2800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Health Workers:</a:t>
            </a:r>
          </a:p>
          <a:p>
            <a:pPr lvl="1">
              <a:buSzPts val="2400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implementation</a:t>
            </a:r>
          </a:p>
          <a:p>
            <a:pPr lvl="1">
              <a:buSzPts val="2400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identification, referral and management</a:t>
            </a:r>
          </a:p>
          <a:p>
            <a:pPr lvl="1">
              <a:buSzPts val="2400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 as community health workers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E97256-546F-C948-BD3C-9CDD5530D4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52" y="4257067"/>
            <a:ext cx="1800000" cy="24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73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14564</TotalTime>
  <Words>972</Words>
  <Application>Microsoft Macintosh PowerPoint</Application>
  <PresentationFormat>On-screen Show (4:3)</PresentationFormat>
  <Paragraphs>215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Roboto</vt:lpstr>
      <vt:lpstr>Office Theme</vt:lpstr>
      <vt:lpstr>BUKHALI (SMART): BUilding Knowledge and a foundation for HeAlthy Life trajectorIes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Bertram</dc:creator>
  <cp:lastModifiedBy>Victoria De Luca</cp:lastModifiedBy>
  <cp:revision>268</cp:revision>
  <dcterms:created xsi:type="dcterms:W3CDTF">2019-10-11T09:52:03Z</dcterms:created>
  <dcterms:modified xsi:type="dcterms:W3CDTF">2023-06-08T13:54:47Z</dcterms:modified>
</cp:coreProperties>
</file>