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18"/>
  </p:notesMasterIdLst>
  <p:sldIdLst>
    <p:sldId id="258" r:id="rId3"/>
    <p:sldId id="311" r:id="rId4"/>
    <p:sldId id="300" r:id="rId5"/>
    <p:sldId id="283" r:id="rId6"/>
    <p:sldId id="3309" r:id="rId7"/>
    <p:sldId id="3404" r:id="rId8"/>
    <p:sldId id="302" r:id="rId9"/>
    <p:sldId id="3405" r:id="rId10"/>
    <p:sldId id="284" r:id="rId11"/>
    <p:sldId id="3403" r:id="rId12"/>
    <p:sldId id="3407" r:id="rId13"/>
    <p:sldId id="3408" r:id="rId14"/>
    <p:sldId id="295" r:id="rId15"/>
    <p:sldId id="3406" r:id="rId16"/>
    <p:sldId id="30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ia" initials="NA" lastIdx="1" clrIdx="0"/>
  <p:cmAuthor id="1" name="William Fraser" initials="WF" lastIdx="1" clrIdx="1">
    <p:extLst>
      <p:ext uri="{19B8F6BF-5375-455C-9EA6-DF929625EA0E}">
        <p15:presenceInfo xmlns:p15="http://schemas.microsoft.com/office/powerpoint/2012/main" userId="S::fraw0001@usherbrooke.ca::4608d7d0-22fb-44e0-90a5-a832b6e59d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1" autoAdjust="0"/>
    <p:restoredTop sz="91408" autoAdjust="0"/>
  </p:normalViewPr>
  <p:slideViewPr>
    <p:cSldViewPr>
      <p:cViewPr varScale="1">
        <p:scale>
          <a:sx n="112" d="100"/>
          <a:sy n="112" d="100"/>
        </p:scale>
        <p:origin x="904" y="192"/>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43DF8-7545-44C5-A024-4DDC51DBBC67}" type="datetimeFigureOut">
              <a:rPr lang="fr-CA" smtClean="0"/>
              <a:t>2023-04-18</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AAC6-C689-45DF-BD38-00834B4C6776}" type="slidenum">
              <a:rPr lang="fr-CA" smtClean="0"/>
              <a:t>‹#›</a:t>
            </a:fld>
            <a:endParaRPr lang="fr-CA"/>
          </a:p>
        </p:txBody>
      </p:sp>
    </p:spTree>
    <p:extLst>
      <p:ext uri="{BB962C8B-B14F-4D97-AF65-F5344CB8AC3E}">
        <p14:creationId xmlns:p14="http://schemas.microsoft.com/office/powerpoint/2010/main" val="359441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lvl="0"/>
            <a:r>
              <a:rPr lang="en-US" altLang="zh-CN" sz="1200" kern="1200" dirty="0">
                <a:solidFill>
                  <a:schemeClr val="tx1"/>
                </a:solidFill>
                <a:effectLst/>
                <a:latin typeface="+mn-lt"/>
                <a:ea typeface="+mn-ea"/>
                <a:cs typeface="+mn-cs"/>
              </a:rPr>
              <a:t>Dear ladies and gentlemen,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 am the project PI of the Sino-Canada team, Huang </a:t>
            </a:r>
            <a:r>
              <a:rPr lang="en-US" altLang="zh-CN" sz="1200" kern="1200" dirty="0" err="1">
                <a:solidFill>
                  <a:schemeClr val="tx1"/>
                </a:solidFill>
                <a:effectLst/>
                <a:latin typeface="+mn-lt"/>
                <a:ea typeface="+mn-ea"/>
                <a:cs typeface="+mn-cs"/>
              </a:rPr>
              <a:t>Hefeng</a:t>
            </a:r>
            <a:r>
              <a:rPr lang="en-US" altLang="zh-CN" sz="1200" kern="1200" dirty="0">
                <a:solidFill>
                  <a:schemeClr val="tx1"/>
                </a:solidFill>
                <a:effectLst/>
                <a:latin typeface="+mn-lt"/>
                <a:ea typeface="+mn-ea"/>
                <a:cs typeface="+mn-cs"/>
              </a:rPr>
              <a:t>, and I am happy to share with you the current progress of the project</a:t>
            </a:r>
            <a:endParaRPr lang="zh-CN" altLang="zh-CN"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D26B1C78-A370-44CE-A086-A826D89C4F03}" type="slidenum">
              <a:rPr lang="fr-CA" smtClean="0"/>
              <a:pPr/>
              <a:t>1</a:t>
            </a:fld>
            <a:endParaRPr lang="fr-CA"/>
          </a:p>
        </p:txBody>
      </p:sp>
    </p:spTree>
    <p:extLst>
      <p:ext uri="{BB962C8B-B14F-4D97-AF65-F5344CB8AC3E}">
        <p14:creationId xmlns:p14="http://schemas.microsoft.com/office/powerpoint/2010/main" val="284534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With you As a team,  We have been working hard since 2018 to conduct the LIFE TREE project."</a:t>
            </a:r>
            <a:endParaRPr lang="fr-CA" dirty="0"/>
          </a:p>
        </p:txBody>
      </p:sp>
      <p:sp>
        <p:nvSpPr>
          <p:cNvPr id="4" name="Espace réservé du numéro de diapositive 3"/>
          <p:cNvSpPr>
            <a:spLocks noGrp="1"/>
          </p:cNvSpPr>
          <p:nvPr>
            <p:ph type="sldNum" sz="quarter" idx="5"/>
          </p:nvPr>
        </p:nvSpPr>
        <p:spPr/>
        <p:txBody>
          <a:bodyPr/>
          <a:lstStyle/>
          <a:p>
            <a:fld id="{FE0C9C55-C807-4DD3-BCD4-8052B0C2FB41}" type="slidenum">
              <a:rPr lang="fr-CA" smtClean="0"/>
              <a:t>5</a:t>
            </a:fld>
            <a:endParaRPr lang="fr-CA"/>
          </a:p>
        </p:txBody>
      </p:sp>
    </p:spTree>
    <p:extLst>
      <p:ext uri="{BB962C8B-B14F-4D97-AF65-F5344CB8AC3E}">
        <p14:creationId xmlns:p14="http://schemas.microsoft.com/office/powerpoint/2010/main" val="157759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algn="just">
              <a:lnSpc>
                <a:spcPct val="115000"/>
              </a:lnSpc>
              <a:spcAft>
                <a:spcPts val="0"/>
              </a:spcAft>
            </a:pPr>
            <a:r>
              <a:rPr lang="en-CA" sz="1200" dirty="0">
                <a:effectLst/>
              </a:rPr>
              <a:t>1-Thus, our study was required to adapt to infection control regulations, including directives to participants that all nonessential contacts should be interrupted.  All planned face-to-face follow up visits were then conducted by telephone. We accommodate participants according to their availability to maintain the compliance to study visits.  The research staffs were asked to extend the work time until 9 pm and during weekends. After the down grading of the public health response, the flow for the visits has progressively returned to near normal.</a:t>
            </a:r>
            <a:endParaRPr lang="fr-CA" sz="1200" dirty="0">
              <a:effectLst/>
            </a:endParaRPr>
          </a:p>
          <a:p>
            <a:pPr algn="just">
              <a:lnSpc>
                <a:spcPct val="115000"/>
              </a:lnSpc>
              <a:spcAft>
                <a:spcPts val="0"/>
              </a:spcAft>
            </a:pPr>
            <a:r>
              <a:rPr lang="en-CA" sz="1200" dirty="0">
                <a:effectLst/>
              </a:rPr>
              <a:t> </a:t>
            </a:r>
            <a:endParaRPr lang="fr-CA" sz="1200" dirty="0">
              <a:effectLst/>
              <a:latin typeface="Times New Roman"/>
              <a:ea typeface="Calibri"/>
              <a:cs typeface="Times New Roman"/>
            </a:endParaRPr>
          </a:p>
          <a:p>
            <a:pPr algn="just">
              <a:lnSpc>
                <a:spcPct val="115000"/>
              </a:lnSpc>
              <a:spcAft>
                <a:spcPts val="0"/>
              </a:spcAft>
            </a:pPr>
            <a:r>
              <a:rPr lang="en-CA" sz="1200" dirty="0">
                <a:effectLst/>
              </a:rPr>
              <a:t>2-The MCHU staffs who were responsible to referring preconception participants to the </a:t>
            </a:r>
            <a:r>
              <a:rPr lang="en-CA" sz="1200" dirty="0" err="1">
                <a:effectLst/>
              </a:rPr>
              <a:t>Changning</a:t>
            </a:r>
            <a:r>
              <a:rPr lang="en-CA" sz="1200" dirty="0">
                <a:effectLst/>
              </a:rPr>
              <a:t> recruitment site were required to take on responsibilities at the Shanghai Airport until May 2020. </a:t>
            </a:r>
            <a:endParaRPr lang="fr-CA" sz="1200" dirty="0">
              <a:effectLst/>
            </a:endParaRPr>
          </a:p>
          <a:p>
            <a:pPr algn="just">
              <a:lnSpc>
                <a:spcPct val="115000"/>
              </a:lnSpc>
              <a:spcAft>
                <a:spcPts val="0"/>
              </a:spcAft>
            </a:pPr>
            <a:r>
              <a:rPr lang="en-CA" sz="1200" dirty="0">
                <a:effectLst/>
              </a:rPr>
              <a:t>The recruitment of the PC participants was reduced and the return to the normal flow was delayed at this site.</a:t>
            </a:r>
            <a:endParaRPr lang="fr-CA" sz="1200" dirty="0">
              <a:effectLst/>
            </a:endParaRPr>
          </a:p>
          <a:p>
            <a:pPr algn="just">
              <a:lnSpc>
                <a:spcPct val="115000"/>
              </a:lnSpc>
              <a:spcBef>
                <a:spcPts val="600"/>
              </a:spcBef>
              <a:spcAft>
                <a:spcPts val="0"/>
              </a:spcAft>
            </a:pPr>
            <a:r>
              <a:rPr lang="en-CA" sz="1200" dirty="0">
                <a:effectLst/>
              </a:rPr>
              <a:t>During the shutdown, a skeleton field staff was maintained on at all recruitment sites to address queries and to follow-up participants who came to hospital for routine care.</a:t>
            </a:r>
          </a:p>
          <a:p>
            <a:pPr marL="0" marR="0" indent="0" algn="just" defTabSz="914400" rtl="0" eaLnBrk="1" fontAlgn="auto" latinLnBrk="0" hangingPunct="1">
              <a:lnSpc>
                <a:spcPct val="115000"/>
              </a:lnSpc>
              <a:spcBef>
                <a:spcPts val="600"/>
              </a:spcBef>
              <a:spcAft>
                <a:spcPts val="0"/>
              </a:spcAft>
              <a:buClrTx/>
              <a:buSzTx/>
              <a:buFontTx/>
              <a:buNone/>
              <a:tabLst/>
              <a:defRPr/>
            </a:pPr>
            <a:r>
              <a:rPr lang="en-CA" sz="1200" dirty="0">
                <a:effectLst/>
              </a:rPr>
              <a:t>3-Visits that had been planned as in-person study visits were conducted by telephone during the shutdown period. Thus, anthropometric measures could not be obtained during this period of pandemic.  Some participants were resistant to reinitiate face-to face visits.  This reluctance has progressively decreased, and face-to-face visits are now returning to baseline levels.  </a:t>
            </a:r>
          </a:p>
          <a:p>
            <a:pPr marL="0" marR="0" indent="0" algn="just" defTabSz="914400" rtl="0" eaLnBrk="1" fontAlgn="auto" latinLnBrk="0" hangingPunct="1">
              <a:lnSpc>
                <a:spcPct val="115000"/>
              </a:lnSpc>
              <a:spcBef>
                <a:spcPts val="600"/>
              </a:spcBef>
              <a:spcAft>
                <a:spcPts val="0"/>
              </a:spcAft>
              <a:buClrTx/>
              <a:buSzTx/>
              <a:buFontTx/>
              <a:buNone/>
              <a:tabLst/>
              <a:defRPr/>
            </a:pPr>
            <a:endParaRPr lang="en-CA" sz="1200" b="0" dirty="0">
              <a:effectLst/>
            </a:endParaRPr>
          </a:p>
          <a:p>
            <a:pPr rtl="0" eaLnBrk="1" fontAlgn="t" latinLnBrk="0" hangingPunct="1"/>
            <a:r>
              <a:rPr lang="en-CA" sz="1200" b="0" i="0" u="none" strike="noStrike" kern="1200" dirty="0" err="1">
                <a:solidFill>
                  <a:schemeClr val="tx1"/>
                </a:solidFill>
                <a:effectLst/>
                <a:latin typeface="+mn-lt"/>
                <a:ea typeface="+mn-ea"/>
                <a:cs typeface="+mn-cs"/>
              </a:rPr>
              <a:t>Biobank</a:t>
            </a:r>
            <a:r>
              <a:rPr lang="en-CA" sz="1200" b="0" i="0" u="none" strike="noStrike" kern="1200" dirty="0">
                <a:solidFill>
                  <a:schemeClr val="tx1"/>
                </a:solidFill>
                <a:effectLst/>
                <a:latin typeface="+mn-lt"/>
                <a:ea typeface="+mn-ea"/>
                <a:cs typeface="+mn-cs"/>
              </a:rPr>
              <a:t> </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Collection of most of the bio-samples was suspended for a four-month period due to COVID-19.  Specimens collected at routine clinical visits were maintained. </a:t>
            </a:r>
            <a:r>
              <a:rPr lang="en-CA" sz="1200" b="0" i="0" u="none" strike="noStrike" kern="1200" baseline="30000" dirty="0">
                <a:solidFill>
                  <a:schemeClr val="tx1"/>
                </a:solidFill>
                <a:effectLst/>
                <a:latin typeface="+mn-lt"/>
                <a:ea typeface="+mn-ea"/>
                <a:cs typeface="+mn-cs"/>
              </a:rPr>
              <a:t> </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 </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Because women admitted to the hospital for delivery were tested for the COVID-19, the Infection Control Bureau allowed the collection of the </a:t>
            </a:r>
            <a:r>
              <a:rPr lang="en-CA" sz="1200" b="0" i="0" u="none" strike="noStrike" kern="1200" dirty="0" err="1">
                <a:solidFill>
                  <a:schemeClr val="tx1"/>
                </a:solidFill>
                <a:effectLst/>
                <a:latin typeface="+mn-lt"/>
                <a:ea typeface="+mn-ea"/>
                <a:cs typeface="+mn-cs"/>
              </a:rPr>
              <a:t>SCHeLTI</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biosamples</a:t>
            </a:r>
            <a:r>
              <a:rPr lang="en-CA" sz="1200" b="0" i="0" u="none" strike="noStrike" kern="1200" dirty="0">
                <a:solidFill>
                  <a:schemeClr val="tx1"/>
                </a:solidFill>
                <a:effectLst/>
                <a:latin typeface="+mn-lt"/>
                <a:ea typeface="+mn-ea"/>
                <a:cs typeface="+mn-cs"/>
              </a:rPr>
              <a:t> at the time of delivery.</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 </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Action: We developed an App message to inform the participants that the study flow has returned to normal and invite them to send us the </a:t>
            </a:r>
            <a:r>
              <a:rPr lang="en-CA" sz="1200" b="0" i="0" u="none" strike="noStrike" kern="1200" dirty="0" err="1">
                <a:solidFill>
                  <a:schemeClr val="tx1"/>
                </a:solidFill>
                <a:effectLst/>
                <a:latin typeface="+mn-lt"/>
                <a:ea typeface="+mn-ea"/>
                <a:cs typeface="+mn-cs"/>
              </a:rPr>
              <a:t>biosamples</a:t>
            </a:r>
            <a:r>
              <a:rPr lang="en-CA" sz="1200" b="0" i="0" u="none" strike="noStrike" kern="1200" dirty="0">
                <a:solidFill>
                  <a:schemeClr val="tx1"/>
                </a:solidFill>
                <a:effectLst/>
                <a:latin typeface="+mn-lt"/>
                <a:ea typeface="+mn-ea"/>
                <a:cs typeface="+mn-cs"/>
              </a:rPr>
              <a:t> that they were instructed to collect at home (stool, breast milk).</a:t>
            </a:r>
            <a:endParaRPr lang="fr-CA" sz="1200" b="0" i="0" u="none" strike="noStrike" kern="1200" dirty="0">
              <a:solidFill>
                <a:schemeClr val="tx1"/>
              </a:solidFill>
              <a:effectLst/>
              <a:latin typeface="+mn-lt"/>
              <a:ea typeface="+mn-ea"/>
              <a:cs typeface="+mn-cs"/>
            </a:endParaRPr>
          </a:p>
          <a:p>
            <a:pPr rtl="0" eaLnBrk="1" fontAlgn="t" latinLnBrk="0" hangingPunct="1"/>
            <a:r>
              <a:rPr lang="en-CA" sz="1200" b="0" i="0" u="none" strike="noStrike" kern="1200" dirty="0">
                <a:solidFill>
                  <a:schemeClr val="tx1"/>
                </a:solidFill>
                <a:effectLst/>
                <a:latin typeface="+mn-lt"/>
                <a:ea typeface="+mn-ea"/>
                <a:cs typeface="+mn-cs"/>
              </a:rPr>
              <a:t> </a:t>
            </a:r>
            <a:endParaRPr lang="fr-CA" sz="1200" b="0" i="0" u="none" strike="noStrike" kern="1200" dirty="0">
              <a:solidFill>
                <a:schemeClr val="tx1"/>
              </a:solidFill>
              <a:effectLst/>
              <a:latin typeface="+mn-lt"/>
              <a:ea typeface="+mn-ea"/>
              <a:cs typeface="+mn-cs"/>
            </a:endParaRPr>
          </a:p>
          <a:p>
            <a:pPr marL="0" marR="0" indent="0" algn="just" defTabSz="914400" rtl="0" eaLnBrk="1" fontAlgn="auto" latinLnBrk="0" hangingPunct="1">
              <a:lnSpc>
                <a:spcPct val="115000"/>
              </a:lnSpc>
              <a:spcBef>
                <a:spcPts val="600"/>
              </a:spcBef>
              <a:spcAft>
                <a:spcPts val="0"/>
              </a:spcAft>
              <a:buClrTx/>
              <a:buSzTx/>
              <a:buFontTx/>
              <a:buNone/>
              <a:tabLst/>
              <a:defRPr/>
            </a:pPr>
            <a:endParaRPr lang="fr-CA" sz="1200" dirty="0">
              <a:effectLst/>
            </a:endParaRPr>
          </a:p>
          <a:p>
            <a:pPr algn="just">
              <a:lnSpc>
                <a:spcPct val="115000"/>
              </a:lnSpc>
              <a:spcBef>
                <a:spcPts val="600"/>
              </a:spcBef>
              <a:spcAft>
                <a:spcPts val="0"/>
              </a:spcAft>
            </a:pPr>
            <a:endParaRPr lang="fr-CA" sz="1200" dirty="0">
              <a:effectLst/>
            </a:endParaRP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4AAC6-C689-45DF-BD38-00834B4C6776}"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72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Meeting </a:t>
            </a:r>
            <a:r>
              <a:rPr lang="fr-CA" dirty="0" err="1"/>
              <a:t>included</a:t>
            </a:r>
            <a:r>
              <a:rPr lang="fr-CA" dirty="0"/>
              <a:t> </a:t>
            </a:r>
            <a:r>
              <a:rPr lang="en-US" sz="1200" dirty="0"/>
              <a:t>Sex and gender champion, statisticians and health economist</a:t>
            </a:r>
          </a:p>
        </p:txBody>
      </p:sp>
      <p:sp>
        <p:nvSpPr>
          <p:cNvPr id="4" name="Espace réservé du numéro de diapositive 3"/>
          <p:cNvSpPr>
            <a:spLocks noGrp="1"/>
          </p:cNvSpPr>
          <p:nvPr>
            <p:ph type="sldNum" sz="quarter" idx="5"/>
          </p:nvPr>
        </p:nvSpPr>
        <p:spPr/>
        <p:txBody>
          <a:bodyPr/>
          <a:lstStyle/>
          <a:p>
            <a:fld id="{CA84AAC6-C689-45DF-BD38-00834B4C6776}" type="slidenum">
              <a:rPr lang="fr-CA" smtClean="0"/>
              <a:t>12</a:t>
            </a:fld>
            <a:endParaRPr lang="fr-CA"/>
          </a:p>
        </p:txBody>
      </p:sp>
    </p:spTree>
    <p:extLst>
      <p:ext uri="{BB962C8B-B14F-4D97-AF65-F5344CB8AC3E}">
        <p14:creationId xmlns:p14="http://schemas.microsoft.com/office/powerpoint/2010/main" val="417514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sz="1200" dirty="0"/>
              <a:t>This includes standard measures of scientific contributions and achievement :  first and senior authorships according to </a:t>
            </a:r>
            <a:r>
              <a:rPr lang="en-US" sz="1200" dirty="0" err="1"/>
              <a:t>interational</a:t>
            </a:r>
            <a:r>
              <a:rPr lang="en-US" sz="1200" dirty="0"/>
              <a:t> standards, leadership roles in ancillary studies,  graduate student supervision, and mentorship of young investigators, both Canadian and Chinese, who join the SCHELTI initiative. </a:t>
            </a:r>
            <a:endParaRPr lang="fr-CA" dirty="0"/>
          </a:p>
        </p:txBody>
      </p:sp>
      <p:sp>
        <p:nvSpPr>
          <p:cNvPr id="4" name="Espace réservé du numéro de diapositive 3"/>
          <p:cNvSpPr>
            <a:spLocks noGrp="1"/>
          </p:cNvSpPr>
          <p:nvPr>
            <p:ph type="sldNum" sz="quarter" idx="10"/>
          </p:nvPr>
        </p:nvSpPr>
        <p:spPr/>
        <p:txBody>
          <a:bodyPr/>
          <a:lstStyle/>
          <a:p>
            <a:fld id="{CA84AAC6-C689-45DF-BD38-00834B4C6776}" type="slidenum">
              <a:rPr lang="fr-CA" smtClean="0"/>
              <a:t>13</a:t>
            </a:fld>
            <a:endParaRPr lang="fr-CA"/>
          </a:p>
        </p:txBody>
      </p:sp>
    </p:spTree>
    <p:extLst>
      <p:ext uri="{BB962C8B-B14F-4D97-AF65-F5344CB8AC3E}">
        <p14:creationId xmlns:p14="http://schemas.microsoft.com/office/powerpoint/2010/main" val="216889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Support and guidance of the </a:t>
            </a:r>
            <a:r>
              <a:rPr lang="fr-CA" dirty="0" err="1"/>
              <a:t>Councuil</a:t>
            </a:r>
            <a:endParaRPr lang="fr-CA" dirty="0"/>
          </a:p>
        </p:txBody>
      </p:sp>
      <p:sp>
        <p:nvSpPr>
          <p:cNvPr id="4" name="Espace réservé du numéro de diapositive 3"/>
          <p:cNvSpPr>
            <a:spLocks noGrp="1"/>
          </p:cNvSpPr>
          <p:nvPr>
            <p:ph type="sldNum" sz="quarter" idx="5"/>
          </p:nvPr>
        </p:nvSpPr>
        <p:spPr/>
        <p:txBody>
          <a:bodyPr/>
          <a:lstStyle/>
          <a:p>
            <a:fld id="{CA84AAC6-C689-45DF-BD38-00834B4C6776}" type="slidenum">
              <a:rPr lang="fr-CA" smtClean="0"/>
              <a:t>14</a:t>
            </a:fld>
            <a:endParaRPr lang="fr-CA"/>
          </a:p>
        </p:txBody>
      </p:sp>
    </p:spTree>
    <p:extLst>
      <p:ext uri="{BB962C8B-B14F-4D97-AF65-F5344CB8AC3E}">
        <p14:creationId xmlns:p14="http://schemas.microsoft.com/office/powerpoint/2010/main" val="95171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B2A4D31F-DA2D-4B3B-9DCA-E4FF027908B7}" type="datetime1">
              <a:rPr lang="fr-CA" smtClean="0"/>
              <a:t>2023-04-18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148622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E26305A7-855A-4476-8A37-98BBD81AB447}" type="datetime1">
              <a:rPr lang="fr-CA" smtClean="0"/>
              <a:t>2023-04-18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319021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4D46CD5-85B5-4DDC-9C75-B2D584236299}" type="datetime1">
              <a:rPr lang="fr-CA" smtClean="0"/>
              <a:t>2023-04-18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389776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76E6BAE-F710-4069-8C85-DDEBDD26C5AF}" type="datetime1">
              <a:rPr lang="fr-CA" smtClean="0">
                <a:solidFill>
                  <a:prstClr val="black">
                    <a:tint val="75000"/>
                  </a:prstClr>
                </a:solidFill>
              </a:rPr>
              <a:t>2023-04-18</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3492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64B864-F4D1-4937-A9E6-1DC8AD05E352}" type="datetime1">
              <a:rPr lang="fr-CA" smtClean="0">
                <a:solidFill>
                  <a:prstClr val="black">
                    <a:tint val="75000"/>
                  </a:prstClr>
                </a:solidFill>
              </a:rPr>
              <a:t>2023-04-18</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81988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01E2E80-EE8B-4648-85D7-0ABCFE4925B1}" type="datetime1">
              <a:rPr lang="fr-CA" smtClean="0">
                <a:solidFill>
                  <a:prstClr val="black">
                    <a:tint val="75000"/>
                  </a:prstClr>
                </a:solidFill>
              </a:rPr>
              <a:t>2023-04-18</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74272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BE4329C-38E2-4BE2-B05F-A9C511C845F6}" type="datetime1">
              <a:rPr lang="fr-CA" smtClean="0">
                <a:solidFill>
                  <a:prstClr val="black">
                    <a:tint val="75000"/>
                  </a:prstClr>
                </a:solidFill>
              </a:rPr>
              <a:t>2023-04-18</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892024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17C787-BC7D-44FB-B9E9-917715D6CBBE}" type="datetime1">
              <a:rPr lang="fr-CA" smtClean="0">
                <a:solidFill>
                  <a:prstClr val="black">
                    <a:tint val="75000"/>
                  </a:prstClr>
                </a:solidFill>
              </a:rPr>
              <a:t>2023-04-18</a:t>
            </a:fld>
            <a:endParaRPr lang="fr-CA">
              <a:solidFill>
                <a:prstClr val="black">
                  <a:tint val="75000"/>
                </a:prstClr>
              </a:solidFill>
            </a:endParaRPr>
          </a:p>
        </p:txBody>
      </p:sp>
      <p:sp>
        <p:nvSpPr>
          <p:cNvPr id="8" name="Footer Placeholder 7"/>
          <p:cNvSpPr>
            <a:spLocks noGrp="1"/>
          </p:cNvSpPr>
          <p:nvPr>
            <p:ph type="ftr" sz="quarter" idx="11"/>
          </p:nvPr>
        </p:nvSpPr>
        <p:spPr/>
        <p:txBody>
          <a:bodyPr/>
          <a:lstStyle/>
          <a:p>
            <a:endParaRPr lang="fr-CA">
              <a:solidFill>
                <a:prstClr val="black">
                  <a:tint val="75000"/>
                </a:prstClr>
              </a:solidFill>
            </a:endParaRPr>
          </a:p>
        </p:txBody>
      </p:sp>
      <p:sp>
        <p:nvSpPr>
          <p:cNvPr id="9" name="Slide Number Placeholder 8"/>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63161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094FDC2-2889-4A0E-9B20-9628F1429A3D}" type="datetime1">
              <a:rPr lang="fr-CA" smtClean="0">
                <a:solidFill>
                  <a:prstClr val="black">
                    <a:tint val="75000"/>
                  </a:prstClr>
                </a:solidFill>
              </a:rPr>
              <a:t>2023-04-18</a:t>
            </a:fld>
            <a:endParaRPr lang="fr-CA">
              <a:solidFill>
                <a:prstClr val="black">
                  <a:tint val="75000"/>
                </a:prstClr>
              </a:solidFill>
            </a:endParaRPr>
          </a:p>
        </p:txBody>
      </p:sp>
      <p:sp>
        <p:nvSpPr>
          <p:cNvPr id="4" name="Footer Placeholder 3"/>
          <p:cNvSpPr>
            <a:spLocks noGrp="1"/>
          </p:cNvSpPr>
          <p:nvPr>
            <p:ph type="ftr" sz="quarter" idx="11"/>
          </p:nvPr>
        </p:nvSpPr>
        <p:spPr/>
        <p:txBody>
          <a:bodyPr/>
          <a:lstStyle/>
          <a:p>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64965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436DF-FDF4-4263-8686-82302634CFA0}" type="datetime1">
              <a:rPr lang="fr-CA" smtClean="0">
                <a:solidFill>
                  <a:prstClr val="black">
                    <a:tint val="75000"/>
                  </a:prstClr>
                </a:solidFill>
              </a:rPr>
              <a:t>2023-04-18</a:t>
            </a:fld>
            <a:endParaRPr lang="fr-CA">
              <a:solidFill>
                <a:prstClr val="black">
                  <a:tint val="75000"/>
                </a:prstClr>
              </a:solidFill>
            </a:endParaRPr>
          </a:p>
        </p:txBody>
      </p:sp>
      <p:sp>
        <p:nvSpPr>
          <p:cNvPr id="3" name="Footer Placeholder 2"/>
          <p:cNvSpPr>
            <a:spLocks noGrp="1"/>
          </p:cNvSpPr>
          <p:nvPr>
            <p:ph type="ftr" sz="quarter" idx="11"/>
          </p:nvPr>
        </p:nvSpPr>
        <p:spPr/>
        <p:txBody>
          <a:bodyPr/>
          <a:lstStyle/>
          <a:p>
            <a:endParaRPr lang="fr-CA">
              <a:solidFill>
                <a:prstClr val="black">
                  <a:tint val="75000"/>
                </a:prstClr>
              </a:solidFill>
            </a:endParaRPr>
          </a:p>
        </p:txBody>
      </p:sp>
      <p:sp>
        <p:nvSpPr>
          <p:cNvPr id="4" name="Slide Number Placeholder 3"/>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9860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637280-A7FD-4BDC-A360-38286816568F}" type="datetime1">
              <a:rPr lang="fr-CA" smtClean="0">
                <a:solidFill>
                  <a:prstClr val="black">
                    <a:tint val="75000"/>
                  </a:prstClr>
                </a:solidFill>
              </a:rPr>
              <a:t>2023-04-18</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3420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697320CE-D784-432E-978A-EA7D863ADAD8}" type="datetime1">
              <a:rPr lang="fr-CA" smtClean="0"/>
              <a:t>2023-04-18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160440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55BF0FE-69FA-44FB-86F4-658514D17A68}" type="datetime1">
              <a:rPr lang="fr-CA" smtClean="0">
                <a:solidFill>
                  <a:prstClr val="black">
                    <a:tint val="75000"/>
                  </a:prstClr>
                </a:solidFill>
              </a:rPr>
              <a:t>2023-04-18</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418221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58A015-ABA9-4AF2-97B1-43E3C1CE0003}" type="datetime1">
              <a:rPr lang="fr-CA" smtClean="0">
                <a:solidFill>
                  <a:prstClr val="black">
                    <a:tint val="75000"/>
                  </a:prstClr>
                </a:solidFill>
              </a:rPr>
              <a:t>2023-04-18</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92766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CE0B092-4C31-4BB8-840A-AC0FF56F5390}" type="datetime1">
              <a:rPr lang="fr-CA" smtClean="0">
                <a:solidFill>
                  <a:prstClr val="black">
                    <a:tint val="75000"/>
                  </a:prstClr>
                </a:solidFill>
              </a:rPr>
              <a:t>2023-04-18</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5E1EC418-5425-4BB5-8264-7CDDAD7CA39D}"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51683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8721AA5-5412-40C2-843B-1130FF754C33}" type="datetime1">
              <a:rPr lang="fr-CA" smtClean="0"/>
              <a:t>2023-04-18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333705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632B2EB-84F7-45BB-BA8C-10BD2BAF6089}" type="datetime1">
              <a:rPr lang="fr-CA" smtClean="0"/>
              <a:t>2023-04-18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226252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E3F8E42E-6B7A-4326-B055-B0EAB201DE81}" type="datetime1">
              <a:rPr lang="fr-CA" smtClean="0"/>
              <a:t>2023-04-18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429043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6C26233D-FC17-40FA-A6CE-37F8666485C3}" type="datetime1">
              <a:rPr lang="fr-CA" smtClean="0"/>
              <a:t>2023-04-18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134849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E51137-E7D7-4BD6-8209-91D559FC5ED8}" type="datetime1">
              <a:rPr lang="fr-CA" smtClean="0"/>
              <a:t>2023-04-18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119671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41650B-B5D8-434E-968A-5A52898C4705}" type="datetime1">
              <a:rPr lang="fr-CA" smtClean="0"/>
              <a:t>2023-04-18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294958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FDEB311-2D89-4972-ACA7-CDF9A219C0AF}" type="datetime1">
              <a:rPr lang="fr-CA" smtClean="0"/>
              <a:t>2023-04-18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B4D9482-6D73-4C71-B0C4-A5EA6B0BC42C}" type="slidenum">
              <a:rPr lang="fr-CA" smtClean="0"/>
              <a:t>‹#›</a:t>
            </a:fld>
            <a:endParaRPr lang="fr-CA"/>
          </a:p>
        </p:txBody>
      </p:sp>
    </p:spTree>
    <p:extLst>
      <p:ext uri="{BB962C8B-B14F-4D97-AF65-F5344CB8AC3E}">
        <p14:creationId xmlns:p14="http://schemas.microsoft.com/office/powerpoint/2010/main" val="89333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6B21-B803-4DF6-91BD-CD1345BB9C4F}" type="datetime1">
              <a:rPr lang="fr-CA" smtClean="0"/>
              <a:t>2023-04-18</a:t>
            </a:fld>
            <a:endParaRPr lang="fr-CA"/>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D9482-6D73-4C71-B0C4-A5EA6B0BC42C}" type="slidenum">
              <a:rPr lang="fr-CA" smtClean="0"/>
              <a:t>‹#›</a:t>
            </a:fld>
            <a:endParaRPr lang="fr-CA"/>
          </a:p>
        </p:txBody>
      </p:sp>
    </p:spTree>
    <p:extLst>
      <p:ext uri="{BB962C8B-B14F-4D97-AF65-F5344CB8AC3E}">
        <p14:creationId xmlns:p14="http://schemas.microsoft.com/office/powerpoint/2010/main" val="117412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6B21-B803-4DF6-91BD-CD1345BB9C4F}" type="datetime1">
              <a:rPr lang="fr-CA" smtClean="0"/>
              <a:t>2023-04-18</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D9482-6D73-4C71-B0C4-A5EA6B0BC42C}" type="slidenum">
              <a:rPr lang="fr-CA" smtClean="0"/>
              <a:t>‹#›</a:t>
            </a:fld>
            <a:endParaRPr lang="fr-CA"/>
          </a:p>
        </p:txBody>
      </p:sp>
    </p:spTree>
    <p:extLst>
      <p:ext uri="{BB962C8B-B14F-4D97-AF65-F5344CB8AC3E}">
        <p14:creationId xmlns:p14="http://schemas.microsoft.com/office/powerpoint/2010/main" val="608536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7.tif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3" cstate="print"/>
          <a:stretch>
            <a:fillRect/>
          </a:stretch>
        </p:blipFill>
        <p:spPr>
          <a:xfrm>
            <a:off x="4871864" y="2065508"/>
            <a:ext cx="2369163" cy="2371604"/>
          </a:xfrm>
          <a:prstGeom prst="rect">
            <a:avLst/>
          </a:prstGeom>
        </p:spPr>
      </p:pic>
      <p:sp>
        <p:nvSpPr>
          <p:cNvPr id="3" name="Title 1"/>
          <p:cNvSpPr txBox="1"/>
          <p:nvPr/>
        </p:nvSpPr>
        <p:spPr>
          <a:xfrm>
            <a:off x="2135560" y="332656"/>
            <a:ext cx="7886700" cy="10790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schemeClr val="accent3">
                    <a:lumMod val="75000"/>
                  </a:schemeClr>
                </a:solidFill>
                <a:latin typeface="+mn-lt"/>
              </a:rPr>
              <a:t>Sino-Canadian Healthy Life Trajectories Initiative – </a:t>
            </a:r>
            <a:r>
              <a:rPr lang="en-CA" b="1">
                <a:solidFill>
                  <a:schemeClr val="accent3">
                    <a:lumMod val="75000"/>
                  </a:schemeClr>
                </a:solidFill>
                <a:latin typeface="+mn-lt"/>
              </a:rPr>
              <a:t>SCHeLTI</a:t>
            </a:r>
            <a:endParaRPr lang="en-CA" b="1" dirty="0">
              <a:solidFill>
                <a:schemeClr val="accent3">
                  <a:lumMod val="75000"/>
                </a:schemeClr>
              </a:solidFill>
              <a:latin typeface="+mn-lt"/>
            </a:endParaRPr>
          </a:p>
        </p:txBody>
      </p:sp>
      <p:pic>
        <p:nvPicPr>
          <p:cNvPr id="10" name="Content Placeholder 8">
            <a:extLst>
              <a:ext uri="{FF2B5EF4-FFF2-40B4-BE49-F238E27FC236}">
                <a16:creationId xmlns:a16="http://schemas.microsoft.com/office/drawing/2014/main" id="{1264D607-A0A5-D649-8E4D-45A8A3AAC7B6}"/>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476496" y="5816125"/>
            <a:ext cx="873469" cy="856303"/>
          </a:xfrm>
          <a:prstGeom prst="rect">
            <a:avLst/>
          </a:prstGeom>
        </p:spPr>
      </p:pic>
      <p:pic>
        <p:nvPicPr>
          <p:cNvPr id="11" name="Picture 6" descr="http://intranet/sites/default/files/cihrirsc_l_c.png">
            <a:extLst>
              <a:ext uri="{FF2B5EF4-FFF2-40B4-BE49-F238E27FC236}">
                <a16:creationId xmlns:a16="http://schemas.microsoft.com/office/drawing/2014/main" id="{E96D2528-636C-6242-BA41-80EA919006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8472" y="5936776"/>
            <a:ext cx="2482116" cy="623794"/>
          </a:xfrm>
          <a:prstGeom prst="rect">
            <a:avLst/>
          </a:prstGeom>
          <a:noFill/>
          <a:ln>
            <a:noFill/>
          </a:ln>
        </p:spPr>
      </p:pic>
      <p:pic>
        <p:nvPicPr>
          <p:cNvPr id="12" name="Image 2">
            <a:extLst>
              <a:ext uri="{FF2B5EF4-FFF2-40B4-BE49-F238E27FC236}">
                <a16:creationId xmlns:a16="http://schemas.microsoft.com/office/drawing/2014/main" id="{A2E2885F-D313-5D44-BE1D-26216747992E}"/>
              </a:ext>
            </a:extLst>
          </p:cNvPr>
          <p:cNvPicPr>
            <a:picLocks noChangeAspect="1"/>
          </p:cNvPicPr>
          <p:nvPr/>
        </p:nvPicPr>
        <p:blipFill>
          <a:blip r:embed="rId6"/>
          <a:stretch>
            <a:fillRect/>
          </a:stretch>
        </p:blipFill>
        <p:spPr>
          <a:xfrm>
            <a:off x="839416" y="5975255"/>
            <a:ext cx="2120394" cy="697173"/>
          </a:xfrm>
          <a:prstGeom prst="rect">
            <a:avLst/>
          </a:prstGeom>
        </p:spPr>
      </p:pic>
      <p:pic>
        <p:nvPicPr>
          <p:cNvPr id="13" name="Image 3">
            <a:extLst>
              <a:ext uri="{FF2B5EF4-FFF2-40B4-BE49-F238E27FC236}">
                <a16:creationId xmlns:a16="http://schemas.microsoft.com/office/drawing/2014/main" id="{FC0F9C55-21F7-784B-9212-78C33C133716}"/>
              </a:ext>
            </a:extLst>
          </p:cNvPr>
          <p:cNvPicPr>
            <a:picLocks noChangeAspect="1"/>
          </p:cNvPicPr>
          <p:nvPr/>
        </p:nvPicPr>
        <p:blipFill>
          <a:blip r:embed="rId7"/>
          <a:stretch>
            <a:fillRect/>
          </a:stretch>
        </p:blipFill>
        <p:spPr>
          <a:xfrm>
            <a:off x="9732376" y="5824923"/>
            <a:ext cx="873470" cy="847505"/>
          </a:xfrm>
          <a:prstGeom prst="rect">
            <a:avLst/>
          </a:prstGeom>
        </p:spPr>
      </p:pic>
      <p:pic>
        <p:nvPicPr>
          <p:cNvPr id="16" name="图片 15">
            <a:extLst>
              <a:ext uri="{FF2B5EF4-FFF2-40B4-BE49-F238E27FC236}">
                <a16:creationId xmlns:a16="http://schemas.microsoft.com/office/drawing/2014/main" id="{2856C2F5-EAD5-BE4C-A5CE-ED844FF8D6F5}"/>
              </a:ext>
            </a:extLst>
          </p:cNvPr>
          <p:cNvPicPr>
            <a:picLocks noChangeAspect="1"/>
          </p:cNvPicPr>
          <p:nvPr/>
        </p:nvPicPr>
        <p:blipFill>
          <a:blip r:embed="rId8"/>
          <a:stretch>
            <a:fillRect/>
          </a:stretch>
        </p:blipFill>
        <p:spPr>
          <a:xfrm>
            <a:off x="6175393" y="5914298"/>
            <a:ext cx="1931578" cy="630069"/>
          </a:xfrm>
          <a:prstGeom prst="rect">
            <a:avLst/>
          </a:prstGeom>
        </p:spPr>
      </p:pic>
      <p:sp>
        <p:nvSpPr>
          <p:cNvPr id="6" name="ZoneTexte 5"/>
          <p:cNvSpPr txBox="1"/>
          <p:nvPr/>
        </p:nvSpPr>
        <p:spPr>
          <a:xfrm>
            <a:off x="3838350" y="4700471"/>
            <a:ext cx="4561906" cy="830997"/>
          </a:xfrm>
          <a:prstGeom prst="rect">
            <a:avLst/>
          </a:prstGeom>
          <a:noFill/>
        </p:spPr>
        <p:txBody>
          <a:bodyPr wrap="square" rtlCol="0">
            <a:spAutoFit/>
          </a:bodyPr>
          <a:lstStyle/>
          <a:p>
            <a:pPr algn="ctr"/>
            <a:r>
              <a:rPr lang="en-CA" sz="2400" b="1" dirty="0" err="1"/>
              <a:t>HeLTI</a:t>
            </a:r>
            <a:r>
              <a:rPr lang="en-CA" sz="2400" b="1" dirty="0"/>
              <a:t> Council</a:t>
            </a:r>
          </a:p>
          <a:p>
            <a:pPr algn="ctr"/>
            <a:r>
              <a:rPr lang="en-CA" sz="2400" b="1" dirty="0"/>
              <a:t>April 2023</a:t>
            </a:r>
          </a:p>
        </p:txBody>
      </p:sp>
      <p:sp>
        <p:nvSpPr>
          <p:cNvPr id="4" name="TextBox 5">
            <a:extLst>
              <a:ext uri="{FF2B5EF4-FFF2-40B4-BE49-F238E27FC236}">
                <a16:creationId xmlns:a16="http://schemas.microsoft.com/office/drawing/2014/main" id="{85EAF6EE-D50A-EEBC-77B1-B22A65C9D7BE}"/>
              </a:ext>
            </a:extLst>
          </p:cNvPr>
          <p:cNvSpPr txBox="1"/>
          <p:nvPr/>
        </p:nvSpPr>
        <p:spPr>
          <a:xfrm>
            <a:off x="8184232" y="3933056"/>
            <a:ext cx="3672408" cy="1785104"/>
          </a:xfrm>
          <a:prstGeom prst="rect">
            <a:avLst/>
          </a:prstGeom>
          <a:noFill/>
        </p:spPr>
        <p:txBody>
          <a:bodyPr wrap="square" rtlCol="0">
            <a:spAutoFit/>
          </a:bodyPr>
          <a:lstStyle/>
          <a:p>
            <a:r>
              <a:rPr lang="en-US" sz="2000" b="1" u="sng" dirty="0"/>
              <a:t>Principal Investigators</a:t>
            </a:r>
            <a:r>
              <a:rPr lang="en-US" sz="2000" dirty="0"/>
              <a:t>:</a:t>
            </a:r>
            <a:br>
              <a:rPr lang="en-US" sz="2000" dirty="0"/>
            </a:br>
            <a:r>
              <a:rPr lang="en-US" sz="2000" dirty="0"/>
              <a:t>Phase 1:	William D. Fraser</a:t>
            </a:r>
          </a:p>
          <a:p>
            <a:r>
              <a:rPr lang="en-US" sz="2000" dirty="0"/>
              <a:t>	Hefeng Huang</a:t>
            </a:r>
          </a:p>
          <a:p>
            <a:endParaRPr lang="en-US" sz="1000" dirty="0"/>
          </a:p>
          <a:p>
            <a:r>
              <a:rPr lang="en-US" sz="2000" dirty="0"/>
              <a:t>Phase 2:	Jean-Patrice Baillargeon</a:t>
            </a:r>
          </a:p>
          <a:p>
            <a:r>
              <a:rPr lang="en-US" sz="2000" dirty="0"/>
              <a:t>	</a:t>
            </a:r>
            <a:r>
              <a:rPr lang="en-US" sz="2000" dirty="0" err="1"/>
              <a:t>Jianxia</a:t>
            </a:r>
            <a:r>
              <a:rPr lang="en-US" sz="2000" dirty="0"/>
              <a:t> Fan</a:t>
            </a:r>
          </a:p>
        </p:txBody>
      </p:sp>
    </p:spTree>
    <p:extLst>
      <p:ext uri="{BB962C8B-B14F-4D97-AF65-F5344CB8AC3E}">
        <p14:creationId xmlns:p14="http://schemas.microsoft.com/office/powerpoint/2010/main" val="367529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FCD48E-1CC2-46A0-9664-3CFA3AF6198B}"/>
              </a:ext>
            </a:extLst>
          </p:cNvPr>
          <p:cNvSpPr>
            <a:spLocks noGrp="1"/>
          </p:cNvSpPr>
          <p:nvPr>
            <p:ph type="sldNum" sz="quarter" idx="12"/>
          </p:nvPr>
        </p:nvSpPr>
        <p:spPr/>
        <p:txBody>
          <a:bodyPr/>
          <a:lstStyle/>
          <a:p>
            <a:fld id="{0B4D9482-6D73-4C71-B0C4-A5EA6B0BC42C}" type="slidenum">
              <a:rPr lang="fr-CA" smtClean="0"/>
              <a:t>10</a:t>
            </a:fld>
            <a:endParaRPr lang="fr-CA"/>
          </a:p>
        </p:txBody>
      </p:sp>
      <p:sp>
        <p:nvSpPr>
          <p:cNvPr id="7" name="Rectangle 6">
            <a:extLst>
              <a:ext uri="{FF2B5EF4-FFF2-40B4-BE49-F238E27FC236}">
                <a16:creationId xmlns:a16="http://schemas.microsoft.com/office/drawing/2014/main" id="{C8364557-695B-428F-BA6F-71F819306542}"/>
              </a:ext>
            </a:extLst>
          </p:cNvPr>
          <p:cNvSpPr/>
          <p:nvPr/>
        </p:nvSpPr>
        <p:spPr>
          <a:xfrm>
            <a:off x="986673" y="1700808"/>
            <a:ext cx="10595727" cy="3816429"/>
          </a:xfrm>
          <a:prstGeom prst="rect">
            <a:avLst/>
          </a:prstGeom>
        </p:spPr>
        <p:txBody>
          <a:bodyPr wrap="square">
            <a:spAutoFit/>
          </a:bodyPr>
          <a:lstStyle/>
          <a:p>
            <a:r>
              <a:rPr lang="en-US" sz="2200" b="1" dirty="0"/>
              <a:t>Importance of Flexibility and Adaptability:</a:t>
            </a:r>
          </a:p>
          <a:p>
            <a:pPr marL="342900" indent="-342900">
              <a:buFont typeface="Arial" panose="020B0604020202020204" pitchFamily="34" charset="0"/>
              <a:buChar char="•"/>
            </a:pPr>
            <a:r>
              <a:rPr lang="en-US" sz="2200" dirty="0"/>
              <a:t>The COVID-19 pandemic created many unforeseen challenges that thought us to have contingency plans in place to handle unexpected events</a:t>
            </a:r>
          </a:p>
          <a:p>
            <a:pPr marL="342900" indent="-342900">
              <a:buFont typeface="Arial" panose="020B0604020202020204" pitchFamily="34" charset="0"/>
              <a:buChar char="•"/>
            </a:pPr>
            <a:endParaRPr lang="en-US" sz="2200" dirty="0"/>
          </a:p>
          <a:p>
            <a:r>
              <a:rPr lang="en-US" sz="2200" b="1" dirty="0"/>
              <a:t>Communication:</a:t>
            </a:r>
          </a:p>
          <a:p>
            <a:pPr marL="342900" indent="-342900">
              <a:buFont typeface="Arial" panose="020B0604020202020204" pitchFamily="34" charset="0"/>
              <a:buChar char="•"/>
            </a:pPr>
            <a:r>
              <a:rPr lang="en-US" sz="2200" dirty="0"/>
              <a:t>Effective and timely communication with study sites, stakeholders, and participants</a:t>
            </a:r>
          </a:p>
          <a:p>
            <a:pPr marL="342900" indent="-342900">
              <a:buFont typeface="Arial" panose="020B0604020202020204" pitchFamily="34" charset="0"/>
              <a:buChar char="•"/>
            </a:pPr>
            <a:r>
              <a:rPr lang="en-US" sz="2200" dirty="0"/>
              <a:t>Ongoing collaboration and sharing of best practices across the </a:t>
            </a:r>
            <a:r>
              <a:rPr lang="en-US" sz="2200" dirty="0" err="1"/>
              <a:t>HeLTI</a:t>
            </a:r>
            <a:r>
              <a:rPr lang="en-US" sz="2200" dirty="0"/>
              <a:t> Consortium</a:t>
            </a:r>
          </a:p>
          <a:p>
            <a:pPr marL="342900" indent="-342900">
              <a:buFont typeface="Arial" panose="020B0604020202020204" pitchFamily="34" charset="0"/>
              <a:buChar char="•"/>
            </a:pPr>
            <a:endParaRPr lang="en-US" sz="2200" dirty="0"/>
          </a:p>
          <a:p>
            <a:r>
              <a:rPr lang="en-US" sz="2200" b="1" dirty="0"/>
              <a:t>Continual Learning:</a:t>
            </a:r>
          </a:p>
          <a:p>
            <a:pPr marL="342900" indent="-342900">
              <a:buFont typeface="Arial" panose="020B0604020202020204" pitchFamily="34" charset="0"/>
              <a:buChar char="•"/>
            </a:pPr>
            <a:r>
              <a:rPr lang="en-US" sz="2200" dirty="0"/>
              <a:t>Ongoing process of learning and improvement; regularly assessing trial implementation &amp; fidelity outcomes, identifying areas for improvement, and implementing changes.</a:t>
            </a:r>
            <a:endParaRPr lang="fr-CA" sz="2000" dirty="0"/>
          </a:p>
        </p:txBody>
      </p:sp>
      <p:pic>
        <p:nvPicPr>
          <p:cNvPr id="4" name="Picture 9">
            <a:extLst>
              <a:ext uri="{FF2B5EF4-FFF2-40B4-BE49-F238E27FC236}">
                <a16:creationId xmlns:a16="http://schemas.microsoft.com/office/drawing/2014/main" id="{EE6225C5-D94C-CB48-4AC9-7E60B0E4A23B}"/>
              </a:ext>
            </a:extLst>
          </p:cNvPr>
          <p:cNvPicPr>
            <a:picLocks noChangeAspect="1"/>
          </p:cNvPicPr>
          <p:nvPr/>
        </p:nvPicPr>
        <p:blipFill>
          <a:blip r:embed="rId3" cstate="print"/>
          <a:stretch>
            <a:fillRect/>
          </a:stretch>
        </p:blipFill>
        <p:spPr>
          <a:xfrm>
            <a:off x="263352" y="205147"/>
            <a:ext cx="723321" cy="757913"/>
          </a:xfrm>
          <a:prstGeom prst="rect">
            <a:avLst/>
          </a:prstGeom>
        </p:spPr>
      </p:pic>
      <p:sp>
        <p:nvSpPr>
          <p:cNvPr id="3" name="Titre 1">
            <a:extLst>
              <a:ext uri="{FF2B5EF4-FFF2-40B4-BE49-F238E27FC236}">
                <a16:creationId xmlns:a16="http://schemas.microsoft.com/office/drawing/2014/main" id="{3A66BC94-326C-A7CD-D6EC-5C04C466556A}"/>
              </a:ext>
            </a:extLst>
          </p:cNvPr>
          <p:cNvSpPr txBox="1">
            <a:spLocks/>
          </p:cNvSpPr>
          <p:nvPr>
            <p:custDataLst>
              <p:tags r:id="rId1"/>
            </p:custDataLst>
          </p:nvPr>
        </p:nvSpPr>
        <p:spPr>
          <a:xfrm>
            <a:off x="2495600" y="228964"/>
            <a:ext cx="727280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Lessons learned </a:t>
            </a:r>
          </a:p>
          <a:p>
            <a:pPr algn="ctr"/>
            <a:r>
              <a:rPr lang="en-US" sz="4000" b="1" dirty="0">
                <a:solidFill>
                  <a:schemeClr val="accent1">
                    <a:lumMod val="50000"/>
                  </a:schemeClr>
                </a:solidFill>
                <a:latin typeface="+mn-lt"/>
                <a:ea typeface="+mn-ea"/>
                <a:cs typeface="+mn-ea"/>
              </a:rPr>
              <a:t>during the last 6 years </a:t>
            </a:r>
          </a:p>
        </p:txBody>
      </p:sp>
    </p:spTree>
    <p:extLst>
      <p:ext uri="{BB962C8B-B14F-4D97-AF65-F5344CB8AC3E}">
        <p14:creationId xmlns:p14="http://schemas.microsoft.com/office/powerpoint/2010/main" val="80853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FCD48E-1CC2-46A0-9664-3CFA3AF6198B}"/>
              </a:ext>
            </a:extLst>
          </p:cNvPr>
          <p:cNvSpPr>
            <a:spLocks noGrp="1"/>
          </p:cNvSpPr>
          <p:nvPr>
            <p:ph type="sldNum" sz="quarter" idx="12"/>
          </p:nvPr>
        </p:nvSpPr>
        <p:spPr/>
        <p:txBody>
          <a:bodyPr/>
          <a:lstStyle/>
          <a:p>
            <a:fld id="{0B4D9482-6D73-4C71-B0C4-A5EA6B0BC42C}" type="slidenum">
              <a:rPr lang="fr-CA" smtClean="0"/>
              <a:t>11</a:t>
            </a:fld>
            <a:endParaRPr lang="fr-CA"/>
          </a:p>
        </p:txBody>
      </p:sp>
      <p:sp>
        <p:nvSpPr>
          <p:cNvPr id="7" name="Rectangle 6">
            <a:extLst>
              <a:ext uri="{FF2B5EF4-FFF2-40B4-BE49-F238E27FC236}">
                <a16:creationId xmlns:a16="http://schemas.microsoft.com/office/drawing/2014/main" id="{C8364557-695B-428F-BA6F-71F819306542}"/>
              </a:ext>
            </a:extLst>
          </p:cNvPr>
          <p:cNvSpPr/>
          <p:nvPr/>
        </p:nvSpPr>
        <p:spPr>
          <a:xfrm>
            <a:off x="986673" y="1460192"/>
            <a:ext cx="10221895" cy="4575612"/>
          </a:xfrm>
          <a:prstGeom prst="rect">
            <a:avLst/>
          </a:prstGeom>
        </p:spPr>
        <p:txBody>
          <a:bodyPr wrap="square">
            <a:spAutoFit/>
          </a:bodyPr>
          <a:lstStyle/>
          <a:p>
            <a:pPr>
              <a:spcAft>
                <a:spcPts val="400"/>
              </a:spcAft>
            </a:pPr>
            <a:r>
              <a:rPr lang="en-US" sz="2400" b="1" dirty="0"/>
              <a:t>Take advantage of our ongoing trial to share experience and answer research questions on context, processes, fidelity or proximal results:</a:t>
            </a:r>
          </a:p>
          <a:p>
            <a:pPr marL="342900" indent="-342900">
              <a:spcAft>
                <a:spcPts val="400"/>
              </a:spcAft>
              <a:buFont typeface="Arial" panose="020B0604020202020204" pitchFamily="34" charset="0"/>
              <a:buChar char="•"/>
            </a:pPr>
            <a:r>
              <a:rPr lang="en-US" sz="2200" dirty="0"/>
              <a:t>Publications:</a:t>
            </a:r>
          </a:p>
          <a:p>
            <a:pPr marL="800100" lvl="1" indent="-342900">
              <a:spcAft>
                <a:spcPts val="400"/>
              </a:spcAft>
              <a:buFont typeface="Wingdings" panose="05000000000000000000" pitchFamily="2" charset="2"/>
              <a:buChar char="ü"/>
            </a:pPr>
            <a:r>
              <a:rPr lang="en-US" sz="2200" dirty="0"/>
              <a:t>Intervention development paper</a:t>
            </a:r>
          </a:p>
          <a:p>
            <a:pPr marL="800100" lvl="1" indent="-342900">
              <a:spcAft>
                <a:spcPts val="400"/>
              </a:spcAft>
              <a:buFont typeface="Wingdings" panose="05000000000000000000" pitchFamily="2" charset="2"/>
              <a:buChar char="ü"/>
            </a:pPr>
            <a:r>
              <a:rPr lang="en-US" sz="2200" dirty="0"/>
              <a:t>Intervention fidelity paper</a:t>
            </a:r>
          </a:p>
          <a:p>
            <a:pPr marL="800100" lvl="1" indent="-342900">
              <a:spcAft>
                <a:spcPts val="400"/>
              </a:spcAft>
              <a:buFont typeface="Wingdings" panose="05000000000000000000" pitchFamily="2" charset="2"/>
              <a:buChar char="ü"/>
            </a:pPr>
            <a:r>
              <a:rPr lang="en-US" sz="2200" dirty="0"/>
              <a:t>COVID impact, etc.</a:t>
            </a:r>
          </a:p>
          <a:p>
            <a:pPr marL="342900" indent="-342900">
              <a:spcAft>
                <a:spcPts val="400"/>
              </a:spcAft>
              <a:buFont typeface="Arial" panose="020B0604020202020204" pitchFamily="34" charset="0"/>
              <a:buChar char="•"/>
            </a:pPr>
            <a:r>
              <a:rPr lang="en-US" sz="2200" dirty="0"/>
              <a:t>Research sub-studies:</a:t>
            </a:r>
          </a:p>
          <a:p>
            <a:pPr marL="800100" lvl="1" indent="-342900">
              <a:spcAft>
                <a:spcPts val="400"/>
              </a:spcAft>
              <a:buFont typeface="Wingdings" panose="05000000000000000000" pitchFamily="2" charset="2"/>
              <a:buChar char="ü"/>
            </a:pPr>
            <a:r>
              <a:rPr lang="en-US" sz="2200" dirty="0"/>
              <a:t>Feasibility and acceptability of the Healthy Conversation Skills model to support healthy lifestyles in Shanghai – Qualitative study with families and HCP in Shanghai; with possible support form WHO</a:t>
            </a:r>
          </a:p>
          <a:p>
            <a:pPr marL="800100" lvl="1" indent="-342900">
              <a:spcAft>
                <a:spcPts val="400"/>
              </a:spcAft>
              <a:buFont typeface="Wingdings" panose="05000000000000000000" pitchFamily="2" charset="2"/>
              <a:buChar char="ü"/>
            </a:pPr>
            <a:r>
              <a:rPr lang="en-US" sz="2200" dirty="0"/>
              <a:t>Sex and Gender specificities in Shanghai regarding perceptions, attitudes, parenting, etc. – Qualitative study with families in Shanghai</a:t>
            </a:r>
          </a:p>
        </p:txBody>
      </p:sp>
      <p:pic>
        <p:nvPicPr>
          <p:cNvPr id="4" name="Picture 9">
            <a:extLst>
              <a:ext uri="{FF2B5EF4-FFF2-40B4-BE49-F238E27FC236}">
                <a16:creationId xmlns:a16="http://schemas.microsoft.com/office/drawing/2014/main" id="{EE6225C5-D94C-CB48-4AC9-7E60B0E4A23B}"/>
              </a:ext>
            </a:extLst>
          </p:cNvPr>
          <p:cNvPicPr>
            <a:picLocks noChangeAspect="1"/>
          </p:cNvPicPr>
          <p:nvPr/>
        </p:nvPicPr>
        <p:blipFill>
          <a:blip r:embed="rId3" cstate="print"/>
          <a:stretch>
            <a:fillRect/>
          </a:stretch>
        </p:blipFill>
        <p:spPr>
          <a:xfrm>
            <a:off x="263352" y="205147"/>
            <a:ext cx="723321" cy="757913"/>
          </a:xfrm>
          <a:prstGeom prst="rect">
            <a:avLst/>
          </a:prstGeom>
        </p:spPr>
      </p:pic>
      <p:sp>
        <p:nvSpPr>
          <p:cNvPr id="5" name="Titre 1">
            <a:extLst>
              <a:ext uri="{FF2B5EF4-FFF2-40B4-BE49-F238E27FC236}">
                <a16:creationId xmlns:a16="http://schemas.microsoft.com/office/drawing/2014/main" id="{08E98236-1A0F-3291-176B-08F06773BD30}"/>
              </a:ext>
            </a:extLst>
          </p:cNvPr>
          <p:cNvSpPr txBox="1">
            <a:spLocks/>
          </p:cNvSpPr>
          <p:nvPr>
            <p:custDataLst>
              <p:tags r:id="rId1"/>
            </p:custDataLst>
          </p:nvPr>
        </p:nvSpPr>
        <p:spPr>
          <a:xfrm>
            <a:off x="2495600" y="228964"/>
            <a:ext cx="727280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Identifying research priorities and publications</a:t>
            </a:r>
          </a:p>
        </p:txBody>
      </p:sp>
    </p:spTree>
    <p:extLst>
      <p:ext uri="{BB962C8B-B14F-4D97-AF65-F5344CB8AC3E}">
        <p14:creationId xmlns:p14="http://schemas.microsoft.com/office/powerpoint/2010/main" val="376503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FCD48E-1CC2-46A0-9664-3CFA3AF6198B}"/>
              </a:ext>
            </a:extLst>
          </p:cNvPr>
          <p:cNvSpPr>
            <a:spLocks noGrp="1"/>
          </p:cNvSpPr>
          <p:nvPr>
            <p:ph type="sldNum" sz="quarter" idx="12"/>
          </p:nvPr>
        </p:nvSpPr>
        <p:spPr/>
        <p:txBody>
          <a:bodyPr/>
          <a:lstStyle/>
          <a:p>
            <a:fld id="{0B4D9482-6D73-4C71-B0C4-A5EA6B0BC42C}" type="slidenum">
              <a:rPr lang="fr-CA" smtClean="0"/>
              <a:t>12</a:t>
            </a:fld>
            <a:endParaRPr lang="fr-CA"/>
          </a:p>
        </p:txBody>
      </p:sp>
      <p:sp>
        <p:nvSpPr>
          <p:cNvPr id="7" name="Rectangle 6">
            <a:extLst>
              <a:ext uri="{FF2B5EF4-FFF2-40B4-BE49-F238E27FC236}">
                <a16:creationId xmlns:a16="http://schemas.microsoft.com/office/drawing/2014/main" id="{C8364557-695B-428F-BA6F-71F819306542}"/>
              </a:ext>
            </a:extLst>
          </p:cNvPr>
          <p:cNvSpPr/>
          <p:nvPr/>
        </p:nvSpPr>
        <p:spPr>
          <a:xfrm>
            <a:off x="986673" y="1700808"/>
            <a:ext cx="10221895" cy="3416320"/>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b="1" dirty="0"/>
              <a:t>Meeting of </a:t>
            </a:r>
            <a:r>
              <a:rPr lang="en-US" sz="2200" b="1" dirty="0" err="1"/>
              <a:t>SCHeLTI</a:t>
            </a:r>
            <a:r>
              <a:rPr lang="en-US" sz="2200" b="1" dirty="0"/>
              <a:t> Canadian co-investigators</a:t>
            </a:r>
            <a:r>
              <a:rPr lang="en-US" sz="2200" dirty="0"/>
              <a:t> on February 6, 2023.</a:t>
            </a:r>
          </a:p>
          <a:p>
            <a:pPr marL="342900" indent="-342900">
              <a:spcAft>
                <a:spcPts val="1200"/>
              </a:spcAft>
              <a:buFont typeface="Arial" panose="020B0604020202020204" pitchFamily="34" charset="0"/>
              <a:buChar char="•"/>
            </a:pPr>
            <a:r>
              <a:rPr lang="en-US" sz="2200" b="1" dirty="0"/>
              <a:t>Spreadsheet</a:t>
            </a:r>
            <a:r>
              <a:rPr lang="en-US" sz="2200" dirty="0"/>
              <a:t> documenting researchers who have taken a role for each domain of variables being collected, and those willing to take leadership roles for a domain. </a:t>
            </a:r>
          </a:p>
          <a:p>
            <a:pPr marL="342900" indent="-342900">
              <a:spcAft>
                <a:spcPts val="1200"/>
              </a:spcAft>
              <a:buFont typeface="Arial" panose="020B0604020202020204" pitchFamily="34" charset="0"/>
              <a:buChar char="•"/>
            </a:pPr>
            <a:r>
              <a:rPr lang="en-US" sz="2200" dirty="0"/>
              <a:t>Investigators have been encouraged to </a:t>
            </a:r>
            <a:r>
              <a:rPr lang="en-US" sz="2200" b="1" dirty="0"/>
              <a:t>propose research priorities for the short term, within the next year</a:t>
            </a:r>
            <a:endParaRPr lang="en-US" sz="2200" dirty="0"/>
          </a:p>
          <a:p>
            <a:pPr marL="342900" indent="-342900">
              <a:spcAft>
                <a:spcPts val="1200"/>
              </a:spcAft>
              <a:buFont typeface="Arial" panose="020B0604020202020204" pitchFamily="34" charset="0"/>
              <a:buChar char="•"/>
            </a:pPr>
            <a:r>
              <a:rPr lang="en-US" sz="2200" b="1" dirty="0"/>
              <a:t>Research ideas:</a:t>
            </a:r>
            <a:r>
              <a:rPr lang="en-US" sz="2200" dirty="0"/>
              <a:t> will be discussed tomorrow…</a:t>
            </a:r>
          </a:p>
          <a:p>
            <a:pPr marL="342900" indent="-342900">
              <a:spcAft>
                <a:spcPts val="1200"/>
              </a:spcAft>
              <a:buFont typeface="Arial" panose="020B0604020202020204" pitchFamily="34" charset="0"/>
              <a:buChar char="•"/>
            </a:pPr>
            <a:r>
              <a:rPr lang="en-US" sz="2200" dirty="0"/>
              <a:t>Challenge of </a:t>
            </a:r>
            <a:r>
              <a:rPr lang="en-US" sz="2200" b="1" dirty="0"/>
              <a:t>including high-level decisionmakers</a:t>
            </a:r>
            <a:r>
              <a:rPr lang="en-US" sz="2200" dirty="0"/>
              <a:t> in the process of identifying research priorities and informing the analysis plan</a:t>
            </a:r>
          </a:p>
        </p:txBody>
      </p:sp>
      <p:pic>
        <p:nvPicPr>
          <p:cNvPr id="4" name="Picture 9">
            <a:extLst>
              <a:ext uri="{FF2B5EF4-FFF2-40B4-BE49-F238E27FC236}">
                <a16:creationId xmlns:a16="http://schemas.microsoft.com/office/drawing/2014/main" id="{EE6225C5-D94C-CB48-4AC9-7E60B0E4A23B}"/>
              </a:ext>
            </a:extLst>
          </p:cNvPr>
          <p:cNvPicPr>
            <a:picLocks noChangeAspect="1"/>
          </p:cNvPicPr>
          <p:nvPr/>
        </p:nvPicPr>
        <p:blipFill>
          <a:blip r:embed="rId4" cstate="print"/>
          <a:stretch>
            <a:fillRect/>
          </a:stretch>
        </p:blipFill>
        <p:spPr>
          <a:xfrm>
            <a:off x="263352" y="205147"/>
            <a:ext cx="723321" cy="757913"/>
          </a:xfrm>
          <a:prstGeom prst="rect">
            <a:avLst/>
          </a:prstGeom>
        </p:spPr>
      </p:pic>
      <p:sp>
        <p:nvSpPr>
          <p:cNvPr id="5" name="Titre 1">
            <a:extLst>
              <a:ext uri="{FF2B5EF4-FFF2-40B4-BE49-F238E27FC236}">
                <a16:creationId xmlns:a16="http://schemas.microsoft.com/office/drawing/2014/main" id="{08E98236-1A0F-3291-176B-08F06773BD30}"/>
              </a:ext>
            </a:extLst>
          </p:cNvPr>
          <p:cNvSpPr txBox="1">
            <a:spLocks/>
          </p:cNvSpPr>
          <p:nvPr>
            <p:custDataLst>
              <p:tags r:id="rId1"/>
            </p:custDataLst>
          </p:nvPr>
        </p:nvSpPr>
        <p:spPr>
          <a:xfrm>
            <a:off x="2495600" y="228964"/>
            <a:ext cx="727280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Identifying research priorities and publications</a:t>
            </a:r>
          </a:p>
        </p:txBody>
      </p:sp>
    </p:spTree>
    <p:extLst>
      <p:ext uri="{BB962C8B-B14F-4D97-AF65-F5344CB8AC3E}">
        <p14:creationId xmlns:p14="http://schemas.microsoft.com/office/powerpoint/2010/main" val="227386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3958" y="1484784"/>
            <a:ext cx="10234610" cy="5047536"/>
          </a:xfrm>
          <a:prstGeom prst="rect">
            <a:avLst/>
          </a:prstGeom>
        </p:spPr>
        <p:txBody>
          <a:bodyPr wrap="square">
            <a:spAutoFit/>
          </a:bodyPr>
          <a:lstStyle/>
          <a:p>
            <a:r>
              <a:rPr lang="en-US" sz="2200" b="1" dirty="0"/>
              <a:t>New regulatory body, under the auspices of the Minister of Science and Technology (MOST)</a:t>
            </a:r>
            <a:r>
              <a:rPr lang="en-US" sz="2200" dirty="0"/>
              <a:t>, has been established in China to oversee data sharing in international studies</a:t>
            </a:r>
          </a:p>
          <a:p>
            <a:endParaRPr lang="en-US" b="1" dirty="0"/>
          </a:p>
          <a:p>
            <a:r>
              <a:rPr lang="en-US" sz="2200" b="1" dirty="0"/>
              <a:t>GOAL: </a:t>
            </a:r>
            <a:r>
              <a:rPr lang="en-US" sz="2200" dirty="0"/>
              <a:t>Canadian SCHELTI team members will achieve </a:t>
            </a:r>
            <a:r>
              <a:rPr lang="en-US" sz="2200" b="1" dirty="0"/>
              <a:t>full scientific partnership</a:t>
            </a:r>
            <a:r>
              <a:rPr lang="en-US" sz="2200" dirty="0"/>
              <a:t> with Chinese colleagues, through:</a:t>
            </a:r>
          </a:p>
          <a:p>
            <a:pPr marL="742950" lvl="1" indent="-285750">
              <a:buFont typeface="Wingdings" panose="05000000000000000000" pitchFamily="2" charset="2"/>
              <a:buChar char="ü"/>
            </a:pPr>
            <a:r>
              <a:rPr lang="en-US" sz="2200" b="1" dirty="0"/>
              <a:t>Significant contribution</a:t>
            </a:r>
            <a:r>
              <a:rPr lang="en-US" sz="2200" dirty="0"/>
              <a:t> to the development of the study, </a:t>
            </a:r>
          </a:p>
          <a:p>
            <a:pPr marL="742950" lvl="1" indent="-285750">
              <a:buFont typeface="Wingdings" panose="05000000000000000000" pitchFamily="2" charset="2"/>
              <a:buChar char="ü"/>
            </a:pPr>
            <a:r>
              <a:rPr lang="en-US" sz="2200" b="1" dirty="0"/>
              <a:t>Data sharing</a:t>
            </a:r>
            <a:r>
              <a:rPr lang="en-US" sz="2200" dirty="0"/>
              <a:t>: researchers, whether Chinese or Canadian, have </a:t>
            </a:r>
            <a:r>
              <a:rPr lang="en-US" sz="2200" b="1" dirty="0"/>
              <a:t>equal access to SCHELTI data</a:t>
            </a:r>
            <a:endParaRPr lang="en-US" sz="2200" dirty="0"/>
          </a:p>
          <a:p>
            <a:pPr marL="742950" lvl="1" indent="-285750">
              <a:buFont typeface="Wingdings" panose="05000000000000000000" pitchFamily="2" charset="2"/>
              <a:buChar char="ü"/>
            </a:pPr>
            <a:r>
              <a:rPr lang="en-US" sz="2200" b="1" dirty="0"/>
              <a:t>Balanced recognition of the intellectual contributions</a:t>
            </a:r>
            <a:r>
              <a:rPr lang="en-US" sz="2200" dirty="0"/>
              <a:t> to the programme, including respect of internationally recognized </a:t>
            </a:r>
            <a:r>
              <a:rPr lang="en-US" sz="2200" b="1" dirty="0"/>
              <a:t>authorship principles</a:t>
            </a:r>
            <a:r>
              <a:rPr lang="en-US" sz="2200" dirty="0"/>
              <a:t>.</a:t>
            </a:r>
          </a:p>
          <a:p>
            <a:endParaRPr lang="en-US" b="1" dirty="0"/>
          </a:p>
          <a:p>
            <a:r>
              <a:rPr lang="en-US" sz="2200" b="1" dirty="0"/>
              <a:t>Steps to achieve goal:</a:t>
            </a:r>
          </a:p>
          <a:p>
            <a:pPr marL="800100" lvl="1" indent="-342900">
              <a:buAutoNum type="alphaLcParenR"/>
            </a:pPr>
            <a:r>
              <a:rPr lang="en-US" sz="2200" b="1" dirty="0"/>
              <a:t>Submission</a:t>
            </a:r>
            <a:r>
              <a:rPr lang="en-US" sz="2200" dirty="0"/>
              <a:t> to Chinese regulatory approval for data sharing (</a:t>
            </a:r>
            <a:r>
              <a:rPr lang="en-US" sz="2200" b="1" dirty="0"/>
              <a:t>Ongoing</a:t>
            </a:r>
            <a:r>
              <a:rPr lang="en-US" sz="2200" dirty="0"/>
              <a:t>)</a:t>
            </a:r>
          </a:p>
          <a:p>
            <a:pPr marL="800100" lvl="1" indent="-342900">
              <a:buAutoNum type="alphaLcParenR"/>
            </a:pPr>
            <a:r>
              <a:rPr lang="en-US" sz="2200" b="1" dirty="0"/>
              <a:t>Mechanisms approved by the Executive committee</a:t>
            </a:r>
            <a:r>
              <a:rPr lang="en-US" sz="2200" dirty="0"/>
              <a:t> are implemented to ensure the application of the guidelines (Governance, Application for access to DB &amp; BB).</a:t>
            </a:r>
          </a:p>
        </p:txBody>
      </p:sp>
      <p:pic>
        <p:nvPicPr>
          <p:cNvPr id="2" name="Picture 9">
            <a:extLst>
              <a:ext uri="{FF2B5EF4-FFF2-40B4-BE49-F238E27FC236}">
                <a16:creationId xmlns:a16="http://schemas.microsoft.com/office/drawing/2014/main" id="{4C4E1B2B-49C5-2E32-8340-4589CA48C936}"/>
              </a:ext>
            </a:extLst>
          </p:cNvPr>
          <p:cNvPicPr>
            <a:picLocks noChangeAspect="1"/>
          </p:cNvPicPr>
          <p:nvPr/>
        </p:nvPicPr>
        <p:blipFill>
          <a:blip r:embed="rId4" cstate="print"/>
          <a:stretch>
            <a:fillRect/>
          </a:stretch>
        </p:blipFill>
        <p:spPr>
          <a:xfrm>
            <a:off x="263352" y="205147"/>
            <a:ext cx="723321" cy="757913"/>
          </a:xfrm>
          <a:prstGeom prst="rect">
            <a:avLst/>
          </a:prstGeom>
        </p:spPr>
      </p:pic>
      <p:sp>
        <p:nvSpPr>
          <p:cNvPr id="5" name="Titre 1">
            <a:extLst>
              <a:ext uri="{FF2B5EF4-FFF2-40B4-BE49-F238E27FC236}">
                <a16:creationId xmlns:a16="http://schemas.microsoft.com/office/drawing/2014/main" id="{D4962A1F-03C3-4A92-87E5-ADF120CE5465}"/>
              </a:ext>
            </a:extLst>
          </p:cNvPr>
          <p:cNvSpPr txBox="1">
            <a:spLocks/>
          </p:cNvSpPr>
          <p:nvPr>
            <p:custDataLst>
              <p:tags r:id="rId1"/>
            </p:custDataLst>
          </p:nvPr>
        </p:nvSpPr>
        <p:spPr>
          <a:xfrm>
            <a:off x="2495600" y="228964"/>
            <a:ext cx="727280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Challenge of Data Access for Canadian investigators</a:t>
            </a:r>
          </a:p>
        </p:txBody>
      </p:sp>
    </p:spTree>
    <p:extLst>
      <p:ext uri="{BB962C8B-B14F-4D97-AF65-F5344CB8AC3E}">
        <p14:creationId xmlns:p14="http://schemas.microsoft.com/office/powerpoint/2010/main" val="45075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FCD48E-1CC2-46A0-9664-3CFA3AF6198B}"/>
              </a:ext>
            </a:extLst>
          </p:cNvPr>
          <p:cNvSpPr>
            <a:spLocks noGrp="1"/>
          </p:cNvSpPr>
          <p:nvPr>
            <p:ph type="sldNum" sz="quarter" idx="12"/>
          </p:nvPr>
        </p:nvSpPr>
        <p:spPr/>
        <p:txBody>
          <a:bodyPr/>
          <a:lstStyle/>
          <a:p>
            <a:fld id="{0B4D9482-6D73-4C71-B0C4-A5EA6B0BC42C}" type="slidenum">
              <a:rPr lang="fr-CA" smtClean="0"/>
              <a:t>14</a:t>
            </a:fld>
            <a:endParaRPr lang="fr-CA"/>
          </a:p>
        </p:txBody>
      </p:sp>
      <p:sp>
        <p:nvSpPr>
          <p:cNvPr id="7" name="Rectangle 6">
            <a:extLst>
              <a:ext uri="{FF2B5EF4-FFF2-40B4-BE49-F238E27FC236}">
                <a16:creationId xmlns:a16="http://schemas.microsoft.com/office/drawing/2014/main" id="{C8364557-695B-428F-BA6F-71F819306542}"/>
              </a:ext>
            </a:extLst>
          </p:cNvPr>
          <p:cNvSpPr/>
          <p:nvPr/>
        </p:nvSpPr>
        <p:spPr>
          <a:xfrm>
            <a:off x="986673" y="1460192"/>
            <a:ext cx="10293903" cy="5057795"/>
          </a:xfrm>
          <a:prstGeom prst="rect">
            <a:avLst/>
          </a:prstGeom>
        </p:spPr>
        <p:txBody>
          <a:bodyPr wrap="square">
            <a:spAutoFit/>
          </a:bodyPr>
          <a:lstStyle/>
          <a:p>
            <a:pPr>
              <a:spcAft>
                <a:spcPts val="400"/>
              </a:spcAft>
            </a:pPr>
            <a:r>
              <a:rPr lang="en-US" sz="2200" b="1" dirty="0"/>
              <a:t>Completing recruitment:</a:t>
            </a:r>
          </a:p>
          <a:p>
            <a:pPr marL="342900" indent="-342900">
              <a:spcAft>
                <a:spcPts val="1200"/>
              </a:spcAft>
              <a:buFont typeface="Arial" panose="020B0604020202020204" pitchFamily="34" charset="0"/>
              <a:buChar char="•"/>
            </a:pPr>
            <a:r>
              <a:rPr lang="en-US" sz="2200" dirty="0"/>
              <a:t>Engagement of district and MCH leaders at Songjiang</a:t>
            </a:r>
          </a:p>
          <a:p>
            <a:pPr>
              <a:spcAft>
                <a:spcPts val="400"/>
              </a:spcAft>
            </a:pPr>
            <a:r>
              <a:rPr lang="en-US" sz="2200" b="1" dirty="0"/>
              <a:t>Retention in trial:</a:t>
            </a:r>
          </a:p>
          <a:p>
            <a:pPr marL="342900" indent="-342900">
              <a:spcAft>
                <a:spcPts val="1200"/>
              </a:spcAft>
              <a:buFont typeface="Arial" panose="020B0604020202020204" pitchFamily="34" charset="0"/>
              <a:buChar char="•"/>
            </a:pPr>
            <a:r>
              <a:rPr lang="en-US" sz="2200" dirty="0"/>
              <a:t>To ensure participant retention, the trial requires ongoing adaptation of retention strategies in response to changing circumstances and evolving participant needs</a:t>
            </a:r>
          </a:p>
          <a:p>
            <a:pPr>
              <a:spcAft>
                <a:spcPts val="400"/>
              </a:spcAft>
            </a:pPr>
            <a:r>
              <a:rPr lang="en-US" sz="2200" b="1" dirty="0"/>
              <a:t>Maintain engagement of key decision and policy makers</a:t>
            </a:r>
          </a:p>
          <a:p>
            <a:pPr marL="342900" indent="-342900">
              <a:spcAft>
                <a:spcPts val="400"/>
              </a:spcAft>
              <a:buFont typeface="Arial" panose="020B0604020202020204" pitchFamily="34" charset="0"/>
              <a:buChar char="•"/>
            </a:pPr>
            <a:r>
              <a:rPr lang="en-US" sz="2200" dirty="0"/>
              <a:t>Important for the feasibility of the trial (e.g. data access), funding of research ideas and scale up of the </a:t>
            </a:r>
            <a:r>
              <a:rPr lang="en-US" sz="2200" dirty="0" err="1"/>
              <a:t>SCHeLTI</a:t>
            </a:r>
            <a:r>
              <a:rPr lang="en-US" sz="2200" dirty="0"/>
              <a:t> intervention in Shanghai and China</a:t>
            </a:r>
          </a:p>
          <a:p>
            <a:pPr marL="342900" indent="-342900">
              <a:spcAft>
                <a:spcPts val="400"/>
              </a:spcAft>
              <a:buFont typeface="Arial" panose="020B0604020202020204" pitchFamily="34" charset="0"/>
              <a:buChar char="•"/>
            </a:pPr>
            <a:r>
              <a:rPr lang="en-US" sz="2200" dirty="0"/>
              <a:t>We have good collaboration with Dr. </a:t>
            </a:r>
            <a:r>
              <a:rPr lang="en-US" sz="2200" dirty="0" err="1"/>
              <a:t>Guowei</a:t>
            </a:r>
            <a:r>
              <a:rPr lang="en-US" sz="2200" dirty="0"/>
              <a:t> Zhu, responsible for planning childhood health promotion policies in Shanghai’s Xuhui District, knowledge users (Drs Jiang, Ouyang, Shu), UNICEF-China, etc.</a:t>
            </a:r>
          </a:p>
          <a:p>
            <a:pPr marL="342900" indent="-342900">
              <a:spcAft>
                <a:spcPts val="1200"/>
              </a:spcAft>
              <a:buFont typeface="Arial" panose="020B0604020202020204" pitchFamily="34" charset="0"/>
              <a:buChar char="•"/>
            </a:pPr>
            <a:r>
              <a:rPr lang="en-US" sz="2200" dirty="0"/>
              <a:t>We need to get more attention from high-level health care decision makers in Shanghai and China</a:t>
            </a:r>
          </a:p>
        </p:txBody>
      </p:sp>
      <p:pic>
        <p:nvPicPr>
          <p:cNvPr id="4" name="Picture 9">
            <a:extLst>
              <a:ext uri="{FF2B5EF4-FFF2-40B4-BE49-F238E27FC236}">
                <a16:creationId xmlns:a16="http://schemas.microsoft.com/office/drawing/2014/main" id="{EE6225C5-D94C-CB48-4AC9-7E60B0E4A23B}"/>
              </a:ext>
            </a:extLst>
          </p:cNvPr>
          <p:cNvPicPr>
            <a:picLocks noChangeAspect="1"/>
          </p:cNvPicPr>
          <p:nvPr/>
        </p:nvPicPr>
        <p:blipFill>
          <a:blip r:embed="rId4" cstate="print"/>
          <a:stretch>
            <a:fillRect/>
          </a:stretch>
        </p:blipFill>
        <p:spPr>
          <a:xfrm>
            <a:off x="263352" y="205147"/>
            <a:ext cx="723321" cy="757913"/>
          </a:xfrm>
          <a:prstGeom prst="rect">
            <a:avLst/>
          </a:prstGeom>
        </p:spPr>
      </p:pic>
      <p:sp>
        <p:nvSpPr>
          <p:cNvPr id="8" name="Titre 1">
            <a:extLst>
              <a:ext uri="{FF2B5EF4-FFF2-40B4-BE49-F238E27FC236}">
                <a16:creationId xmlns:a16="http://schemas.microsoft.com/office/drawing/2014/main" id="{053B7FCE-9C13-3F34-4833-D318447421D2}"/>
              </a:ext>
            </a:extLst>
          </p:cNvPr>
          <p:cNvSpPr txBox="1">
            <a:spLocks/>
          </p:cNvSpPr>
          <p:nvPr>
            <p:custDataLst>
              <p:tags r:id="rId1"/>
            </p:custDataLst>
          </p:nvPr>
        </p:nvSpPr>
        <p:spPr>
          <a:xfrm>
            <a:off x="2169740" y="237942"/>
            <a:ext cx="7886700" cy="7340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Other challenges</a:t>
            </a:r>
          </a:p>
        </p:txBody>
      </p:sp>
    </p:spTree>
    <p:extLst>
      <p:ext uri="{BB962C8B-B14F-4D97-AF65-F5344CB8AC3E}">
        <p14:creationId xmlns:p14="http://schemas.microsoft.com/office/powerpoint/2010/main" val="306429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03351" y="3861048"/>
            <a:ext cx="8459536" cy="2062103"/>
          </a:xfrm>
          <a:prstGeom prst="rect">
            <a:avLst/>
          </a:prstGeom>
          <a:noFill/>
        </p:spPr>
        <p:txBody>
          <a:bodyPr wrap="square" rtlCol="0">
            <a:spAutoFit/>
          </a:bodyPr>
          <a:lstStyle/>
          <a:p>
            <a:r>
              <a:rPr lang="en-CA" sz="3600" b="1" i="1" dirty="0"/>
              <a:t>Thank you…</a:t>
            </a:r>
          </a:p>
          <a:p>
            <a:endParaRPr lang="en-CA" sz="2000" b="1" i="1" dirty="0"/>
          </a:p>
          <a:p>
            <a:r>
              <a:rPr lang="en-CA" sz="3600" b="1" i="1" dirty="0"/>
              <a:t>We hope to see you in Shanghai for a next in-person council meeting !</a:t>
            </a:r>
          </a:p>
        </p:txBody>
      </p:sp>
      <p:pic>
        <p:nvPicPr>
          <p:cNvPr id="5122" name="Picture 2" descr="https://attachments.office.net/owa/Nadia.Abdelouahab%40USherbrooke.ca/service.svc/s/GetAttachmentThumbnail?id=AAMkADI3MzlkMGE0LTM2YTktNDI2ZS05MGNlLTI3NGQ4ZWE1YzZjMwBGAAAAAACGTzWyymlFQb95sICsEUL0BwC1XHQ3zyHfSpEzXTP9hZlhAAAAwsNvAAAKNgPms%2BRnTpnp5eqhDMH6AALam%2F%2FwAAABEgAQAM7kivw7US1BroIlPLL6fFQ%3D&amp;thumbnailType=2&amp;token=eyJhbGciOiJSUzI1NiIsImtpZCI6IkZBRDY1NDI2MkM2QUYyOTYxQUExRThDQUI3OEZGMUIyNzBFNzA3RTkiLCJ0eXAiOiJKV1QiLCJ4NXQiOiItdFpVSml4cThwWWFvZWpLdDRfeHNuRG5CLWsifQ.eyJvcmlnaW4iOiJodHRwczovL291dGxvb2sub2ZmaWNlLmNvbSIsInVjIjoiYjgwMzgwNzg5NDBhNDE4MjlhODA1MzUwYmQwNzIyYTAiLCJ2ZXIiOiJFeGNoYW5nZS5DYWxsYmFjay5WMSIsImFwcGN0eHNlbmRlciI6Ik93YURvd25sb2FkQDNhNWE4NzQ0LTU5MzUtNDVmOS05NDIzLWIzMmMzYTVkZTA4MiIsImlzc3JpbmciOiJXVyIsImFwcGN0eCI6IntcIm1zZXhjaHByb3RcIjpcIm93YVwiLFwicHVpZFwiOlwiMTE1Mzc2NTkzMjQ2MTYxOTQ1MlwiLFwic2NvcGVcIjpcIk93YURvd25sb2FkXCIsXCJvaWRcIjpcIjM4Zjc4Yjg3LTczNjUtNGFhNy05Y2JkLWE0NzI0NzJmNzA5ZFwiLFwicHJpbWFyeXNpZFwiOlwiUy0xLTUtMjEtMzk3MTk1Njc4LTE5Njk2ODYyMzEtMjIyNjQ2NTkwLTEyMTI0NjY5XCJ9IiwibmJmIjoxNjM2NTIwNjI2LCJleHAiOjE2MzY1MjEyMjYsImlzcyI6IjAwMDAwMDAyLTAwMDAtMGZmMS1jZTAwLTAwMDAwMDAwMDAwMEAzYTVhODc0NC01OTM1LTQ1ZjktOTQyMy1iMzJjM2E1ZGUwODIiLCJhdWQiOiIwMDAwMDAwMi0wMDAwLTBmZjEtY2UwMC0wMDAwMDAwMDAwMDAvYXR0YWNobWVudHMub2ZmaWNlLm5ldEAzYTVhODc0NC01OTM1LTQ1ZjktOTQyMy1iMzJjM2E1ZGUwODIiLCJoYXBwIjoib3dhIn0.CP9OGcjiqU_YbzQO3WX-dQUuEXT5ysTpCH5rutVdoEtTAtCDI7nYZsnBZcrFYcCeyXDW3MZXkcfi-P05TnYyMi-EONVbFZHKvxo_jLrLURPAOojKB4Fa3mx5Kqul-woKx2-a5YWSX-guSA0hsiUFh9HJnQTUo3Oen2wmfsdP4GA5HpYAI_rW-LwALDLYUKxDypjxXQMWanRzB-Vn9KArGthB-1acHXDYUKx_Z9rVryzzpMlHfmWxhWVSsRDnkYpMoIudtVvDqqomw0LGYeITFSSTCU792HQm0BL0dA6Pmntrla77Y0I9dMSiWSGvnMHuHtT_L7gun9kG1-yq3pTd_A&amp;X-OWA-CANARY=LiLEJCe3VUmkqTx1xqo0QyCVcsoHpNkYvusQHB3zkjif64a3zUvOCeXmktbjw9Btd4usPxuP00A.&amp;owa=outlook.office.com&amp;scriptVer=20211101003.06&amp;animation=true">
            <a:extLst>
              <a:ext uri="{FF2B5EF4-FFF2-40B4-BE49-F238E27FC236}">
                <a16:creationId xmlns:a16="http://schemas.microsoft.com/office/drawing/2014/main" id="{1396C628-EEB4-49B9-8489-0D036ACC4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764704"/>
            <a:ext cx="3726464" cy="279484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248BA388-52CB-408A-93E4-4DC91F9012A5}"/>
              </a:ext>
            </a:extLst>
          </p:cNvPr>
          <p:cNvPicPr>
            <a:picLocks noChangeAspect="1"/>
          </p:cNvPicPr>
          <p:nvPr/>
        </p:nvPicPr>
        <p:blipFill>
          <a:blip r:embed="rId3"/>
          <a:stretch>
            <a:fillRect/>
          </a:stretch>
        </p:blipFill>
        <p:spPr>
          <a:xfrm>
            <a:off x="7966750" y="761758"/>
            <a:ext cx="2096137" cy="2663957"/>
          </a:xfrm>
          <a:prstGeom prst="rect">
            <a:avLst/>
          </a:prstGeom>
        </p:spPr>
      </p:pic>
      <p:pic>
        <p:nvPicPr>
          <p:cNvPr id="4" name="Image 3">
            <a:extLst>
              <a:ext uri="{FF2B5EF4-FFF2-40B4-BE49-F238E27FC236}">
                <a16:creationId xmlns:a16="http://schemas.microsoft.com/office/drawing/2014/main" id="{C9AF8894-E98F-4634-BB8C-BEACEF8F1A69}"/>
              </a:ext>
            </a:extLst>
          </p:cNvPr>
          <p:cNvPicPr>
            <a:picLocks noChangeAspect="1"/>
          </p:cNvPicPr>
          <p:nvPr/>
        </p:nvPicPr>
        <p:blipFill>
          <a:blip r:embed="rId4"/>
          <a:stretch>
            <a:fillRect/>
          </a:stretch>
        </p:blipFill>
        <p:spPr>
          <a:xfrm>
            <a:off x="5677664" y="761757"/>
            <a:ext cx="1997968" cy="2794848"/>
          </a:xfrm>
          <a:prstGeom prst="rect">
            <a:avLst/>
          </a:prstGeom>
        </p:spPr>
      </p:pic>
    </p:spTree>
    <p:extLst>
      <p:ext uri="{BB962C8B-B14F-4D97-AF65-F5344CB8AC3E}">
        <p14:creationId xmlns:p14="http://schemas.microsoft.com/office/powerpoint/2010/main" val="141676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84E9CE9-D324-40E0-9610-3C1C88932B89}"/>
              </a:ext>
            </a:extLst>
          </p:cNvPr>
          <p:cNvSpPr txBox="1"/>
          <p:nvPr/>
        </p:nvSpPr>
        <p:spPr>
          <a:xfrm>
            <a:off x="986673" y="1412776"/>
            <a:ext cx="10293903" cy="4811574"/>
          </a:xfrm>
          <a:prstGeom prst="rect">
            <a:avLst/>
          </a:prstGeom>
          <a:noFill/>
        </p:spPr>
        <p:txBody>
          <a:bodyPr wrap="square" rtlCol="0">
            <a:spAutoFit/>
          </a:bodyPr>
          <a:lstStyle/>
          <a:p>
            <a:pPr marL="342900" indent="-342900">
              <a:spcAft>
                <a:spcPts val="1000"/>
              </a:spcAft>
              <a:buFont typeface="+mj-lt"/>
              <a:buAutoNum type="arabicPeriod"/>
            </a:pPr>
            <a:r>
              <a:rPr lang="en-CA" sz="2400" dirty="0"/>
              <a:t>As of December 31</a:t>
            </a:r>
            <a:r>
              <a:rPr lang="en-CA" sz="2400" baseline="30000" dirty="0"/>
              <a:t>st</a:t>
            </a:r>
            <a:r>
              <a:rPr lang="en-CA" sz="2400" dirty="0"/>
              <a:t> 2022, </a:t>
            </a:r>
            <a:r>
              <a:rPr lang="en-CA" sz="2400" b="1" dirty="0"/>
              <a:t>92% (4,155/4,500)</a:t>
            </a:r>
            <a:r>
              <a:rPr lang="en-CA" sz="2400" dirty="0"/>
              <a:t> of projected sample enrolled </a:t>
            </a:r>
          </a:p>
          <a:p>
            <a:pPr marL="342900" indent="-342900">
              <a:spcAft>
                <a:spcPts val="1000"/>
              </a:spcAft>
              <a:buFont typeface="+mj-lt"/>
              <a:buAutoNum type="arabicPeriod"/>
            </a:pPr>
            <a:r>
              <a:rPr lang="en-CA" sz="2400" b="1" dirty="0"/>
              <a:t>Launching of the Song Jiang site:</a:t>
            </a:r>
            <a:r>
              <a:rPr lang="en-CA" sz="2400" dirty="0"/>
              <a:t> 6 new clusters, each with 50 participants, to achieve power of at least 80%</a:t>
            </a:r>
          </a:p>
          <a:p>
            <a:pPr marL="342900" indent="-342900">
              <a:spcAft>
                <a:spcPts val="1000"/>
              </a:spcAft>
              <a:buFont typeface="+mj-lt"/>
              <a:buAutoNum type="arabicPeriod"/>
            </a:pPr>
            <a:r>
              <a:rPr lang="en-CA" sz="2400" dirty="0"/>
              <a:t>Planned </a:t>
            </a:r>
            <a:r>
              <a:rPr lang="en-CA" sz="2400" b="1" dirty="0"/>
              <a:t>end of recruitment July 2023</a:t>
            </a:r>
          </a:p>
          <a:p>
            <a:pPr marL="342900" indent="-342900">
              <a:spcAft>
                <a:spcPts val="1000"/>
              </a:spcAft>
              <a:buFont typeface="+mj-lt"/>
              <a:buAutoNum type="arabicPeriod"/>
            </a:pPr>
            <a:r>
              <a:rPr lang="en-CA" sz="2400" dirty="0"/>
              <a:t>Follow-up in postnatal stage ongoing : </a:t>
            </a:r>
            <a:r>
              <a:rPr lang="en-US" sz="2400" b="1" dirty="0"/>
              <a:t>3,128</a:t>
            </a:r>
            <a:r>
              <a:rPr lang="en-CA" sz="2400" b="1" dirty="0"/>
              <a:t> babies born</a:t>
            </a:r>
          </a:p>
          <a:p>
            <a:pPr marL="342900" indent="-342900">
              <a:spcAft>
                <a:spcPts val="1000"/>
              </a:spcAft>
              <a:buFont typeface="+mj-lt"/>
              <a:buAutoNum type="arabicPeriod"/>
            </a:pPr>
            <a:r>
              <a:rPr lang="en-CA" sz="2400" b="1" dirty="0"/>
              <a:t>Compliance</a:t>
            </a:r>
            <a:r>
              <a:rPr lang="en-CA" sz="2400" dirty="0"/>
              <a:t> to study intervention </a:t>
            </a:r>
            <a:r>
              <a:rPr lang="en-CA" sz="2400" b="1" dirty="0"/>
              <a:t>is high </a:t>
            </a:r>
            <a:r>
              <a:rPr lang="en-CA" sz="2400" dirty="0"/>
              <a:t>(</a:t>
            </a:r>
            <a:r>
              <a:rPr lang="en-CA" sz="2400" b="1" dirty="0"/>
              <a:t>88% to 96%</a:t>
            </a:r>
            <a:r>
              <a:rPr lang="en-CA" sz="2400" dirty="0"/>
              <a:t> with adherence &gt; 80%)</a:t>
            </a:r>
          </a:p>
          <a:p>
            <a:pPr marL="342900" indent="-342900">
              <a:spcAft>
                <a:spcPts val="1000"/>
              </a:spcAft>
              <a:buFont typeface="+mj-lt"/>
              <a:buAutoNum type="arabicPeriod"/>
            </a:pPr>
            <a:r>
              <a:rPr lang="en-CA" sz="2400" b="1" dirty="0"/>
              <a:t>Retention in cohort</a:t>
            </a:r>
            <a:r>
              <a:rPr lang="en-CA" sz="2400" dirty="0"/>
              <a:t> is our priority focus in the second cycle of the study; so far</a:t>
            </a:r>
          </a:p>
          <a:p>
            <a:pPr marL="800100" lvl="1" indent="-342900">
              <a:spcAft>
                <a:spcPts val="1000"/>
              </a:spcAft>
              <a:buFont typeface="Arial" panose="020B0604020202020204" pitchFamily="34" charset="0"/>
              <a:buChar char="•"/>
            </a:pPr>
            <a:r>
              <a:rPr lang="en-CA" sz="2400" b="1" dirty="0"/>
              <a:t>2%</a:t>
            </a:r>
            <a:r>
              <a:rPr lang="en-CA" sz="2400" dirty="0"/>
              <a:t> formal </a:t>
            </a:r>
            <a:r>
              <a:rPr lang="en-CA" sz="2400" b="1" dirty="0"/>
              <a:t>withdrawal</a:t>
            </a:r>
            <a:r>
              <a:rPr lang="en-CA" sz="2400" dirty="0"/>
              <a:t>,</a:t>
            </a:r>
          </a:p>
          <a:p>
            <a:pPr marL="800100" lvl="1" indent="-342900">
              <a:spcAft>
                <a:spcPts val="1000"/>
              </a:spcAft>
              <a:buFont typeface="Arial" panose="020B0604020202020204" pitchFamily="34" charset="0"/>
              <a:buChar char="•"/>
            </a:pPr>
            <a:r>
              <a:rPr lang="en-CA" sz="2400" b="1" dirty="0"/>
              <a:t>compliance</a:t>
            </a:r>
            <a:r>
              <a:rPr lang="en-CA" sz="2400" dirty="0"/>
              <a:t> to postnatal follow-up </a:t>
            </a:r>
            <a:r>
              <a:rPr lang="en-CA" sz="2400" b="1" dirty="0"/>
              <a:t>visits 79 to 92% </a:t>
            </a:r>
          </a:p>
          <a:p>
            <a:pPr marL="357188" indent="-357188">
              <a:spcAft>
                <a:spcPts val="1000"/>
              </a:spcAft>
              <a:buFont typeface="+mj-lt"/>
              <a:buAutoNum type="arabicPeriod" startAt="7"/>
            </a:pPr>
            <a:r>
              <a:rPr lang="en-CA" sz="2400" dirty="0"/>
              <a:t>As of December 31</a:t>
            </a:r>
            <a:r>
              <a:rPr lang="en-CA" sz="2400" baseline="30000" dirty="0"/>
              <a:t>st</a:t>
            </a:r>
            <a:r>
              <a:rPr lang="en-CA" sz="2400" dirty="0"/>
              <a:t> 2022, </a:t>
            </a:r>
            <a:r>
              <a:rPr lang="en-US" sz="2400" b="1" dirty="0"/>
              <a:t>83,954 </a:t>
            </a:r>
            <a:r>
              <a:rPr lang="en-US" sz="2400" b="1" dirty="0" err="1"/>
              <a:t>biosamples</a:t>
            </a:r>
            <a:r>
              <a:rPr lang="en-US" sz="2400" dirty="0"/>
              <a:t> have been collected </a:t>
            </a:r>
            <a:endParaRPr lang="en-CA" sz="2400" dirty="0"/>
          </a:p>
        </p:txBody>
      </p:sp>
      <p:sp>
        <p:nvSpPr>
          <p:cNvPr id="4" name="ZoneTexte 3">
            <a:extLst>
              <a:ext uri="{FF2B5EF4-FFF2-40B4-BE49-F238E27FC236}">
                <a16:creationId xmlns:a16="http://schemas.microsoft.com/office/drawing/2014/main" id="{40F9CE08-CB5C-4865-9ADD-B525EF44B111}"/>
              </a:ext>
            </a:extLst>
          </p:cNvPr>
          <p:cNvSpPr txBox="1"/>
          <p:nvPr/>
        </p:nvSpPr>
        <p:spPr>
          <a:xfrm>
            <a:off x="2387588" y="197128"/>
            <a:ext cx="7416824" cy="707886"/>
          </a:xfrm>
          <a:prstGeom prst="rect">
            <a:avLst/>
          </a:prstGeom>
          <a:noFill/>
        </p:spPr>
        <p:txBody>
          <a:bodyPr wrap="square" rtlCol="0">
            <a:spAutoFit/>
          </a:bodyPr>
          <a:lstStyle/>
          <a:p>
            <a:pPr algn="ctr"/>
            <a:r>
              <a:rPr lang="en-CA" sz="4000" b="1" dirty="0">
                <a:solidFill>
                  <a:schemeClr val="accent1">
                    <a:lumMod val="50000"/>
                  </a:schemeClr>
                </a:solidFill>
              </a:rPr>
              <a:t>Key highlights of study progress  </a:t>
            </a:r>
          </a:p>
        </p:txBody>
      </p:sp>
      <p:pic>
        <p:nvPicPr>
          <p:cNvPr id="6" name="Picture 9">
            <a:extLst>
              <a:ext uri="{FF2B5EF4-FFF2-40B4-BE49-F238E27FC236}">
                <a16:creationId xmlns:a16="http://schemas.microsoft.com/office/drawing/2014/main" id="{591FCA15-DB4B-4EAD-9C06-8809BFEABAFB}"/>
              </a:ext>
            </a:extLst>
          </p:cNvPr>
          <p:cNvPicPr>
            <a:picLocks noChangeAspect="1"/>
          </p:cNvPicPr>
          <p:nvPr/>
        </p:nvPicPr>
        <p:blipFill>
          <a:blip r:embed="rId2" cstate="print"/>
          <a:stretch>
            <a:fillRect/>
          </a:stretch>
        </p:blipFill>
        <p:spPr>
          <a:xfrm>
            <a:off x="263352" y="205147"/>
            <a:ext cx="723321" cy="757913"/>
          </a:xfrm>
          <a:prstGeom prst="rect">
            <a:avLst/>
          </a:prstGeom>
        </p:spPr>
      </p:pic>
    </p:spTree>
    <p:extLst>
      <p:ext uri="{BB962C8B-B14F-4D97-AF65-F5344CB8AC3E}">
        <p14:creationId xmlns:p14="http://schemas.microsoft.com/office/powerpoint/2010/main" val="155599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2"/>
          <p:cNvSpPr txBox="1">
            <a:spLocks noChangeArrowheads="1"/>
          </p:cNvSpPr>
          <p:nvPr/>
        </p:nvSpPr>
        <p:spPr bwMode="auto">
          <a:xfrm>
            <a:off x="5735960" y="6345136"/>
            <a:ext cx="1080120" cy="35912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CA" b="1" dirty="0">
                <a:latin typeface="Times New Roman"/>
                <a:ea typeface="Calibri"/>
                <a:cs typeface="Times New Roman"/>
              </a:rPr>
              <a:t>Months</a:t>
            </a:r>
            <a:endParaRPr lang="fr-CA" b="1" dirty="0">
              <a:latin typeface="Times New Roman"/>
              <a:ea typeface="Calibri"/>
              <a:cs typeface="Times New Roman"/>
            </a:endParaRPr>
          </a:p>
          <a:p>
            <a:pPr algn="ctr"/>
            <a:r>
              <a:rPr lang="en-CA" b="1" dirty="0">
                <a:latin typeface="Times New Roman"/>
                <a:ea typeface="Calibri"/>
                <a:cs typeface="Times New Roman"/>
              </a:rPr>
              <a:t> </a:t>
            </a:r>
            <a:endParaRPr lang="fr-CA" b="1" dirty="0">
              <a:latin typeface="Times New Roman"/>
              <a:ea typeface="Calibri"/>
              <a:cs typeface="Times New Roman"/>
            </a:endParaRPr>
          </a:p>
        </p:txBody>
      </p:sp>
      <p:sp>
        <p:nvSpPr>
          <p:cNvPr id="6" name="Zone de texte 2"/>
          <p:cNvSpPr txBox="1">
            <a:spLocks noChangeArrowheads="1"/>
          </p:cNvSpPr>
          <p:nvPr/>
        </p:nvSpPr>
        <p:spPr bwMode="auto">
          <a:xfrm rot="16200000">
            <a:off x="-320162" y="3151660"/>
            <a:ext cx="3333750" cy="7200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CA" b="1" dirty="0">
                <a:latin typeface="Times New Roman"/>
                <a:ea typeface="Calibri"/>
                <a:cs typeface="Times New Roman"/>
              </a:rPr>
              <a:t>Cumulative number of participants recruited</a:t>
            </a:r>
            <a:endParaRPr lang="fr-CA" b="1" dirty="0">
              <a:latin typeface="Times New Roman"/>
              <a:ea typeface="Calibri"/>
              <a:cs typeface="Times New Roman"/>
            </a:endParaRPr>
          </a:p>
          <a:p>
            <a:pPr algn="ctr"/>
            <a:r>
              <a:rPr lang="en-CA" b="1" dirty="0">
                <a:latin typeface="Times New Roman"/>
                <a:ea typeface="Calibri"/>
                <a:cs typeface="Times New Roman"/>
              </a:rPr>
              <a:t> </a:t>
            </a:r>
            <a:endParaRPr lang="fr-CA" b="1" dirty="0">
              <a:latin typeface="Times New Roman"/>
              <a:ea typeface="Calibri"/>
              <a:cs typeface="Times New Roman"/>
            </a:endParaRPr>
          </a:p>
        </p:txBody>
      </p:sp>
      <p:sp>
        <p:nvSpPr>
          <p:cNvPr id="7" name="Rectangle 6"/>
          <p:cNvSpPr/>
          <p:nvPr/>
        </p:nvSpPr>
        <p:spPr>
          <a:xfrm>
            <a:off x="1451992" y="14716"/>
            <a:ext cx="9144000" cy="1138773"/>
          </a:xfrm>
          <a:prstGeom prst="rect">
            <a:avLst/>
          </a:prstGeom>
        </p:spPr>
        <p:txBody>
          <a:bodyPr wrap="square">
            <a:spAutoFit/>
          </a:bodyPr>
          <a:lstStyle/>
          <a:p>
            <a:pPr marL="0" lvl="1" algn="ctr"/>
            <a:r>
              <a:rPr lang="en-US" sz="4000" b="1" dirty="0">
                <a:solidFill>
                  <a:schemeClr val="accent1">
                    <a:lumMod val="50000"/>
                  </a:schemeClr>
                </a:solidFill>
              </a:rPr>
              <a:t>Cumulative Recruitment by study group</a:t>
            </a:r>
          </a:p>
          <a:p>
            <a:pPr marL="0" lvl="1" algn="ctr"/>
            <a:r>
              <a:rPr lang="en-US" sz="2800" b="1" dirty="0">
                <a:solidFill>
                  <a:schemeClr val="accent1">
                    <a:lumMod val="50000"/>
                  </a:schemeClr>
                </a:solidFill>
              </a:rPr>
              <a:t>(From Jan 10</a:t>
            </a:r>
            <a:r>
              <a:rPr lang="en-US" sz="2800" b="1" baseline="30000" dirty="0">
                <a:solidFill>
                  <a:schemeClr val="accent1">
                    <a:lumMod val="50000"/>
                  </a:schemeClr>
                </a:solidFill>
              </a:rPr>
              <a:t>th</a:t>
            </a:r>
            <a:r>
              <a:rPr lang="en-US" sz="2800" b="1" dirty="0">
                <a:solidFill>
                  <a:schemeClr val="accent1">
                    <a:lumMod val="50000"/>
                  </a:schemeClr>
                </a:solidFill>
              </a:rPr>
              <a:t>, 2019 to Dec 31</a:t>
            </a:r>
            <a:r>
              <a:rPr lang="en-US" sz="2800" b="1" baseline="30000" dirty="0">
                <a:solidFill>
                  <a:schemeClr val="accent1">
                    <a:lumMod val="50000"/>
                  </a:schemeClr>
                </a:solidFill>
              </a:rPr>
              <a:t>th</a:t>
            </a:r>
            <a:r>
              <a:rPr lang="en-US" sz="2800" b="1" dirty="0">
                <a:solidFill>
                  <a:schemeClr val="accent1">
                    <a:lumMod val="50000"/>
                  </a:schemeClr>
                </a:solidFill>
              </a:rPr>
              <a:t>, 2022)</a:t>
            </a:r>
            <a:endParaRPr lang="fr-CA" sz="2800" b="1" dirty="0">
              <a:solidFill>
                <a:schemeClr val="accent1">
                  <a:lumMod val="50000"/>
                </a:schemeClr>
              </a:solidFill>
            </a:endParaRPr>
          </a:p>
        </p:txBody>
      </p:sp>
      <p:pic>
        <p:nvPicPr>
          <p:cNvPr id="8" name="Image 7">
            <a:extLst>
              <a:ext uri="{FF2B5EF4-FFF2-40B4-BE49-F238E27FC236}">
                <a16:creationId xmlns:a16="http://schemas.microsoft.com/office/drawing/2014/main" id="{819B8403-BB6E-4AF0-A905-BE7E0C4E99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340768"/>
            <a:ext cx="8496944" cy="5112568"/>
          </a:xfrm>
          <a:prstGeom prst="rect">
            <a:avLst/>
          </a:prstGeom>
          <a:noFill/>
        </p:spPr>
      </p:pic>
      <p:pic>
        <p:nvPicPr>
          <p:cNvPr id="2" name="Picture 9">
            <a:extLst>
              <a:ext uri="{FF2B5EF4-FFF2-40B4-BE49-F238E27FC236}">
                <a16:creationId xmlns:a16="http://schemas.microsoft.com/office/drawing/2014/main" id="{F922A683-4C04-ABCF-75CB-06F545012919}"/>
              </a:ext>
            </a:extLst>
          </p:cNvPr>
          <p:cNvPicPr>
            <a:picLocks noChangeAspect="1"/>
          </p:cNvPicPr>
          <p:nvPr/>
        </p:nvPicPr>
        <p:blipFill>
          <a:blip r:embed="rId3" cstate="print"/>
          <a:stretch>
            <a:fillRect/>
          </a:stretch>
        </p:blipFill>
        <p:spPr>
          <a:xfrm>
            <a:off x="263352" y="205147"/>
            <a:ext cx="723321" cy="757913"/>
          </a:xfrm>
          <a:prstGeom prst="rect">
            <a:avLst/>
          </a:prstGeom>
        </p:spPr>
      </p:pic>
    </p:spTree>
    <p:extLst>
      <p:ext uri="{BB962C8B-B14F-4D97-AF65-F5344CB8AC3E}">
        <p14:creationId xmlns:p14="http://schemas.microsoft.com/office/powerpoint/2010/main" val="360789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895109978"/>
              </p:ext>
            </p:extLst>
          </p:nvPr>
        </p:nvGraphicFramePr>
        <p:xfrm>
          <a:off x="986673" y="1844824"/>
          <a:ext cx="10081120" cy="3491381"/>
        </p:xfrm>
        <a:graphic>
          <a:graphicData uri="http://schemas.openxmlformats.org/drawingml/2006/table">
            <a:tbl>
              <a:tblPr firstRow="1" bandRow="1">
                <a:tableStyleId>{5C22544A-7EE6-4342-B048-85BDC9FD1C3A}</a:tableStyleId>
              </a:tblPr>
              <a:tblGrid>
                <a:gridCol w="2823014">
                  <a:extLst>
                    <a:ext uri="{9D8B030D-6E8A-4147-A177-3AD203B41FA5}">
                      <a16:colId xmlns:a16="http://schemas.microsoft.com/office/drawing/2014/main" val="2594442250"/>
                    </a:ext>
                  </a:extLst>
                </a:gridCol>
                <a:gridCol w="2698404">
                  <a:extLst>
                    <a:ext uri="{9D8B030D-6E8A-4147-A177-3AD203B41FA5}">
                      <a16:colId xmlns:a16="http://schemas.microsoft.com/office/drawing/2014/main" val="1243804071"/>
                    </a:ext>
                  </a:extLst>
                </a:gridCol>
                <a:gridCol w="2289554">
                  <a:extLst>
                    <a:ext uri="{9D8B030D-6E8A-4147-A177-3AD203B41FA5}">
                      <a16:colId xmlns:a16="http://schemas.microsoft.com/office/drawing/2014/main" val="645201844"/>
                    </a:ext>
                  </a:extLst>
                </a:gridCol>
                <a:gridCol w="2270148">
                  <a:extLst>
                    <a:ext uri="{9D8B030D-6E8A-4147-A177-3AD203B41FA5}">
                      <a16:colId xmlns:a16="http://schemas.microsoft.com/office/drawing/2014/main" val="1890632043"/>
                    </a:ext>
                  </a:extLst>
                </a:gridCol>
              </a:tblGrid>
              <a:tr h="720080">
                <a:tc>
                  <a:txBody>
                    <a:bodyPr/>
                    <a:lstStyle/>
                    <a:p>
                      <a:r>
                        <a:rPr lang="en-CA" sz="2800" noProof="0" dirty="0">
                          <a:solidFill>
                            <a:schemeClr val="tx1"/>
                          </a:solidFill>
                        </a:rPr>
                        <a:t>Study Component</a:t>
                      </a:r>
                      <a:r>
                        <a:rPr lang="en-CA" sz="2800" baseline="0" noProof="0" dirty="0">
                          <a:solidFill>
                            <a:schemeClr val="tx1"/>
                          </a:solidFill>
                        </a:rPr>
                        <a:t> </a:t>
                      </a:r>
                      <a:endParaRPr lang="en-CA" sz="28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CA" sz="2800" noProof="0" dirty="0">
                          <a:solidFill>
                            <a:schemeClr val="tx1"/>
                          </a:solidFill>
                        </a:rPr>
                        <a:t>Activities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CA" sz="2800" noProof="0" dirty="0">
                          <a:solidFill>
                            <a:schemeClr val="tx1"/>
                          </a:solidFill>
                        </a:rPr>
                        <a:t>Finalized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CA" sz="2800" noProof="0" dirty="0">
                          <a:solidFill>
                            <a:schemeClr val="tx1"/>
                          </a:solidFill>
                        </a:rPr>
                        <a:t>Ongoing</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96421070"/>
                  </a:ext>
                </a:extLst>
              </a:tr>
              <a:tr h="1216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noProof="0" dirty="0">
                          <a:solidFill>
                            <a:schemeClr val="tx1"/>
                          </a:solidFill>
                          <a:ea typeface="Calibri" panose="020F0502020204030204" pitchFamily="34" charset="0"/>
                          <a:cs typeface="Times New Roman" panose="02020603050405020304" pitchFamily="18" charset="0"/>
                        </a:rPr>
                        <a:t>Postnatal Case Report Form (CRFs)</a:t>
                      </a:r>
                      <a:endParaRPr lang="en-CA" sz="2400" noProof="0" dirty="0">
                        <a:solidFill>
                          <a:schemeClr val="tx1"/>
                        </a:solidFill>
                      </a:endParaRPr>
                    </a:p>
                    <a:p>
                      <a:endParaRPr lang="en-CA" sz="24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rPr>
                        <a:t>Development and programming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rPr>
                        <a:t>Until 48 months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ea typeface="Calibri" panose="020F0502020204030204" pitchFamily="34" charset="0"/>
                          <a:cs typeface="Times New Roman" panose="02020603050405020304" pitchFamily="18" charset="0"/>
                        </a:rPr>
                        <a:t>CRF 60 months</a:t>
                      </a:r>
                      <a:endParaRPr lang="en-CA"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756805"/>
                  </a:ext>
                </a:extLst>
              </a:tr>
              <a:tr h="1434859">
                <a:tc>
                  <a:txBody>
                    <a:bodyPr/>
                    <a:lstStyle/>
                    <a:p>
                      <a:r>
                        <a:rPr lang="en-CA" sz="2400" b="1" noProof="0" dirty="0">
                          <a:solidFill>
                            <a:schemeClr val="tx1"/>
                          </a:solidFill>
                          <a:ea typeface="Times New Roman" panose="02020603050405020304" pitchFamily="18" charset="0"/>
                          <a:cs typeface="Times New Roman" panose="02020603050405020304" pitchFamily="18" charset="0"/>
                        </a:rPr>
                        <a:t>Postnatal  intervention program </a:t>
                      </a:r>
                    </a:p>
                    <a:p>
                      <a:endParaRPr lang="en-CA" sz="24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rPr>
                        <a:t>Design</a:t>
                      </a:r>
                      <a:r>
                        <a:rPr lang="en-CA" sz="2400" b="1" baseline="0" noProof="0" dirty="0">
                          <a:solidFill>
                            <a:schemeClr val="tx1"/>
                          </a:solidFill>
                        </a:rPr>
                        <a:t>, implementation and intervention App development </a:t>
                      </a:r>
                      <a:endParaRPr lang="en-CA"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ea typeface="Times New Roman" panose="02020603050405020304" pitchFamily="18" charset="0"/>
                          <a:cs typeface="Times New Roman" panose="02020603050405020304" pitchFamily="18" charset="0"/>
                        </a:rPr>
                        <a:t>Until</a:t>
                      </a:r>
                      <a:r>
                        <a:rPr lang="en-CA" sz="2400" b="1" baseline="0" noProof="0" dirty="0">
                          <a:solidFill>
                            <a:schemeClr val="tx1"/>
                          </a:solidFill>
                          <a:ea typeface="Times New Roman" panose="02020603050405020304" pitchFamily="18" charset="0"/>
                          <a:cs typeface="Times New Roman" panose="02020603050405020304" pitchFamily="18" charset="0"/>
                        </a:rPr>
                        <a:t> </a:t>
                      </a:r>
                      <a:r>
                        <a:rPr lang="en-CA" sz="2400" b="1" noProof="0" dirty="0">
                          <a:solidFill>
                            <a:schemeClr val="tx1"/>
                          </a:solidFill>
                          <a:ea typeface="Times New Roman" panose="02020603050405020304" pitchFamily="18" charset="0"/>
                          <a:cs typeface="Times New Roman" panose="02020603050405020304" pitchFamily="18" charset="0"/>
                        </a:rPr>
                        <a:t>5 years old</a:t>
                      </a:r>
                      <a:endParaRPr lang="en-CA"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400" b="1" noProof="0" dirty="0">
                          <a:solidFill>
                            <a:schemeClr val="tx1"/>
                          </a:solidFill>
                          <a:ea typeface="Times New Roman" panose="02020603050405020304" pitchFamily="18" charset="0"/>
                          <a:cs typeface="Times New Roman" panose="02020603050405020304" pitchFamily="18" charset="0"/>
                        </a:rPr>
                        <a:t>Refining of the monitoring module</a:t>
                      </a:r>
                      <a:endParaRPr lang="en-CA"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886249"/>
                  </a:ext>
                </a:extLst>
              </a:tr>
            </a:tbl>
          </a:graphicData>
        </a:graphic>
      </p:graphicFrame>
      <p:pic>
        <p:nvPicPr>
          <p:cNvPr id="2" name="Picture 9">
            <a:extLst>
              <a:ext uri="{FF2B5EF4-FFF2-40B4-BE49-F238E27FC236}">
                <a16:creationId xmlns:a16="http://schemas.microsoft.com/office/drawing/2014/main" id="{224D15F6-199D-AAC4-70A0-F2E2DE147D09}"/>
              </a:ext>
            </a:extLst>
          </p:cNvPr>
          <p:cNvPicPr>
            <a:picLocks noChangeAspect="1"/>
          </p:cNvPicPr>
          <p:nvPr/>
        </p:nvPicPr>
        <p:blipFill>
          <a:blip r:embed="rId2" cstate="print"/>
          <a:stretch>
            <a:fillRect/>
          </a:stretch>
        </p:blipFill>
        <p:spPr>
          <a:xfrm>
            <a:off x="263352" y="205147"/>
            <a:ext cx="723321" cy="757913"/>
          </a:xfrm>
          <a:prstGeom prst="rect">
            <a:avLst/>
          </a:prstGeom>
        </p:spPr>
      </p:pic>
      <p:sp>
        <p:nvSpPr>
          <p:cNvPr id="5" name="ZoneTexte 4">
            <a:extLst>
              <a:ext uri="{FF2B5EF4-FFF2-40B4-BE49-F238E27FC236}">
                <a16:creationId xmlns:a16="http://schemas.microsoft.com/office/drawing/2014/main" id="{14860829-8166-54DD-70DD-F4D54E081A07}"/>
              </a:ext>
            </a:extLst>
          </p:cNvPr>
          <p:cNvSpPr txBox="1"/>
          <p:nvPr/>
        </p:nvSpPr>
        <p:spPr>
          <a:xfrm>
            <a:off x="1541494" y="205147"/>
            <a:ext cx="9109012" cy="707886"/>
          </a:xfrm>
          <a:prstGeom prst="rect">
            <a:avLst/>
          </a:prstGeom>
          <a:noFill/>
        </p:spPr>
        <p:txBody>
          <a:bodyPr wrap="square" rtlCol="0">
            <a:spAutoFit/>
          </a:bodyPr>
          <a:lstStyle/>
          <a:p>
            <a:pPr algn="ctr"/>
            <a:r>
              <a:rPr lang="en-US" sz="4000" b="1" dirty="0">
                <a:solidFill>
                  <a:schemeClr val="accent1">
                    <a:lumMod val="50000"/>
                  </a:schemeClr>
                </a:solidFill>
              </a:rPr>
              <a:t>Milestones achieved and ongoing work</a:t>
            </a:r>
            <a:endParaRPr lang="en-CA" sz="4000" b="1" dirty="0">
              <a:solidFill>
                <a:schemeClr val="accent1">
                  <a:lumMod val="50000"/>
                </a:schemeClr>
              </a:solidFill>
            </a:endParaRPr>
          </a:p>
        </p:txBody>
      </p:sp>
    </p:spTree>
    <p:extLst>
      <p:ext uri="{BB962C8B-B14F-4D97-AF65-F5344CB8AC3E}">
        <p14:creationId xmlns:p14="http://schemas.microsoft.com/office/powerpoint/2010/main" val="416448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avec flèche 22">
            <a:extLst>
              <a:ext uri="{FF2B5EF4-FFF2-40B4-BE49-F238E27FC236}">
                <a16:creationId xmlns:a16="http://schemas.microsoft.com/office/drawing/2014/main" id="{8D4CE8D6-E346-43AA-BA84-1CAB6248B7B5}"/>
              </a:ext>
            </a:extLst>
          </p:cNvPr>
          <p:cNvCxnSpPr>
            <a:cxnSpLocks/>
          </p:cNvCxnSpPr>
          <p:nvPr>
            <p:custDataLst>
              <p:tags r:id="rId1"/>
            </p:custDataLst>
          </p:nvPr>
        </p:nvCxnSpPr>
        <p:spPr>
          <a:xfrm>
            <a:off x="1905785" y="5086468"/>
            <a:ext cx="8519750" cy="1643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Chevron 25">
            <a:extLst>
              <a:ext uri="{FF2B5EF4-FFF2-40B4-BE49-F238E27FC236}">
                <a16:creationId xmlns:a16="http://schemas.microsoft.com/office/drawing/2014/main" id="{5048FEB8-E916-4416-811B-D3D8CFFE01FF}"/>
              </a:ext>
            </a:extLst>
          </p:cNvPr>
          <p:cNvSpPr/>
          <p:nvPr>
            <p:custDataLst>
              <p:tags r:id="rId2"/>
            </p:custDataLst>
          </p:nvPr>
        </p:nvSpPr>
        <p:spPr>
          <a:xfrm>
            <a:off x="662626" y="1589664"/>
            <a:ext cx="1152981" cy="419306"/>
          </a:xfrm>
          <a:prstGeom prst="chevron">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Aug 18 – </a:t>
            </a:r>
            <a:r>
              <a:rPr lang="en-CA" sz="1200" b="1" dirty="0">
                <a:solidFill>
                  <a:schemeClr val="tx1"/>
                </a:solidFill>
              </a:rPr>
              <a:t>Jan. 19</a:t>
            </a:r>
            <a:r>
              <a:rPr lang="en-US" sz="1200" b="1" dirty="0">
                <a:solidFill>
                  <a:schemeClr val="tx1"/>
                </a:solidFill>
              </a:rPr>
              <a:t>  </a:t>
            </a:r>
          </a:p>
        </p:txBody>
      </p:sp>
      <p:sp>
        <p:nvSpPr>
          <p:cNvPr id="3" name="Chevron 16">
            <a:extLst>
              <a:ext uri="{FF2B5EF4-FFF2-40B4-BE49-F238E27FC236}">
                <a16:creationId xmlns:a16="http://schemas.microsoft.com/office/drawing/2014/main" id="{8D2EC134-DA63-44BA-A5DF-80F1485D803B}"/>
              </a:ext>
            </a:extLst>
          </p:cNvPr>
          <p:cNvSpPr/>
          <p:nvPr>
            <p:custDataLst>
              <p:tags r:id="rId3"/>
            </p:custDataLst>
          </p:nvPr>
        </p:nvSpPr>
        <p:spPr>
          <a:xfrm>
            <a:off x="4155578" y="3034733"/>
            <a:ext cx="928016" cy="424385"/>
          </a:xfrm>
          <a:prstGeom prst="chevron">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Apr 2020</a:t>
            </a:r>
          </a:p>
        </p:txBody>
      </p:sp>
      <p:sp>
        <p:nvSpPr>
          <p:cNvPr id="4" name="Chevron 24">
            <a:extLst>
              <a:ext uri="{FF2B5EF4-FFF2-40B4-BE49-F238E27FC236}">
                <a16:creationId xmlns:a16="http://schemas.microsoft.com/office/drawing/2014/main" id="{536A7898-1D7B-4E88-A559-75F39645AFE8}"/>
              </a:ext>
            </a:extLst>
          </p:cNvPr>
          <p:cNvSpPr/>
          <p:nvPr>
            <p:custDataLst>
              <p:tags r:id="rId4"/>
            </p:custDataLst>
          </p:nvPr>
        </p:nvSpPr>
        <p:spPr>
          <a:xfrm>
            <a:off x="1657762" y="2074597"/>
            <a:ext cx="1153341" cy="391311"/>
          </a:xfrm>
          <a:prstGeom prst="chevron">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Jan  19-Apr. 19</a:t>
            </a:r>
          </a:p>
        </p:txBody>
      </p:sp>
      <p:sp>
        <p:nvSpPr>
          <p:cNvPr id="5" name="Chevron 20">
            <a:extLst>
              <a:ext uri="{FF2B5EF4-FFF2-40B4-BE49-F238E27FC236}">
                <a16:creationId xmlns:a16="http://schemas.microsoft.com/office/drawing/2014/main" id="{768FED68-F7CD-4D3A-AEE8-6A590496CDB7}"/>
              </a:ext>
            </a:extLst>
          </p:cNvPr>
          <p:cNvSpPr/>
          <p:nvPr>
            <p:custDataLst>
              <p:tags r:id="rId5"/>
            </p:custDataLst>
          </p:nvPr>
        </p:nvSpPr>
        <p:spPr>
          <a:xfrm>
            <a:off x="1663601" y="1590426"/>
            <a:ext cx="7956947" cy="420997"/>
          </a:xfrm>
          <a:prstGeom prst="chevron">
            <a:avLst/>
          </a:prstGeom>
          <a:solidFill>
            <a:schemeClr val="accent6">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solidFill>
                  <a:schemeClr val="tx1"/>
                </a:solidFill>
              </a:rPr>
              <a:t>  Jan 2019</a:t>
            </a:r>
          </a:p>
        </p:txBody>
      </p:sp>
      <p:sp>
        <p:nvSpPr>
          <p:cNvPr id="6" name="Chevron 26">
            <a:extLst>
              <a:ext uri="{FF2B5EF4-FFF2-40B4-BE49-F238E27FC236}">
                <a16:creationId xmlns:a16="http://schemas.microsoft.com/office/drawing/2014/main" id="{D1640554-59D2-403D-86A0-49637545408C}"/>
              </a:ext>
            </a:extLst>
          </p:cNvPr>
          <p:cNvSpPr/>
          <p:nvPr>
            <p:custDataLst>
              <p:tags r:id="rId6"/>
            </p:custDataLst>
          </p:nvPr>
        </p:nvSpPr>
        <p:spPr>
          <a:xfrm>
            <a:off x="2799249" y="2545784"/>
            <a:ext cx="1153341" cy="423300"/>
          </a:xfrm>
          <a:prstGeom prst="chevron">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rPr>
              <a:t>Jun-  Aug 19</a:t>
            </a:r>
          </a:p>
        </p:txBody>
      </p:sp>
      <p:sp>
        <p:nvSpPr>
          <p:cNvPr id="7" name="Chevron 13">
            <a:extLst>
              <a:ext uri="{FF2B5EF4-FFF2-40B4-BE49-F238E27FC236}">
                <a16:creationId xmlns:a16="http://schemas.microsoft.com/office/drawing/2014/main" id="{12B08DF1-6CF7-4245-A534-202556FEE4A3}"/>
              </a:ext>
            </a:extLst>
          </p:cNvPr>
          <p:cNvSpPr/>
          <p:nvPr>
            <p:custDataLst>
              <p:tags r:id="rId7"/>
            </p:custDataLst>
          </p:nvPr>
        </p:nvSpPr>
        <p:spPr>
          <a:xfrm>
            <a:off x="2674775" y="2080477"/>
            <a:ext cx="6945774" cy="385431"/>
          </a:xfrm>
          <a:prstGeom prst="chevron">
            <a:avLst/>
          </a:prstGeom>
          <a:solidFill>
            <a:schemeClr val="accent6">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b="1" dirty="0" err="1">
                <a:solidFill>
                  <a:schemeClr val="tx1"/>
                </a:solidFill>
              </a:rPr>
              <a:t>Apr</a:t>
            </a:r>
            <a:r>
              <a:rPr lang="fr-CA" sz="1600" b="1" dirty="0">
                <a:solidFill>
                  <a:schemeClr val="tx1"/>
                </a:solidFill>
              </a:rPr>
              <a:t> 2019  </a:t>
            </a:r>
          </a:p>
        </p:txBody>
      </p:sp>
      <p:sp>
        <p:nvSpPr>
          <p:cNvPr id="8" name="Chevron 12">
            <a:extLst>
              <a:ext uri="{FF2B5EF4-FFF2-40B4-BE49-F238E27FC236}">
                <a16:creationId xmlns:a16="http://schemas.microsoft.com/office/drawing/2014/main" id="{E9B7AF76-72C5-43D9-8A01-8159D4E03BC6}"/>
              </a:ext>
            </a:extLst>
          </p:cNvPr>
          <p:cNvSpPr/>
          <p:nvPr>
            <p:custDataLst>
              <p:tags r:id="rId8"/>
            </p:custDataLst>
          </p:nvPr>
        </p:nvSpPr>
        <p:spPr>
          <a:xfrm>
            <a:off x="3807290" y="2545783"/>
            <a:ext cx="5813256" cy="424385"/>
          </a:xfrm>
          <a:prstGeom prst="chevron">
            <a:avLst/>
          </a:prstGeom>
          <a:solidFill>
            <a:schemeClr val="accent6">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b="1" dirty="0">
                <a:solidFill>
                  <a:schemeClr val="tx1"/>
                </a:solidFill>
              </a:rPr>
              <a:t>      </a:t>
            </a:r>
          </a:p>
          <a:p>
            <a:r>
              <a:rPr lang="fr-CA" sz="1600" b="1" dirty="0" err="1">
                <a:solidFill>
                  <a:schemeClr val="tx1"/>
                </a:solidFill>
              </a:rPr>
              <a:t>Aug</a:t>
            </a:r>
            <a:r>
              <a:rPr lang="fr-CA" sz="1600" b="1" dirty="0">
                <a:solidFill>
                  <a:schemeClr val="tx1"/>
                </a:solidFill>
              </a:rPr>
              <a:t> 2019</a:t>
            </a:r>
          </a:p>
          <a:p>
            <a:r>
              <a:rPr lang="fr-CA" sz="1600" b="1" dirty="0">
                <a:solidFill>
                  <a:schemeClr val="tx1"/>
                </a:solidFill>
              </a:rPr>
              <a:t>     </a:t>
            </a:r>
          </a:p>
        </p:txBody>
      </p:sp>
      <p:sp>
        <p:nvSpPr>
          <p:cNvPr id="9" name="Chevron 21">
            <a:extLst>
              <a:ext uri="{FF2B5EF4-FFF2-40B4-BE49-F238E27FC236}">
                <a16:creationId xmlns:a16="http://schemas.microsoft.com/office/drawing/2014/main" id="{9CCC8BF1-E419-42AE-8451-C768BB2E852C}"/>
              </a:ext>
            </a:extLst>
          </p:cNvPr>
          <p:cNvSpPr/>
          <p:nvPr>
            <p:custDataLst>
              <p:tags r:id="rId9"/>
            </p:custDataLst>
          </p:nvPr>
        </p:nvSpPr>
        <p:spPr>
          <a:xfrm>
            <a:off x="4937267" y="3038223"/>
            <a:ext cx="4683279" cy="424686"/>
          </a:xfrm>
          <a:prstGeom prst="chevron">
            <a:avLst/>
          </a:prstGeom>
          <a:solidFill>
            <a:schemeClr val="accent6">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May 2020</a:t>
            </a:r>
          </a:p>
        </p:txBody>
      </p:sp>
      <p:sp>
        <p:nvSpPr>
          <p:cNvPr id="10" name="ZoneTexte 9">
            <a:extLst>
              <a:ext uri="{FF2B5EF4-FFF2-40B4-BE49-F238E27FC236}">
                <a16:creationId xmlns:a16="http://schemas.microsoft.com/office/drawing/2014/main" id="{541FE4CE-79D1-4647-90C2-F731B3669630}"/>
              </a:ext>
            </a:extLst>
          </p:cNvPr>
          <p:cNvSpPr txBox="1"/>
          <p:nvPr>
            <p:custDataLst>
              <p:tags r:id="rId10"/>
            </p:custDataLst>
          </p:nvPr>
        </p:nvSpPr>
        <p:spPr>
          <a:xfrm>
            <a:off x="1982819" y="3977376"/>
            <a:ext cx="872820" cy="277000"/>
          </a:xfrm>
          <a:prstGeom prst="rect">
            <a:avLst/>
          </a:prstGeom>
          <a:noFill/>
        </p:spPr>
        <p:txBody>
          <a:bodyPr wrap="square" rtlCol="0">
            <a:spAutoFit/>
          </a:bodyPr>
          <a:lstStyle/>
          <a:p>
            <a:r>
              <a:rPr lang="en-CA" sz="1200" b="1" dirty="0"/>
              <a:t>Pilot study </a:t>
            </a:r>
          </a:p>
        </p:txBody>
      </p:sp>
      <p:sp>
        <p:nvSpPr>
          <p:cNvPr id="11" name="Rectangle 10">
            <a:extLst>
              <a:ext uri="{FF2B5EF4-FFF2-40B4-BE49-F238E27FC236}">
                <a16:creationId xmlns:a16="http://schemas.microsoft.com/office/drawing/2014/main" id="{D185FDC5-0A3D-44D6-B441-8069BC4AB5AB}"/>
              </a:ext>
            </a:extLst>
          </p:cNvPr>
          <p:cNvSpPr/>
          <p:nvPr>
            <p:custDataLst>
              <p:tags r:id="rId11"/>
            </p:custDataLst>
          </p:nvPr>
        </p:nvSpPr>
        <p:spPr>
          <a:xfrm>
            <a:off x="47330" y="1596823"/>
            <a:ext cx="676467" cy="338554"/>
          </a:xfrm>
          <a:prstGeom prst="rect">
            <a:avLst/>
          </a:prstGeom>
        </p:spPr>
        <p:txBody>
          <a:bodyPr wrap="none">
            <a:spAutoFit/>
          </a:bodyPr>
          <a:lstStyle/>
          <a:p>
            <a:r>
              <a:rPr lang="fr-CA" sz="1600" b="1" dirty="0" err="1"/>
              <a:t>Xuhui</a:t>
            </a:r>
            <a:endParaRPr lang="fr-CA" sz="1600" dirty="0"/>
          </a:p>
        </p:txBody>
      </p:sp>
      <p:sp>
        <p:nvSpPr>
          <p:cNvPr id="12" name="Rectangle 11">
            <a:extLst>
              <a:ext uri="{FF2B5EF4-FFF2-40B4-BE49-F238E27FC236}">
                <a16:creationId xmlns:a16="http://schemas.microsoft.com/office/drawing/2014/main" id="{3A7B2A78-FEF3-46E0-A03C-FAD9252F78A7}"/>
              </a:ext>
            </a:extLst>
          </p:cNvPr>
          <p:cNvSpPr/>
          <p:nvPr>
            <p:custDataLst>
              <p:tags r:id="rId12"/>
            </p:custDataLst>
          </p:nvPr>
        </p:nvSpPr>
        <p:spPr>
          <a:xfrm>
            <a:off x="651425" y="2054965"/>
            <a:ext cx="1082347" cy="338554"/>
          </a:xfrm>
          <a:prstGeom prst="rect">
            <a:avLst/>
          </a:prstGeom>
        </p:spPr>
        <p:txBody>
          <a:bodyPr wrap="none">
            <a:spAutoFit/>
          </a:bodyPr>
          <a:lstStyle/>
          <a:p>
            <a:r>
              <a:rPr lang="fr-CA" sz="1600" b="1" dirty="0" err="1"/>
              <a:t>Changning</a:t>
            </a:r>
            <a:endParaRPr lang="fr-CA" sz="1600" dirty="0"/>
          </a:p>
        </p:txBody>
      </p:sp>
      <p:sp>
        <p:nvSpPr>
          <p:cNvPr id="13" name="Rectangle 12">
            <a:extLst>
              <a:ext uri="{FF2B5EF4-FFF2-40B4-BE49-F238E27FC236}">
                <a16:creationId xmlns:a16="http://schemas.microsoft.com/office/drawing/2014/main" id="{96EC062A-69C0-46BD-A6EE-27518BC539CA}"/>
              </a:ext>
            </a:extLst>
          </p:cNvPr>
          <p:cNvSpPr/>
          <p:nvPr>
            <p:custDataLst>
              <p:tags r:id="rId13"/>
            </p:custDataLst>
          </p:nvPr>
        </p:nvSpPr>
        <p:spPr>
          <a:xfrm>
            <a:off x="1865350" y="2536935"/>
            <a:ext cx="1037462" cy="338554"/>
          </a:xfrm>
          <a:prstGeom prst="rect">
            <a:avLst/>
          </a:prstGeom>
        </p:spPr>
        <p:txBody>
          <a:bodyPr wrap="none">
            <a:spAutoFit/>
          </a:bodyPr>
          <a:lstStyle/>
          <a:p>
            <a:r>
              <a:rPr lang="fr-CA" sz="1600" b="1" dirty="0" err="1"/>
              <a:t>Minhang</a:t>
            </a:r>
            <a:r>
              <a:rPr lang="fr-CA" sz="1600" b="1" dirty="0"/>
              <a:t>  </a:t>
            </a:r>
            <a:endParaRPr lang="fr-CA" sz="1600" dirty="0"/>
          </a:p>
        </p:txBody>
      </p:sp>
      <p:sp>
        <p:nvSpPr>
          <p:cNvPr id="14" name="Rectangle 13">
            <a:extLst>
              <a:ext uri="{FF2B5EF4-FFF2-40B4-BE49-F238E27FC236}">
                <a16:creationId xmlns:a16="http://schemas.microsoft.com/office/drawing/2014/main" id="{5FA15B20-97B8-413D-9FCB-9A9C9E1246AC}"/>
              </a:ext>
            </a:extLst>
          </p:cNvPr>
          <p:cNvSpPr/>
          <p:nvPr>
            <p:custDataLst>
              <p:tags r:id="rId14"/>
            </p:custDataLst>
          </p:nvPr>
        </p:nvSpPr>
        <p:spPr>
          <a:xfrm>
            <a:off x="3324201" y="3033474"/>
            <a:ext cx="989566" cy="338554"/>
          </a:xfrm>
          <a:prstGeom prst="rect">
            <a:avLst/>
          </a:prstGeom>
        </p:spPr>
        <p:txBody>
          <a:bodyPr wrap="none">
            <a:spAutoFit/>
          </a:bodyPr>
          <a:lstStyle/>
          <a:p>
            <a:r>
              <a:rPr lang="en-US" sz="1600" b="1" dirty="0" err="1"/>
              <a:t>Fengxian</a:t>
            </a:r>
            <a:r>
              <a:rPr lang="en-US" sz="1600" b="1" dirty="0"/>
              <a:t> </a:t>
            </a:r>
            <a:endParaRPr lang="fr-CA" sz="1600" dirty="0"/>
          </a:p>
        </p:txBody>
      </p:sp>
      <p:sp>
        <p:nvSpPr>
          <p:cNvPr id="15" name="Rectangle 14">
            <a:extLst>
              <a:ext uri="{FF2B5EF4-FFF2-40B4-BE49-F238E27FC236}">
                <a16:creationId xmlns:a16="http://schemas.microsoft.com/office/drawing/2014/main" id="{C6D5E45B-1920-41F9-941C-B5426631FB2D}"/>
              </a:ext>
            </a:extLst>
          </p:cNvPr>
          <p:cNvSpPr/>
          <p:nvPr>
            <p:custDataLst>
              <p:tags r:id="rId15"/>
            </p:custDataLst>
          </p:nvPr>
        </p:nvSpPr>
        <p:spPr>
          <a:xfrm>
            <a:off x="1824839" y="3962772"/>
            <a:ext cx="199019" cy="247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 15">
            <a:extLst>
              <a:ext uri="{FF2B5EF4-FFF2-40B4-BE49-F238E27FC236}">
                <a16:creationId xmlns:a16="http://schemas.microsoft.com/office/drawing/2014/main" id="{2FA3EDCF-48C0-48A3-ACFC-5AA694BF04DC}"/>
              </a:ext>
            </a:extLst>
          </p:cNvPr>
          <p:cNvSpPr/>
          <p:nvPr>
            <p:custDataLst>
              <p:tags r:id="rId16"/>
            </p:custDataLst>
          </p:nvPr>
        </p:nvSpPr>
        <p:spPr>
          <a:xfrm>
            <a:off x="2909263" y="3979503"/>
            <a:ext cx="199140" cy="230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7" name="ZoneTexte 16">
            <a:extLst>
              <a:ext uri="{FF2B5EF4-FFF2-40B4-BE49-F238E27FC236}">
                <a16:creationId xmlns:a16="http://schemas.microsoft.com/office/drawing/2014/main" id="{30BC8A67-A884-437D-932E-76475B850EAA}"/>
              </a:ext>
            </a:extLst>
          </p:cNvPr>
          <p:cNvSpPr txBox="1"/>
          <p:nvPr>
            <p:custDataLst>
              <p:tags r:id="rId17"/>
            </p:custDataLst>
          </p:nvPr>
        </p:nvSpPr>
        <p:spPr>
          <a:xfrm>
            <a:off x="3070384" y="3978124"/>
            <a:ext cx="1033909" cy="277000"/>
          </a:xfrm>
          <a:prstGeom prst="rect">
            <a:avLst/>
          </a:prstGeom>
          <a:noFill/>
        </p:spPr>
        <p:txBody>
          <a:bodyPr wrap="square" rtlCol="0">
            <a:spAutoFit/>
          </a:bodyPr>
          <a:lstStyle/>
          <a:p>
            <a:r>
              <a:rPr lang="en-CA" sz="1200" b="1" dirty="0"/>
              <a:t>Formal study </a:t>
            </a:r>
          </a:p>
        </p:txBody>
      </p:sp>
      <p:sp>
        <p:nvSpPr>
          <p:cNvPr id="20" name="Chevron 16">
            <a:extLst>
              <a:ext uri="{FF2B5EF4-FFF2-40B4-BE49-F238E27FC236}">
                <a16:creationId xmlns:a16="http://schemas.microsoft.com/office/drawing/2014/main" id="{919EED06-29D5-477E-B245-EF0B62B599FD}"/>
              </a:ext>
            </a:extLst>
          </p:cNvPr>
          <p:cNvSpPr/>
          <p:nvPr>
            <p:custDataLst>
              <p:tags r:id="rId18"/>
            </p:custDataLst>
          </p:nvPr>
        </p:nvSpPr>
        <p:spPr>
          <a:xfrm>
            <a:off x="9660737" y="3535207"/>
            <a:ext cx="990000" cy="424799"/>
          </a:xfrm>
          <a:prstGeom prst="chevron">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 2023</a:t>
            </a:r>
          </a:p>
        </p:txBody>
      </p:sp>
      <p:sp>
        <p:nvSpPr>
          <p:cNvPr id="21" name="Chevron 21">
            <a:extLst>
              <a:ext uri="{FF2B5EF4-FFF2-40B4-BE49-F238E27FC236}">
                <a16:creationId xmlns:a16="http://schemas.microsoft.com/office/drawing/2014/main" id="{EC5EC848-37BC-4785-A7EE-951F8609ADE1}"/>
              </a:ext>
            </a:extLst>
          </p:cNvPr>
          <p:cNvSpPr/>
          <p:nvPr>
            <p:custDataLst>
              <p:tags r:id="rId19"/>
            </p:custDataLst>
          </p:nvPr>
        </p:nvSpPr>
        <p:spPr>
          <a:xfrm>
            <a:off x="10482124" y="3536162"/>
            <a:ext cx="1374516" cy="423300"/>
          </a:xfrm>
          <a:prstGeom prst="chevron">
            <a:avLst/>
          </a:prstGeom>
          <a:solidFill>
            <a:schemeClr val="accent6">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Apr 2023</a:t>
            </a:r>
          </a:p>
        </p:txBody>
      </p:sp>
      <p:sp>
        <p:nvSpPr>
          <p:cNvPr id="22" name="Rectangle 21">
            <a:extLst>
              <a:ext uri="{FF2B5EF4-FFF2-40B4-BE49-F238E27FC236}">
                <a16:creationId xmlns:a16="http://schemas.microsoft.com/office/drawing/2014/main" id="{4D88ED02-F89D-4177-9554-2C502025D6AE}"/>
              </a:ext>
            </a:extLst>
          </p:cNvPr>
          <p:cNvSpPr/>
          <p:nvPr>
            <p:custDataLst>
              <p:tags r:id="rId20"/>
            </p:custDataLst>
          </p:nvPr>
        </p:nvSpPr>
        <p:spPr>
          <a:xfrm>
            <a:off x="8688288" y="3549190"/>
            <a:ext cx="1120820" cy="338554"/>
          </a:xfrm>
          <a:prstGeom prst="rect">
            <a:avLst/>
          </a:prstGeom>
        </p:spPr>
        <p:txBody>
          <a:bodyPr wrap="none">
            <a:spAutoFit/>
          </a:bodyPr>
          <a:lstStyle/>
          <a:p>
            <a:r>
              <a:rPr lang="en-US" sz="1600" b="1" dirty="0"/>
              <a:t>Song Jiang </a:t>
            </a:r>
            <a:endParaRPr lang="fr-CA" sz="1600" dirty="0"/>
          </a:p>
        </p:txBody>
      </p:sp>
      <p:sp>
        <p:nvSpPr>
          <p:cNvPr id="24" name="Triangle isocèle 23">
            <a:extLst>
              <a:ext uri="{FF2B5EF4-FFF2-40B4-BE49-F238E27FC236}">
                <a16:creationId xmlns:a16="http://schemas.microsoft.com/office/drawing/2014/main" id="{40F06675-9915-458F-9A58-4A9A53D8589D}"/>
              </a:ext>
            </a:extLst>
          </p:cNvPr>
          <p:cNvSpPr/>
          <p:nvPr>
            <p:custDataLst>
              <p:tags r:id="rId21"/>
            </p:custDataLst>
          </p:nvPr>
        </p:nvSpPr>
        <p:spPr>
          <a:xfrm rot="10800000">
            <a:off x="1905785" y="4941740"/>
            <a:ext cx="108012" cy="11539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050">
              <a:solidFill>
                <a:prstClr val="white"/>
              </a:solidFill>
              <a:latin typeface="Calibri"/>
            </a:endParaRPr>
          </a:p>
        </p:txBody>
      </p:sp>
      <p:sp>
        <p:nvSpPr>
          <p:cNvPr id="25" name="Triangle isocèle 24">
            <a:extLst>
              <a:ext uri="{FF2B5EF4-FFF2-40B4-BE49-F238E27FC236}">
                <a16:creationId xmlns:a16="http://schemas.microsoft.com/office/drawing/2014/main" id="{E6733DDB-7A2A-417F-9129-0065185EA69C}"/>
              </a:ext>
            </a:extLst>
          </p:cNvPr>
          <p:cNvSpPr/>
          <p:nvPr>
            <p:custDataLst>
              <p:tags r:id="rId22"/>
            </p:custDataLst>
          </p:nvPr>
        </p:nvSpPr>
        <p:spPr>
          <a:xfrm rot="10800000">
            <a:off x="5238952" y="4926623"/>
            <a:ext cx="108012" cy="11539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050">
              <a:solidFill>
                <a:prstClr val="white"/>
              </a:solidFill>
              <a:latin typeface="Calibri"/>
            </a:endParaRPr>
          </a:p>
        </p:txBody>
      </p:sp>
      <p:sp>
        <p:nvSpPr>
          <p:cNvPr id="26" name="Triangle isocèle 25">
            <a:extLst>
              <a:ext uri="{FF2B5EF4-FFF2-40B4-BE49-F238E27FC236}">
                <a16:creationId xmlns:a16="http://schemas.microsoft.com/office/drawing/2014/main" id="{66F51E00-CC8D-4F1F-ACBA-1A1D4D52F628}"/>
              </a:ext>
            </a:extLst>
          </p:cNvPr>
          <p:cNvSpPr/>
          <p:nvPr>
            <p:custDataLst>
              <p:tags r:id="rId23"/>
            </p:custDataLst>
          </p:nvPr>
        </p:nvSpPr>
        <p:spPr>
          <a:xfrm rot="10800000">
            <a:off x="9920953" y="4991971"/>
            <a:ext cx="108012" cy="11539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050">
              <a:solidFill>
                <a:prstClr val="white"/>
              </a:solidFill>
              <a:latin typeface="Calibri"/>
            </a:endParaRPr>
          </a:p>
        </p:txBody>
      </p:sp>
      <p:sp>
        <p:nvSpPr>
          <p:cNvPr id="27" name="Triangle isocèle 26">
            <a:extLst>
              <a:ext uri="{FF2B5EF4-FFF2-40B4-BE49-F238E27FC236}">
                <a16:creationId xmlns:a16="http://schemas.microsoft.com/office/drawing/2014/main" id="{0FF4538A-CDEC-443B-8455-AB64DA5797C1}"/>
              </a:ext>
            </a:extLst>
          </p:cNvPr>
          <p:cNvSpPr/>
          <p:nvPr>
            <p:custDataLst>
              <p:tags r:id="rId24"/>
            </p:custDataLst>
          </p:nvPr>
        </p:nvSpPr>
        <p:spPr>
          <a:xfrm rot="10800000">
            <a:off x="6781730" y="4918966"/>
            <a:ext cx="108012" cy="115397"/>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050">
              <a:solidFill>
                <a:prstClr val="white"/>
              </a:solidFill>
              <a:latin typeface="Calibri"/>
            </a:endParaRPr>
          </a:p>
        </p:txBody>
      </p:sp>
      <p:sp>
        <p:nvSpPr>
          <p:cNvPr id="29" name="ZoneTexte 28">
            <a:extLst>
              <a:ext uri="{FF2B5EF4-FFF2-40B4-BE49-F238E27FC236}">
                <a16:creationId xmlns:a16="http://schemas.microsoft.com/office/drawing/2014/main" id="{4C9914E3-2D10-45E9-8375-BDB889CB4E78}"/>
              </a:ext>
            </a:extLst>
          </p:cNvPr>
          <p:cNvSpPr txBox="1"/>
          <p:nvPr>
            <p:custDataLst>
              <p:tags r:id="rId25"/>
            </p:custDataLst>
          </p:nvPr>
        </p:nvSpPr>
        <p:spPr>
          <a:xfrm>
            <a:off x="4595019" y="5107366"/>
            <a:ext cx="1395876" cy="784830"/>
          </a:xfrm>
          <a:prstGeom prst="rect">
            <a:avLst/>
          </a:prstGeom>
          <a:noFill/>
        </p:spPr>
        <p:txBody>
          <a:bodyPr wrap="square" rtlCol="0">
            <a:spAutoFit/>
          </a:bodyPr>
          <a:lstStyle/>
          <a:p>
            <a:pPr algn="ctr">
              <a:defRPr/>
            </a:pPr>
            <a:r>
              <a:rPr lang="fr-CA" sz="1500" b="1" dirty="0">
                <a:solidFill>
                  <a:prstClr val="black"/>
                </a:solidFill>
                <a:latin typeface="Calibri"/>
              </a:rPr>
              <a:t>Last patient</a:t>
            </a:r>
          </a:p>
          <a:p>
            <a:pPr algn="ctr">
              <a:defRPr/>
            </a:pPr>
            <a:r>
              <a:rPr lang="fr-CA" sz="1500" b="1" dirty="0">
                <a:solidFill>
                  <a:prstClr val="black"/>
                </a:solidFill>
                <a:latin typeface="Calibri"/>
              </a:rPr>
              <a:t>in trial</a:t>
            </a:r>
          </a:p>
          <a:p>
            <a:pPr algn="ctr">
              <a:defRPr/>
            </a:pPr>
            <a:r>
              <a:rPr lang="en-CA" sz="1500" b="1" dirty="0">
                <a:solidFill>
                  <a:prstClr val="black"/>
                </a:solidFill>
                <a:latin typeface="Calibri"/>
              </a:rPr>
              <a:t>Jul 2023</a:t>
            </a:r>
          </a:p>
        </p:txBody>
      </p:sp>
      <p:sp>
        <p:nvSpPr>
          <p:cNvPr id="30" name="ZoneTexte 29">
            <a:extLst>
              <a:ext uri="{FF2B5EF4-FFF2-40B4-BE49-F238E27FC236}">
                <a16:creationId xmlns:a16="http://schemas.microsoft.com/office/drawing/2014/main" id="{0E1ABF02-A138-463D-A2B5-4A372603AE90}"/>
              </a:ext>
            </a:extLst>
          </p:cNvPr>
          <p:cNvSpPr txBox="1"/>
          <p:nvPr>
            <p:custDataLst>
              <p:tags r:id="rId26"/>
            </p:custDataLst>
          </p:nvPr>
        </p:nvSpPr>
        <p:spPr>
          <a:xfrm>
            <a:off x="6346493" y="5154892"/>
            <a:ext cx="1128990" cy="784830"/>
          </a:xfrm>
          <a:prstGeom prst="rect">
            <a:avLst/>
          </a:prstGeom>
          <a:noFill/>
        </p:spPr>
        <p:txBody>
          <a:bodyPr wrap="square" rtlCol="0">
            <a:spAutoFit/>
          </a:bodyPr>
          <a:lstStyle/>
          <a:p>
            <a:pPr algn="ctr">
              <a:defRPr/>
            </a:pPr>
            <a:r>
              <a:rPr lang="en-CA" sz="1500" b="1" dirty="0">
                <a:solidFill>
                  <a:prstClr val="black"/>
                </a:solidFill>
                <a:latin typeface="Calibri"/>
              </a:rPr>
              <a:t>Last Baby born</a:t>
            </a:r>
          </a:p>
          <a:p>
            <a:pPr algn="ctr">
              <a:defRPr/>
            </a:pPr>
            <a:r>
              <a:rPr lang="en-CA" sz="1500" b="1" dirty="0">
                <a:solidFill>
                  <a:prstClr val="black"/>
                </a:solidFill>
                <a:latin typeface="Calibri"/>
              </a:rPr>
              <a:t>Jan 2024</a:t>
            </a:r>
          </a:p>
        </p:txBody>
      </p:sp>
      <p:sp>
        <p:nvSpPr>
          <p:cNvPr id="32" name="Triangle isocèle 31">
            <a:extLst>
              <a:ext uri="{FF2B5EF4-FFF2-40B4-BE49-F238E27FC236}">
                <a16:creationId xmlns:a16="http://schemas.microsoft.com/office/drawing/2014/main" id="{E30189D5-3BA8-42D5-AB6C-0D8035DA0B24}"/>
              </a:ext>
            </a:extLst>
          </p:cNvPr>
          <p:cNvSpPr/>
          <p:nvPr>
            <p:custDataLst>
              <p:tags r:id="rId27"/>
            </p:custDataLst>
          </p:nvPr>
        </p:nvSpPr>
        <p:spPr>
          <a:xfrm rot="10800000">
            <a:off x="3059728" y="4941740"/>
            <a:ext cx="108012" cy="115397"/>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050">
              <a:solidFill>
                <a:prstClr val="white"/>
              </a:solidFill>
              <a:latin typeface="Calibri"/>
            </a:endParaRPr>
          </a:p>
        </p:txBody>
      </p:sp>
      <p:sp>
        <p:nvSpPr>
          <p:cNvPr id="33" name="ZoneTexte 32">
            <a:extLst>
              <a:ext uri="{FF2B5EF4-FFF2-40B4-BE49-F238E27FC236}">
                <a16:creationId xmlns:a16="http://schemas.microsoft.com/office/drawing/2014/main" id="{2068EE1A-493A-4B1D-9E1B-49FDAC721DD8}"/>
              </a:ext>
            </a:extLst>
          </p:cNvPr>
          <p:cNvSpPr txBox="1"/>
          <p:nvPr>
            <p:custDataLst>
              <p:tags r:id="rId28"/>
            </p:custDataLst>
          </p:nvPr>
        </p:nvSpPr>
        <p:spPr>
          <a:xfrm>
            <a:off x="2494389" y="5154892"/>
            <a:ext cx="1297355" cy="784830"/>
          </a:xfrm>
          <a:prstGeom prst="rect">
            <a:avLst/>
          </a:prstGeom>
          <a:noFill/>
        </p:spPr>
        <p:txBody>
          <a:bodyPr wrap="square" rtlCol="0">
            <a:spAutoFit/>
          </a:bodyPr>
          <a:lstStyle/>
          <a:p>
            <a:pPr algn="ctr">
              <a:defRPr/>
            </a:pPr>
            <a:r>
              <a:rPr lang="fr-CA" sz="1500" b="1" dirty="0">
                <a:solidFill>
                  <a:prstClr val="black"/>
                </a:solidFill>
                <a:latin typeface="Calibri"/>
              </a:rPr>
              <a:t>First Baby </a:t>
            </a:r>
            <a:r>
              <a:rPr lang="fr-CA" sz="1500" b="1" dirty="0" err="1">
                <a:solidFill>
                  <a:prstClr val="black"/>
                </a:solidFill>
                <a:latin typeface="Calibri"/>
              </a:rPr>
              <a:t>born</a:t>
            </a:r>
            <a:endParaRPr lang="fr-CA" sz="1500" b="1" dirty="0">
              <a:solidFill>
                <a:prstClr val="black"/>
              </a:solidFill>
              <a:latin typeface="Calibri"/>
            </a:endParaRPr>
          </a:p>
          <a:p>
            <a:pPr algn="ctr">
              <a:defRPr/>
            </a:pPr>
            <a:r>
              <a:rPr lang="fr-CA" sz="1500" b="1" dirty="0">
                <a:solidFill>
                  <a:prstClr val="black"/>
                </a:solidFill>
                <a:latin typeface="Calibri"/>
              </a:rPr>
              <a:t>Jun 2019</a:t>
            </a:r>
          </a:p>
        </p:txBody>
      </p:sp>
      <p:sp>
        <p:nvSpPr>
          <p:cNvPr id="41" name="Titre 1">
            <a:extLst>
              <a:ext uri="{FF2B5EF4-FFF2-40B4-BE49-F238E27FC236}">
                <a16:creationId xmlns:a16="http://schemas.microsoft.com/office/drawing/2014/main" id="{D1987C5C-DE87-7B0D-40DD-6CB706B352D0}"/>
              </a:ext>
            </a:extLst>
          </p:cNvPr>
          <p:cNvSpPr txBox="1">
            <a:spLocks/>
          </p:cNvSpPr>
          <p:nvPr>
            <p:custDataLst>
              <p:tags r:id="rId29"/>
            </p:custDataLst>
          </p:nvPr>
        </p:nvSpPr>
        <p:spPr>
          <a:xfrm>
            <a:off x="2169740" y="237942"/>
            <a:ext cx="7886700" cy="7340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b="1" dirty="0">
                <a:solidFill>
                  <a:schemeClr val="accent1">
                    <a:lumMod val="50000"/>
                  </a:schemeClr>
                </a:solidFill>
                <a:latin typeface="+mn-lt"/>
                <a:ea typeface="+mn-ea"/>
                <a:cs typeface="+mn-ea"/>
              </a:rPr>
              <a:t>Gantt chart: </a:t>
            </a:r>
            <a:r>
              <a:rPr lang="fr-CA" sz="4000" b="1" dirty="0" err="1">
                <a:solidFill>
                  <a:schemeClr val="accent1">
                    <a:lumMod val="50000"/>
                  </a:schemeClr>
                </a:solidFill>
                <a:latin typeface="+mn-lt"/>
                <a:ea typeface="+mn-ea"/>
                <a:cs typeface="+mn-ea"/>
              </a:rPr>
              <a:t>SCHeLTI</a:t>
            </a:r>
            <a:r>
              <a:rPr lang="fr-CA" sz="4000" b="1" dirty="0">
                <a:solidFill>
                  <a:schemeClr val="accent1">
                    <a:lumMod val="50000"/>
                  </a:schemeClr>
                </a:solidFill>
                <a:latin typeface="+mn-lt"/>
                <a:ea typeface="+mn-ea"/>
                <a:cs typeface="+mn-ea"/>
              </a:rPr>
              <a:t> </a:t>
            </a:r>
          </a:p>
        </p:txBody>
      </p:sp>
      <p:sp>
        <p:nvSpPr>
          <p:cNvPr id="34" name="ZoneTexte 33">
            <a:extLst>
              <a:ext uri="{FF2B5EF4-FFF2-40B4-BE49-F238E27FC236}">
                <a16:creationId xmlns:a16="http://schemas.microsoft.com/office/drawing/2014/main" id="{8107D8CC-0CF0-49F7-9E07-B2D6089E28C6}"/>
              </a:ext>
            </a:extLst>
          </p:cNvPr>
          <p:cNvSpPr txBox="1"/>
          <p:nvPr/>
        </p:nvSpPr>
        <p:spPr>
          <a:xfrm>
            <a:off x="1285100" y="5154892"/>
            <a:ext cx="1386084" cy="784830"/>
          </a:xfrm>
          <a:prstGeom prst="rect">
            <a:avLst/>
          </a:prstGeom>
          <a:noFill/>
        </p:spPr>
        <p:txBody>
          <a:bodyPr wrap="square" rtlCol="0">
            <a:spAutoFit/>
          </a:bodyPr>
          <a:lstStyle/>
          <a:p>
            <a:pPr algn="ctr">
              <a:defRPr/>
            </a:pPr>
            <a:r>
              <a:rPr lang="fr-CA" sz="1500" b="1" dirty="0">
                <a:solidFill>
                  <a:prstClr val="black"/>
                </a:solidFill>
                <a:latin typeface="Calibri"/>
              </a:rPr>
              <a:t>First patient</a:t>
            </a:r>
          </a:p>
          <a:p>
            <a:pPr algn="ctr">
              <a:defRPr/>
            </a:pPr>
            <a:r>
              <a:rPr lang="fr-CA" sz="1500" b="1" dirty="0">
                <a:solidFill>
                  <a:prstClr val="black"/>
                </a:solidFill>
                <a:latin typeface="Calibri"/>
              </a:rPr>
              <a:t>in trial</a:t>
            </a:r>
          </a:p>
          <a:p>
            <a:pPr algn="ctr">
              <a:defRPr/>
            </a:pPr>
            <a:r>
              <a:rPr lang="fr-CA" sz="1500" b="1" dirty="0">
                <a:solidFill>
                  <a:prstClr val="black"/>
                </a:solidFill>
                <a:latin typeface="Calibri"/>
              </a:rPr>
              <a:t>Jan 2019</a:t>
            </a:r>
          </a:p>
        </p:txBody>
      </p:sp>
      <p:sp>
        <p:nvSpPr>
          <p:cNvPr id="37" name="ZoneTexte 36">
            <a:extLst>
              <a:ext uri="{FF2B5EF4-FFF2-40B4-BE49-F238E27FC236}">
                <a16:creationId xmlns:a16="http://schemas.microsoft.com/office/drawing/2014/main" id="{8B268BCB-319C-4B72-A429-ACB0B3998B69}"/>
              </a:ext>
            </a:extLst>
          </p:cNvPr>
          <p:cNvSpPr txBox="1"/>
          <p:nvPr/>
        </p:nvSpPr>
        <p:spPr>
          <a:xfrm>
            <a:off x="9264352" y="5154892"/>
            <a:ext cx="1494603" cy="784830"/>
          </a:xfrm>
          <a:prstGeom prst="rect">
            <a:avLst/>
          </a:prstGeom>
          <a:noFill/>
        </p:spPr>
        <p:txBody>
          <a:bodyPr wrap="square" rtlCol="0">
            <a:spAutoFit/>
          </a:bodyPr>
          <a:lstStyle/>
          <a:p>
            <a:pPr algn="ctr">
              <a:defRPr/>
            </a:pPr>
            <a:r>
              <a:rPr lang="en-CA" sz="1500" b="1" dirty="0">
                <a:solidFill>
                  <a:prstClr val="black"/>
                </a:solidFill>
                <a:latin typeface="Calibri"/>
              </a:rPr>
              <a:t>Last child achieving 5 </a:t>
            </a:r>
            <a:r>
              <a:rPr lang="en-CA" sz="1500" b="1" dirty="0" err="1">
                <a:solidFill>
                  <a:prstClr val="black"/>
                </a:solidFill>
                <a:latin typeface="Calibri"/>
              </a:rPr>
              <a:t>y.o</a:t>
            </a:r>
            <a:r>
              <a:rPr lang="en-CA" sz="1500" b="1" dirty="0">
                <a:solidFill>
                  <a:prstClr val="black"/>
                </a:solidFill>
                <a:latin typeface="Calibri"/>
              </a:rPr>
              <a:t>. Jan 2029</a:t>
            </a:r>
          </a:p>
        </p:txBody>
      </p:sp>
      <p:pic>
        <p:nvPicPr>
          <p:cNvPr id="18" name="Picture 9">
            <a:extLst>
              <a:ext uri="{FF2B5EF4-FFF2-40B4-BE49-F238E27FC236}">
                <a16:creationId xmlns:a16="http://schemas.microsoft.com/office/drawing/2014/main" id="{CBA13129-A0C1-F1CA-E82B-38FB72DD1580}"/>
              </a:ext>
            </a:extLst>
          </p:cNvPr>
          <p:cNvPicPr>
            <a:picLocks noChangeAspect="1"/>
          </p:cNvPicPr>
          <p:nvPr/>
        </p:nvPicPr>
        <p:blipFill>
          <a:blip r:embed="rId32" cstate="print"/>
          <a:stretch>
            <a:fillRect/>
          </a:stretch>
        </p:blipFill>
        <p:spPr>
          <a:xfrm>
            <a:off x="263352" y="205147"/>
            <a:ext cx="723321" cy="757913"/>
          </a:xfrm>
          <a:prstGeom prst="rect">
            <a:avLst/>
          </a:prstGeom>
        </p:spPr>
      </p:pic>
      <p:cxnSp>
        <p:nvCxnSpPr>
          <p:cNvPr id="31" name="Connecteur droit 30">
            <a:extLst>
              <a:ext uri="{FF2B5EF4-FFF2-40B4-BE49-F238E27FC236}">
                <a16:creationId xmlns:a16="http://schemas.microsoft.com/office/drawing/2014/main" id="{408CDB39-C87B-BF0C-D15F-C1EDBD1443D9}"/>
              </a:ext>
            </a:extLst>
          </p:cNvPr>
          <p:cNvCxnSpPr/>
          <p:nvPr/>
        </p:nvCxnSpPr>
        <p:spPr>
          <a:xfrm>
            <a:off x="9620548" y="1412776"/>
            <a:ext cx="0" cy="21364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76AEDA6B-C2A9-83A4-4A47-EBD5E62F2A1B}"/>
              </a:ext>
            </a:extLst>
          </p:cNvPr>
          <p:cNvSpPr txBox="1"/>
          <p:nvPr/>
        </p:nvSpPr>
        <p:spPr>
          <a:xfrm>
            <a:off x="9628622" y="1317003"/>
            <a:ext cx="966931" cy="338554"/>
          </a:xfrm>
          <a:prstGeom prst="rect">
            <a:avLst/>
          </a:prstGeom>
          <a:noFill/>
        </p:spPr>
        <p:txBody>
          <a:bodyPr wrap="none" rtlCol="0">
            <a:spAutoFit/>
          </a:bodyPr>
          <a:lstStyle/>
          <a:p>
            <a:r>
              <a:rPr lang="fr-CA" sz="1600" b="1" dirty="0" err="1"/>
              <a:t>Dec</a:t>
            </a:r>
            <a:r>
              <a:rPr lang="fr-CA" sz="1600" b="1" dirty="0"/>
              <a:t> 2022</a:t>
            </a:r>
          </a:p>
        </p:txBody>
      </p:sp>
    </p:spTree>
    <p:extLst>
      <p:ext uri="{BB962C8B-B14F-4D97-AF65-F5344CB8AC3E}">
        <p14:creationId xmlns:p14="http://schemas.microsoft.com/office/powerpoint/2010/main" val="273612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64895" y="2696377"/>
            <a:ext cx="1239314" cy="357534"/>
          </a:xfrm>
          <a:prstGeom prst="rect">
            <a:avLst/>
          </a:prstGeom>
          <a:solidFill>
            <a:schemeClr val="accent3">
              <a:lumMod val="40000"/>
              <a:lumOff val="60000"/>
            </a:schemeClr>
          </a:solidFill>
          <a:ln>
            <a:solidFill>
              <a:schemeClr val="accent3">
                <a:lumMod val="50000"/>
              </a:schemeClr>
            </a:solidFill>
          </a:ln>
        </p:spPr>
        <p:txBody>
          <a:bodyPr wrap="none">
            <a:spAutoFit/>
          </a:bodyPr>
          <a:lstStyle/>
          <a:p>
            <a:pPr algn="ctr">
              <a:lnSpc>
                <a:spcPct val="115000"/>
              </a:lnSpc>
            </a:pPr>
            <a:r>
              <a:rPr lang="en-CA" sz="1600" b="1" dirty="0">
                <a:solidFill>
                  <a:prstClr val="black"/>
                </a:solidFill>
                <a:latin typeface="Calibri"/>
              </a:rPr>
              <a:t>Recruitment</a:t>
            </a:r>
            <a:endParaRPr lang="fr-CA" sz="1600" b="1" dirty="0">
              <a:solidFill>
                <a:prstClr val="black"/>
              </a:solidFill>
              <a:latin typeface="Times New Roman"/>
              <a:ea typeface="Calibri"/>
              <a:cs typeface="Times New Roman"/>
            </a:endParaRPr>
          </a:p>
        </p:txBody>
      </p:sp>
      <p:sp>
        <p:nvSpPr>
          <p:cNvPr id="8" name="Rectangle 7"/>
          <p:cNvSpPr/>
          <p:nvPr/>
        </p:nvSpPr>
        <p:spPr>
          <a:xfrm>
            <a:off x="3287710" y="3185245"/>
            <a:ext cx="1537743" cy="1092607"/>
          </a:xfrm>
          <a:prstGeom prst="rect">
            <a:avLst/>
          </a:prstGeom>
          <a:solidFill>
            <a:schemeClr val="accent6">
              <a:lumMod val="20000"/>
              <a:lumOff val="80000"/>
            </a:schemeClr>
          </a:solidFill>
          <a:ln>
            <a:solidFill>
              <a:schemeClr val="accent3">
                <a:lumMod val="20000"/>
                <a:lumOff val="80000"/>
              </a:schemeClr>
            </a:solidFill>
          </a:ln>
        </p:spPr>
        <p:txBody>
          <a:bodyPr wrap="square">
            <a:spAutoFit/>
          </a:bodyPr>
          <a:lstStyle/>
          <a:p>
            <a:r>
              <a:rPr lang="en-CA" sz="1300" b="1" dirty="0">
                <a:solidFill>
                  <a:prstClr val="black"/>
                </a:solidFill>
                <a:latin typeface="Calibri"/>
              </a:rPr>
              <a:t>The recruitment of participants was interrupted for almost  6  months</a:t>
            </a:r>
          </a:p>
          <a:p>
            <a:endParaRPr lang="en-CA" sz="1300" b="1" dirty="0">
              <a:solidFill>
                <a:prstClr val="black"/>
              </a:solidFill>
              <a:latin typeface="Calibri"/>
            </a:endParaRPr>
          </a:p>
        </p:txBody>
      </p:sp>
      <p:sp>
        <p:nvSpPr>
          <p:cNvPr id="9" name="Rectangle 8"/>
          <p:cNvSpPr/>
          <p:nvPr/>
        </p:nvSpPr>
        <p:spPr>
          <a:xfrm>
            <a:off x="4877048" y="2696377"/>
            <a:ext cx="1651000" cy="357534"/>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algn="ctr">
              <a:lnSpc>
                <a:spcPct val="115000"/>
              </a:lnSpc>
            </a:pPr>
            <a:r>
              <a:rPr lang="en-CA" sz="1600" b="1" dirty="0">
                <a:solidFill>
                  <a:prstClr val="black"/>
                </a:solidFill>
                <a:latin typeface="Calibri"/>
              </a:rPr>
              <a:t>Cohort Follow-up </a:t>
            </a:r>
            <a:endParaRPr lang="fr-CA" sz="1600" b="1" dirty="0">
              <a:solidFill>
                <a:prstClr val="black"/>
              </a:solidFill>
              <a:latin typeface="Times New Roman"/>
              <a:ea typeface="Calibri"/>
              <a:cs typeface="Times New Roman"/>
            </a:endParaRPr>
          </a:p>
        </p:txBody>
      </p:sp>
      <p:sp>
        <p:nvSpPr>
          <p:cNvPr id="10" name="Rectangle 9"/>
          <p:cNvSpPr/>
          <p:nvPr/>
        </p:nvSpPr>
        <p:spPr>
          <a:xfrm>
            <a:off x="4899767" y="3185245"/>
            <a:ext cx="1550555" cy="1092607"/>
          </a:xfrm>
          <a:prstGeom prst="rect">
            <a:avLst/>
          </a:prstGeom>
          <a:solidFill>
            <a:schemeClr val="accent6">
              <a:lumMod val="20000"/>
              <a:lumOff val="80000"/>
            </a:schemeClr>
          </a:solidFill>
        </p:spPr>
        <p:txBody>
          <a:bodyPr wrap="square">
            <a:spAutoFit/>
          </a:bodyPr>
          <a:lstStyle/>
          <a:p>
            <a:r>
              <a:rPr lang="en-CA" sz="1300" b="1" dirty="0">
                <a:solidFill>
                  <a:prstClr val="black"/>
                </a:solidFill>
                <a:latin typeface="Calibri"/>
              </a:rPr>
              <a:t>Visits that had been planned as in-person study visits were conducted by telephone</a:t>
            </a:r>
            <a:endParaRPr lang="fr-CA" sz="1300" dirty="0">
              <a:solidFill>
                <a:prstClr val="black"/>
              </a:solidFill>
              <a:latin typeface="Calibri"/>
            </a:endParaRPr>
          </a:p>
        </p:txBody>
      </p:sp>
      <p:sp>
        <p:nvSpPr>
          <p:cNvPr id="11" name="Rectangle 10"/>
          <p:cNvSpPr/>
          <p:nvPr/>
        </p:nvSpPr>
        <p:spPr>
          <a:xfrm>
            <a:off x="6874412" y="2696377"/>
            <a:ext cx="1289072" cy="357534"/>
          </a:xfrm>
          <a:prstGeom prst="rect">
            <a:avLst/>
          </a:prstGeom>
          <a:solidFill>
            <a:schemeClr val="accent3">
              <a:lumMod val="40000"/>
              <a:lumOff val="60000"/>
            </a:schemeClr>
          </a:solidFill>
          <a:ln>
            <a:solidFill>
              <a:schemeClr val="accent3">
                <a:lumMod val="75000"/>
              </a:schemeClr>
            </a:solidFill>
          </a:ln>
        </p:spPr>
        <p:txBody>
          <a:bodyPr wrap="none">
            <a:spAutoFit/>
          </a:bodyPr>
          <a:lstStyle/>
          <a:p>
            <a:pPr algn="ctr">
              <a:lnSpc>
                <a:spcPct val="115000"/>
              </a:lnSpc>
            </a:pPr>
            <a:r>
              <a:rPr lang="en-CA" sz="1600" b="1" dirty="0">
                <a:solidFill>
                  <a:prstClr val="black"/>
                </a:solidFill>
                <a:latin typeface="Calibri"/>
              </a:rPr>
              <a:t>Intervention </a:t>
            </a:r>
            <a:endParaRPr lang="fr-CA" sz="1600" b="1" dirty="0">
              <a:solidFill>
                <a:prstClr val="black"/>
              </a:solidFill>
              <a:latin typeface="Times New Roman"/>
              <a:ea typeface="Calibri"/>
              <a:cs typeface="Times New Roman"/>
            </a:endParaRPr>
          </a:p>
        </p:txBody>
      </p:sp>
      <p:sp>
        <p:nvSpPr>
          <p:cNvPr id="12" name="Rectangle 11"/>
          <p:cNvSpPr/>
          <p:nvPr/>
        </p:nvSpPr>
        <p:spPr>
          <a:xfrm>
            <a:off x="6510638" y="3185244"/>
            <a:ext cx="2044111" cy="2292935"/>
          </a:xfrm>
          <a:prstGeom prst="rect">
            <a:avLst/>
          </a:prstGeom>
          <a:solidFill>
            <a:schemeClr val="accent6">
              <a:lumMod val="20000"/>
              <a:lumOff val="80000"/>
            </a:schemeClr>
          </a:solidFill>
        </p:spPr>
        <p:txBody>
          <a:bodyPr wrap="square">
            <a:spAutoFit/>
          </a:bodyPr>
          <a:lstStyle/>
          <a:p>
            <a:r>
              <a:rPr lang="en-CA" sz="1300" b="1" dirty="0">
                <a:solidFill>
                  <a:prstClr val="black"/>
                </a:solidFill>
                <a:latin typeface="Calibri"/>
              </a:rPr>
              <a:t>The face-to-face Healthy Conversation and Nutrition counseling  sessions were conducted over the phone</a:t>
            </a:r>
          </a:p>
          <a:p>
            <a:endParaRPr lang="en-CA" sz="1300" b="1" dirty="0">
              <a:solidFill>
                <a:prstClr val="black"/>
              </a:solidFill>
              <a:latin typeface="Calibri"/>
            </a:endParaRPr>
          </a:p>
          <a:p>
            <a:pPr>
              <a:spcAft>
                <a:spcPts val="300"/>
              </a:spcAft>
            </a:pPr>
            <a:r>
              <a:rPr lang="en-CA" sz="1300" b="1" dirty="0">
                <a:solidFill>
                  <a:prstClr val="black"/>
                </a:solidFill>
                <a:latin typeface="Calibri"/>
              </a:rPr>
              <a:t>Group courses were suspended =&gt; Courses were video </a:t>
            </a:r>
            <a:r>
              <a:rPr lang="en-CA" sz="1300" b="1" dirty="0"/>
              <a:t>recorded</a:t>
            </a:r>
            <a:r>
              <a:rPr lang="en-CA" sz="1300" dirty="0"/>
              <a:t> </a:t>
            </a:r>
            <a:r>
              <a:rPr lang="en-CA" sz="1300" b="1" dirty="0"/>
              <a:t>and sent to intervention group through the App</a:t>
            </a:r>
          </a:p>
        </p:txBody>
      </p:sp>
      <p:sp>
        <p:nvSpPr>
          <p:cNvPr id="15" name="Rectangle 14"/>
          <p:cNvSpPr/>
          <p:nvPr/>
        </p:nvSpPr>
        <p:spPr>
          <a:xfrm>
            <a:off x="9120336" y="2696376"/>
            <a:ext cx="936104" cy="357534"/>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algn="ctr">
              <a:lnSpc>
                <a:spcPct val="115000"/>
              </a:lnSpc>
            </a:pPr>
            <a:r>
              <a:rPr lang="en-CA" sz="1600" b="1" dirty="0">
                <a:solidFill>
                  <a:prstClr val="black"/>
                </a:solidFill>
                <a:latin typeface="Calibri"/>
              </a:rPr>
              <a:t>Biobank </a:t>
            </a:r>
            <a:endParaRPr lang="fr-CA" sz="1600" b="1" dirty="0">
              <a:solidFill>
                <a:prstClr val="black"/>
              </a:solidFill>
              <a:latin typeface="Times New Roman"/>
              <a:ea typeface="Calibri"/>
              <a:cs typeface="Times New Roman"/>
            </a:endParaRPr>
          </a:p>
        </p:txBody>
      </p:sp>
      <p:sp>
        <p:nvSpPr>
          <p:cNvPr id="16" name="Rectangle 15"/>
          <p:cNvSpPr/>
          <p:nvPr/>
        </p:nvSpPr>
        <p:spPr>
          <a:xfrm>
            <a:off x="8616280" y="3185245"/>
            <a:ext cx="1942121" cy="1531188"/>
          </a:xfrm>
          <a:prstGeom prst="rect">
            <a:avLst/>
          </a:prstGeom>
          <a:solidFill>
            <a:schemeClr val="accent6">
              <a:lumMod val="20000"/>
              <a:lumOff val="80000"/>
            </a:schemeClr>
          </a:solidFill>
        </p:spPr>
        <p:txBody>
          <a:bodyPr wrap="square">
            <a:spAutoFit/>
          </a:bodyPr>
          <a:lstStyle/>
          <a:p>
            <a:pPr>
              <a:spcAft>
                <a:spcPts val="300"/>
              </a:spcAft>
            </a:pPr>
            <a:r>
              <a:rPr lang="en-CA" sz="1300" b="1" dirty="0"/>
              <a:t>Collection of bio-samples was suspended during the COVID-19 lock down.  </a:t>
            </a:r>
          </a:p>
          <a:p>
            <a:endParaRPr lang="en-CA" sz="1300" b="1" dirty="0">
              <a:solidFill>
                <a:prstClr val="black"/>
              </a:solidFill>
              <a:latin typeface="Calibri"/>
            </a:endParaRPr>
          </a:p>
          <a:p>
            <a:r>
              <a:rPr lang="en-CA" sz="1300" b="1" dirty="0">
                <a:solidFill>
                  <a:prstClr val="black"/>
                </a:solidFill>
                <a:latin typeface="Calibri"/>
              </a:rPr>
              <a:t>Specimens collected at routine clinical visits were maintained. </a:t>
            </a:r>
            <a:r>
              <a:rPr lang="en-CA" sz="1300" b="1" baseline="30000" dirty="0">
                <a:solidFill>
                  <a:prstClr val="black"/>
                </a:solidFill>
                <a:latin typeface="Calibri"/>
              </a:rPr>
              <a:t> </a:t>
            </a:r>
            <a:endParaRPr lang="fr-CA" sz="1300" b="1" dirty="0">
              <a:solidFill>
                <a:prstClr val="black"/>
              </a:solidFill>
              <a:latin typeface="Calibri"/>
            </a:endParaRPr>
          </a:p>
        </p:txBody>
      </p:sp>
      <p:sp>
        <p:nvSpPr>
          <p:cNvPr id="13" name="Flèche : droite 12">
            <a:extLst>
              <a:ext uri="{FF2B5EF4-FFF2-40B4-BE49-F238E27FC236}">
                <a16:creationId xmlns:a16="http://schemas.microsoft.com/office/drawing/2014/main" id="{C3CA8EBA-0EB0-457C-A92E-C129A99E2C5A}"/>
              </a:ext>
            </a:extLst>
          </p:cNvPr>
          <p:cNvSpPr/>
          <p:nvPr/>
        </p:nvSpPr>
        <p:spPr>
          <a:xfrm>
            <a:off x="1832285" y="2083916"/>
            <a:ext cx="838576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ZoneTexte 13">
            <a:extLst>
              <a:ext uri="{FF2B5EF4-FFF2-40B4-BE49-F238E27FC236}">
                <a16:creationId xmlns:a16="http://schemas.microsoft.com/office/drawing/2014/main" id="{253915C9-D977-4DAA-9775-562A12875D08}"/>
              </a:ext>
            </a:extLst>
          </p:cNvPr>
          <p:cNvSpPr txBox="1"/>
          <p:nvPr/>
        </p:nvSpPr>
        <p:spPr>
          <a:xfrm>
            <a:off x="1700380" y="1154750"/>
            <a:ext cx="2369327" cy="687368"/>
          </a:xfrm>
          <a:prstGeom prst="rect">
            <a:avLst/>
          </a:prstGeom>
          <a:solidFill>
            <a:schemeClr val="bg1">
              <a:lumMod val="95000"/>
            </a:schemeClr>
          </a:solidFill>
          <a:ln>
            <a:solidFill>
              <a:schemeClr val="tx1"/>
            </a:solidFill>
          </a:ln>
        </p:spPr>
        <p:txBody>
          <a:bodyPr wrap="square" rtlCol="0">
            <a:spAutoFit/>
          </a:bodyPr>
          <a:lstStyle/>
          <a:p>
            <a:pPr algn="ctr">
              <a:spcAft>
                <a:spcPts val="800"/>
              </a:spcAft>
            </a:pPr>
            <a:r>
              <a:rPr lang="fr-CA" sz="1600" b="1" dirty="0" err="1"/>
              <a:t>Wave</a:t>
            </a:r>
            <a:r>
              <a:rPr lang="fr-CA" sz="1600" b="1" dirty="0"/>
              <a:t> 1</a:t>
            </a:r>
          </a:p>
          <a:p>
            <a:pPr algn="ctr"/>
            <a:r>
              <a:rPr lang="fr-CA" sz="1600" b="1" dirty="0"/>
              <a:t>Jan 24</a:t>
            </a:r>
            <a:r>
              <a:rPr lang="fr-CA" sz="1600" b="1" baseline="30000" dirty="0"/>
              <a:t>th</a:t>
            </a:r>
            <a:r>
              <a:rPr lang="fr-CA" sz="1600" b="1" dirty="0"/>
              <a:t> to </a:t>
            </a:r>
            <a:r>
              <a:rPr lang="fr-CA" sz="1600" b="1" dirty="0" err="1"/>
              <a:t>Apr</a:t>
            </a:r>
            <a:r>
              <a:rPr lang="fr-CA" sz="1600" b="1" dirty="0"/>
              <a:t> 15</a:t>
            </a:r>
            <a:r>
              <a:rPr lang="fr-CA" sz="1600" b="1" baseline="30000" dirty="0"/>
              <a:t>th </a:t>
            </a:r>
            <a:r>
              <a:rPr lang="fr-CA" sz="1600" b="1" dirty="0"/>
              <a:t> 2020</a:t>
            </a:r>
          </a:p>
        </p:txBody>
      </p:sp>
      <p:sp>
        <p:nvSpPr>
          <p:cNvPr id="17" name="ZoneTexte 16">
            <a:extLst>
              <a:ext uri="{FF2B5EF4-FFF2-40B4-BE49-F238E27FC236}">
                <a16:creationId xmlns:a16="http://schemas.microsoft.com/office/drawing/2014/main" id="{7A29411B-FCE0-4393-8E0A-50D182478779}"/>
              </a:ext>
            </a:extLst>
          </p:cNvPr>
          <p:cNvSpPr txBox="1"/>
          <p:nvPr/>
        </p:nvSpPr>
        <p:spPr>
          <a:xfrm>
            <a:off x="4315361" y="1169904"/>
            <a:ext cx="2469312" cy="687368"/>
          </a:xfrm>
          <a:prstGeom prst="rect">
            <a:avLst/>
          </a:prstGeom>
          <a:solidFill>
            <a:schemeClr val="bg1">
              <a:lumMod val="95000"/>
            </a:schemeClr>
          </a:solidFill>
          <a:ln>
            <a:solidFill>
              <a:schemeClr val="tx1"/>
            </a:solidFill>
          </a:ln>
        </p:spPr>
        <p:txBody>
          <a:bodyPr wrap="square" rtlCol="0">
            <a:spAutoFit/>
          </a:bodyPr>
          <a:lstStyle/>
          <a:p>
            <a:pPr algn="ctr">
              <a:spcAft>
                <a:spcPts val="800"/>
              </a:spcAft>
            </a:pPr>
            <a:r>
              <a:rPr lang="fr-CA" sz="1600" b="1" dirty="0" err="1"/>
              <a:t>Wave</a:t>
            </a:r>
            <a:r>
              <a:rPr lang="fr-CA" sz="1600" b="1" dirty="0"/>
              <a:t> 2</a:t>
            </a:r>
          </a:p>
          <a:p>
            <a:pPr algn="ctr"/>
            <a:r>
              <a:rPr lang="en-CA" sz="1600" b="1" dirty="0">
                <a:latin typeface="Times New Roman" panose="02020603050405020304" pitchFamily="18" charset="0"/>
                <a:ea typeface="Calibri" panose="020F0502020204030204" pitchFamily="34" charset="0"/>
              </a:rPr>
              <a:t>Mar 11</a:t>
            </a:r>
            <a:r>
              <a:rPr lang="en-CA" sz="1600" b="1" baseline="30000" dirty="0">
                <a:latin typeface="Times New Roman" panose="02020603050405020304" pitchFamily="18" charset="0"/>
                <a:ea typeface="Calibri" panose="020F0502020204030204" pitchFamily="34" charset="0"/>
              </a:rPr>
              <a:t>th</a:t>
            </a:r>
            <a:r>
              <a:rPr lang="en-CA" sz="1600" b="1" dirty="0">
                <a:latin typeface="Times New Roman" panose="02020603050405020304" pitchFamily="18" charset="0"/>
                <a:ea typeface="Calibri" panose="020F0502020204030204" pitchFamily="34" charset="0"/>
              </a:rPr>
              <a:t> to Jun 6</a:t>
            </a:r>
            <a:r>
              <a:rPr lang="en-CA" sz="1600" b="1" baseline="30000" dirty="0">
                <a:latin typeface="Times New Roman" panose="02020603050405020304" pitchFamily="18" charset="0"/>
                <a:ea typeface="Calibri" panose="020F0502020204030204" pitchFamily="34" charset="0"/>
              </a:rPr>
              <a:t>th  </a:t>
            </a:r>
            <a:r>
              <a:rPr lang="en-CA" sz="1600" b="1" dirty="0">
                <a:latin typeface="Times New Roman" panose="02020603050405020304" pitchFamily="18" charset="0"/>
                <a:ea typeface="Calibri" panose="020F0502020204030204" pitchFamily="34" charset="0"/>
              </a:rPr>
              <a:t>2022</a:t>
            </a:r>
            <a:endParaRPr lang="fr-CA" sz="1600" b="1" dirty="0"/>
          </a:p>
        </p:txBody>
      </p:sp>
      <p:sp>
        <p:nvSpPr>
          <p:cNvPr id="18" name="ZoneTexte 17">
            <a:extLst>
              <a:ext uri="{FF2B5EF4-FFF2-40B4-BE49-F238E27FC236}">
                <a16:creationId xmlns:a16="http://schemas.microsoft.com/office/drawing/2014/main" id="{28F74845-EF2C-4212-BE4A-45CC1323D9E1}"/>
              </a:ext>
            </a:extLst>
          </p:cNvPr>
          <p:cNvSpPr txBox="1"/>
          <p:nvPr/>
        </p:nvSpPr>
        <p:spPr>
          <a:xfrm>
            <a:off x="7176120" y="1169904"/>
            <a:ext cx="2736304" cy="687368"/>
          </a:xfrm>
          <a:prstGeom prst="rect">
            <a:avLst/>
          </a:prstGeom>
          <a:solidFill>
            <a:schemeClr val="bg1">
              <a:lumMod val="95000"/>
            </a:schemeClr>
          </a:solidFill>
          <a:ln>
            <a:solidFill>
              <a:schemeClr val="tx1"/>
            </a:solidFill>
          </a:ln>
        </p:spPr>
        <p:txBody>
          <a:bodyPr wrap="square" rtlCol="0">
            <a:spAutoFit/>
          </a:bodyPr>
          <a:lstStyle/>
          <a:p>
            <a:pPr algn="ctr">
              <a:spcAft>
                <a:spcPts val="800"/>
              </a:spcAft>
            </a:pPr>
            <a:r>
              <a:rPr lang="fr-CA" sz="1600" b="1" dirty="0" err="1"/>
              <a:t>Wave</a:t>
            </a:r>
            <a:r>
              <a:rPr lang="fr-CA" sz="1600" b="1" dirty="0"/>
              <a:t> 3</a:t>
            </a:r>
          </a:p>
          <a:p>
            <a:pPr algn="ctr"/>
            <a:r>
              <a:rPr lang="fr-CA" sz="1600" b="1" dirty="0" err="1"/>
              <a:t>Dec</a:t>
            </a:r>
            <a:r>
              <a:rPr lang="fr-CA" sz="1600" b="1" dirty="0"/>
              <a:t> 03</a:t>
            </a:r>
            <a:r>
              <a:rPr lang="fr-CA" sz="1600" b="1" baseline="30000" dirty="0"/>
              <a:t>th</a:t>
            </a:r>
            <a:r>
              <a:rPr lang="fr-CA" sz="1600" b="1" dirty="0"/>
              <a:t> 2022 to Jan 20</a:t>
            </a:r>
            <a:r>
              <a:rPr lang="fr-CA" sz="1600" b="1" baseline="30000" dirty="0"/>
              <a:t>th </a:t>
            </a:r>
            <a:r>
              <a:rPr lang="fr-CA" sz="1600" b="1" dirty="0"/>
              <a:t>2023</a:t>
            </a:r>
          </a:p>
        </p:txBody>
      </p:sp>
      <p:sp>
        <p:nvSpPr>
          <p:cNvPr id="19" name="Flèche : droite 18">
            <a:extLst>
              <a:ext uri="{FF2B5EF4-FFF2-40B4-BE49-F238E27FC236}">
                <a16:creationId xmlns:a16="http://schemas.microsoft.com/office/drawing/2014/main" id="{44861A6C-F402-4816-89B3-BB1F95FE34CA}"/>
              </a:ext>
            </a:extLst>
          </p:cNvPr>
          <p:cNvSpPr/>
          <p:nvPr/>
        </p:nvSpPr>
        <p:spPr>
          <a:xfrm rot="5400000">
            <a:off x="2712710" y="1940931"/>
            <a:ext cx="297180" cy="212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0" name="Flèche : droite 19">
            <a:extLst>
              <a:ext uri="{FF2B5EF4-FFF2-40B4-BE49-F238E27FC236}">
                <a16:creationId xmlns:a16="http://schemas.microsoft.com/office/drawing/2014/main" id="{E40AC275-C602-4325-B333-0E39A4EB02B1}"/>
              </a:ext>
            </a:extLst>
          </p:cNvPr>
          <p:cNvSpPr/>
          <p:nvPr/>
        </p:nvSpPr>
        <p:spPr>
          <a:xfrm rot="5400000">
            <a:off x="5387796" y="1951813"/>
            <a:ext cx="297180" cy="212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1" name="Flèche : droite 20">
            <a:extLst>
              <a:ext uri="{FF2B5EF4-FFF2-40B4-BE49-F238E27FC236}">
                <a16:creationId xmlns:a16="http://schemas.microsoft.com/office/drawing/2014/main" id="{03064FF5-60F9-4E48-9DC7-3C0896B2535E}"/>
              </a:ext>
            </a:extLst>
          </p:cNvPr>
          <p:cNvSpPr/>
          <p:nvPr/>
        </p:nvSpPr>
        <p:spPr>
          <a:xfrm rot="5400000">
            <a:off x="8389145" y="1951813"/>
            <a:ext cx="297180" cy="212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Rectangle 1">
            <a:extLst>
              <a:ext uri="{FF2B5EF4-FFF2-40B4-BE49-F238E27FC236}">
                <a16:creationId xmlns:a16="http://schemas.microsoft.com/office/drawing/2014/main" id="{A2517480-FD8E-4693-8478-E3E2A3FDA29C}"/>
              </a:ext>
            </a:extLst>
          </p:cNvPr>
          <p:cNvSpPr/>
          <p:nvPr/>
        </p:nvSpPr>
        <p:spPr>
          <a:xfrm>
            <a:off x="587388" y="5655475"/>
            <a:ext cx="11017223" cy="1092607"/>
          </a:xfrm>
          <a:prstGeom prst="rect">
            <a:avLst/>
          </a:prstGeom>
        </p:spPr>
        <p:txBody>
          <a:bodyPr wrap="square">
            <a:spAutoFit/>
          </a:bodyPr>
          <a:lstStyle/>
          <a:p>
            <a:pPr marL="198835" indent="-198835">
              <a:spcAft>
                <a:spcPts val="300"/>
              </a:spcAft>
              <a:buFont typeface="Wingdings" panose="05000000000000000000" pitchFamily="2" charset="2"/>
              <a:buChar char="§"/>
            </a:pPr>
            <a:r>
              <a:rPr lang="en-CA" sz="2000" b="1" dirty="0">
                <a:solidFill>
                  <a:srgbClr val="FF0000"/>
                </a:solidFill>
              </a:rPr>
              <a:t>Significant decrease of the intervention and cohort visits compliance</a:t>
            </a:r>
          </a:p>
          <a:p>
            <a:pPr marL="198835" indent="-198835">
              <a:spcAft>
                <a:spcPts val="300"/>
              </a:spcAft>
              <a:buFont typeface="Wingdings" panose="05000000000000000000" pitchFamily="2" charset="2"/>
              <a:buChar char="§"/>
            </a:pPr>
            <a:r>
              <a:rPr lang="en-CA" sz="2000" b="1" dirty="0">
                <a:solidFill>
                  <a:srgbClr val="FF0000"/>
                </a:solidFill>
              </a:rPr>
              <a:t>Missing child’s anthropometric measures</a:t>
            </a:r>
          </a:p>
          <a:p>
            <a:pPr marL="198835" indent="-198835">
              <a:spcAft>
                <a:spcPts val="300"/>
              </a:spcAft>
              <a:buFont typeface="Wingdings" panose="05000000000000000000" pitchFamily="2" charset="2"/>
              <a:buChar char="§"/>
            </a:pPr>
            <a:r>
              <a:rPr lang="en-CA" sz="2000" b="1" dirty="0">
                <a:solidFill>
                  <a:srgbClr val="FF0000"/>
                </a:solidFill>
              </a:rPr>
              <a:t>Resistance of participants to come back to face-to-face visits, either for intervention or cohorts visits</a:t>
            </a:r>
          </a:p>
        </p:txBody>
      </p:sp>
      <p:sp>
        <p:nvSpPr>
          <p:cNvPr id="22" name="Rectangle 21">
            <a:extLst>
              <a:ext uri="{FF2B5EF4-FFF2-40B4-BE49-F238E27FC236}">
                <a16:creationId xmlns:a16="http://schemas.microsoft.com/office/drawing/2014/main" id="{432976BD-9E98-4204-851A-C5E8DDEB4339}"/>
              </a:ext>
            </a:extLst>
          </p:cNvPr>
          <p:cNvSpPr/>
          <p:nvPr/>
        </p:nvSpPr>
        <p:spPr>
          <a:xfrm>
            <a:off x="1638441" y="3185244"/>
            <a:ext cx="1576140" cy="1892826"/>
          </a:xfrm>
          <a:prstGeom prst="rect">
            <a:avLst/>
          </a:prstGeom>
          <a:solidFill>
            <a:schemeClr val="accent6">
              <a:lumMod val="20000"/>
              <a:lumOff val="80000"/>
            </a:schemeClr>
          </a:solidFill>
          <a:ln>
            <a:solidFill>
              <a:schemeClr val="accent3">
                <a:lumMod val="20000"/>
                <a:lumOff val="80000"/>
              </a:schemeClr>
            </a:solidFill>
          </a:ln>
        </p:spPr>
        <p:txBody>
          <a:bodyPr wrap="square">
            <a:spAutoFit/>
          </a:bodyPr>
          <a:lstStyle/>
          <a:p>
            <a:r>
              <a:rPr lang="en-CA" sz="1300" b="1" dirty="0"/>
              <a:t>MCHs staff assigned to the COVID clinics </a:t>
            </a:r>
            <a:endParaRPr lang="en-CA" sz="1300" b="1" dirty="0">
              <a:sym typeface="Wingdings" panose="05000000000000000000" pitchFamily="2" charset="2"/>
            </a:endParaRPr>
          </a:p>
          <a:p>
            <a:endParaRPr lang="en-CA" sz="1300" b="1" dirty="0">
              <a:sym typeface="Wingdings" panose="05000000000000000000" pitchFamily="2" charset="2"/>
            </a:endParaRPr>
          </a:p>
          <a:p>
            <a:r>
              <a:rPr lang="en-CA" sz="1300" b="1" dirty="0">
                <a:sym typeface="Wingdings" panose="05000000000000000000" pitchFamily="2" charset="2"/>
              </a:rPr>
              <a:t>IPH data clerks and </a:t>
            </a:r>
            <a:r>
              <a:rPr lang="en-CA" sz="1300" b="1" dirty="0"/>
              <a:t> intervention nurses conducted the postnatal cohort and intervention visits</a:t>
            </a:r>
            <a:endParaRPr lang="fr-CA" sz="1300" b="1" dirty="0">
              <a:latin typeface="Calibri"/>
            </a:endParaRPr>
          </a:p>
        </p:txBody>
      </p:sp>
      <p:sp>
        <p:nvSpPr>
          <p:cNvPr id="23" name="Rectangle 22">
            <a:extLst>
              <a:ext uri="{FF2B5EF4-FFF2-40B4-BE49-F238E27FC236}">
                <a16:creationId xmlns:a16="http://schemas.microsoft.com/office/drawing/2014/main" id="{98EBDE3F-7835-43FC-BFE7-2284FBD451CD}"/>
              </a:ext>
            </a:extLst>
          </p:cNvPr>
          <p:cNvSpPr/>
          <p:nvPr/>
        </p:nvSpPr>
        <p:spPr>
          <a:xfrm>
            <a:off x="2023201" y="2696377"/>
            <a:ext cx="608895" cy="357534"/>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algn="ctr">
              <a:lnSpc>
                <a:spcPct val="115000"/>
              </a:lnSpc>
            </a:pPr>
            <a:r>
              <a:rPr lang="en-CA" sz="1600" b="1" dirty="0">
                <a:solidFill>
                  <a:prstClr val="black"/>
                </a:solidFill>
                <a:latin typeface="Calibri"/>
              </a:rPr>
              <a:t>Staff</a:t>
            </a:r>
            <a:endParaRPr lang="fr-CA" sz="1600" b="1" dirty="0">
              <a:solidFill>
                <a:prstClr val="black"/>
              </a:solidFill>
              <a:latin typeface="Times New Roman"/>
              <a:ea typeface="Calibri"/>
              <a:cs typeface="Times New Roman"/>
            </a:endParaRPr>
          </a:p>
        </p:txBody>
      </p:sp>
      <p:pic>
        <p:nvPicPr>
          <p:cNvPr id="4" name="Picture 9">
            <a:extLst>
              <a:ext uri="{FF2B5EF4-FFF2-40B4-BE49-F238E27FC236}">
                <a16:creationId xmlns:a16="http://schemas.microsoft.com/office/drawing/2014/main" id="{BAE13FC9-FAF8-B33A-FB5C-D61981BB5831}"/>
              </a:ext>
            </a:extLst>
          </p:cNvPr>
          <p:cNvPicPr>
            <a:picLocks noChangeAspect="1"/>
          </p:cNvPicPr>
          <p:nvPr/>
        </p:nvPicPr>
        <p:blipFill>
          <a:blip r:embed="rId4" cstate="print"/>
          <a:stretch>
            <a:fillRect/>
          </a:stretch>
        </p:blipFill>
        <p:spPr>
          <a:xfrm>
            <a:off x="263352" y="205147"/>
            <a:ext cx="723321" cy="757913"/>
          </a:xfrm>
          <a:prstGeom prst="rect">
            <a:avLst/>
          </a:prstGeom>
        </p:spPr>
      </p:pic>
      <p:sp>
        <p:nvSpPr>
          <p:cNvPr id="5" name="Titre 1">
            <a:extLst>
              <a:ext uri="{FF2B5EF4-FFF2-40B4-BE49-F238E27FC236}">
                <a16:creationId xmlns:a16="http://schemas.microsoft.com/office/drawing/2014/main" id="{64AEC91C-95E2-0B79-4D9B-09F077AD9BB7}"/>
              </a:ext>
            </a:extLst>
          </p:cNvPr>
          <p:cNvSpPr txBox="1">
            <a:spLocks/>
          </p:cNvSpPr>
          <p:nvPr>
            <p:custDataLst>
              <p:tags r:id="rId1"/>
            </p:custDataLst>
          </p:nvPr>
        </p:nvSpPr>
        <p:spPr>
          <a:xfrm>
            <a:off x="2169740" y="237942"/>
            <a:ext cx="7886700" cy="7340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Impact of the COVID-19 Epidemic</a:t>
            </a:r>
          </a:p>
        </p:txBody>
      </p:sp>
    </p:spTree>
    <p:extLst>
      <p:ext uri="{BB962C8B-B14F-4D97-AF65-F5344CB8AC3E}">
        <p14:creationId xmlns:p14="http://schemas.microsoft.com/office/powerpoint/2010/main" val="192409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413704489"/>
              </p:ext>
            </p:extLst>
          </p:nvPr>
        </p:nvGraphicFramePr>
        <p:xfrm>
          <a:off x="1016179" y="2132856"/>
          <a:ext cx="10297144" cy="3065402"/>
        </p:xfrm>
        <a:graphic>
          <a:graphicData uri="http://schemas.openxmlformats.org/drawingml/2006/table">
            <a:tbl>
              <a:tblPr firstRow="1" firstCol="1" bandRow="1">
                <a:tableStyleId>{5C22544A-7EE6-4342-B048-85BDC9FD1C3A}</a:tableStyleId>
              </a:tblPr>
              <a:tblGrid>
                <a:gridCol w="4150778">
                  <a:extLst>
                    <a:ext uri="{9D8B030D-6E8A-4147-A177-3AD203B41FA5}">
                      <a16:colId xmlns:a16="http://schemas.microsoft.com/office/drawing/2014/main" val="20000"/>
                    </a:ext>
                  </a:extLst>
                </a:gridCol>
                <a:gridCol w="2978014">
                  <a:extLst>
                    <a:ext uri="{9D8B030D-6E8A-4147-A177-3AD203B41FA5}">
                      <a16:colId xmlns:a16="http://schemas.microsoft.com/office/drawing/2014/main" val="20004"/>
                    </a:ext>
                  </a:extLst>
                </a:gridCol>
                <a:gridCol w="3168352">
                  <a:extLst>
                    <a:ext uri="{9D8B030D-6E8A-4147-A177-3AD203B41FA5}">
                      <a16:colId xmlns:a16="http://schemas.microsoft.com/office/drawing/2014/main" val="20006"/>
                    </a:ext>
                  </a:extLst>
                </a:gridCol>
              </a:tblGrid>
              <a:tr h="963722">
                <a:tc>
                  <a:txBody>
                    <a:bodyPr/>
                    <a:lstStyle/>
                    <a:p>
                      <a:pPr algn="ctr">
                        <a:lnSpc>
                          <a:spcPct val="107000"/>
                        </a:lnSpc>
                        <a:spcAft>
                          <a:spcPts val="0"/>
                        </a:spcAft>
                      </a:pPr>
                      <a:r>
                        <a:rPr lang="en-CA" sz="2400" dirty="0">
                          <a:effectLst/>
                        </a:rPr>
                        <a:t>Time point  for </a:t>
                      </a:r>
                    </a:p>
                    <a:p>
                      <a:pPr algn="ctr">
                        <a:lnSpc>
                          <a:spcPct val="107000"/>
                        </a:lnSpc>
                        <a:spcAft>
                          <a:spcPts val="0"/>
                        </a:spcAft>
                      </a:pPr>
                      <a:r>
                        <a:rPr lang="en-CA" sz="2400" dirty="0">
                          <a:effectLst/>
                        </a:rPr>
                        <a:t>Data</a:t>
                      </a:r>
                      <a:r>
                        <a:rPr lang="en-CA" sz="2400" baseline="0" dirty="0">
                          <a:effectLst/>
                        </a:rPr>
                        <a:t> collection visits </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dirty="0">
                          <a:effectLst/>
                        </a:rPr>
                        <a:t>Visits completed over expected (%)</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dirty="0">
                          <a:effectLst/>
                        </a:rPr>
                        <a:t>Visits completed within time window (%)</a:t>
                      </a:r>
                      <a:endParaRPr lang="fr-CA" sz="24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val="10000"/>
                  </a:ext>
                </a:extLst>
              </a:tr>
              <a:tr h="469145">
                <a:tc>
                  <a:txBody>
                    <a:bodyPr/>
                    <a:lstStyle/>
                    <a:p>
                      <a:pPr>
                        <a:lnSpc>
                          <a:spcPct val="107000"/>
                        </a:lnSpc>
                        <a:spcAft>
                          <a:spcPts val="0"/>
                        </a:spcAft>
                      </a:pPr>
                      <a:r>
                        <a:rPr lang="en-CA" sz="2400" dirty="0">
                          <a:effectLst/>
                        </a:rPr>
                        <a:t>Preconception V1 to V4</a:t>
                      </a:r>
                      <a:r>
                        <a:rPr lang="en-CA" sz="2400" baseline="0" dirty="0">
                          <a:effectLst/>
                        </a:rPr>
                        <a:t> </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b="1" dirty="0">
                          <a:effectLst/>
                        </a:rPr>
                        <a:t>79 to 100% </a:t>
                      </a:r>
                      <a:endParaRPr lang="fr-CA" sz="2400" b="1" dirty="0">
                        <a:effectLst/>
                        <a:latin typeface="Times New Roman"/>
                        <a:ea typeface="Calibri"/>
                        <a:cs typeface="Times New Roman"/>
                      </a:endParaRPr>
                    </a:p>
                  </a:txBody>
                  <a:tcPr marL="44450" marR="44450" marT="0" marB="0"/>
                </a:tc>
                <a:tc>
                  <a:txBody>
                    <a:bodyPr/>
                    <a:lstStyle/>
                    <a:p>
                      <a:pPr algn="ctr">
                        <a:lnSpc>
                          <a:spcPct val="107000"/>
                        </a:lnSpc>
                        <a:spcAft>
                          <a:spcPts val="0"/>
                        </a:spcAft>
                      </a:pPr>
                      <a:r>
                        <a:rPr lang="en-CA" sz="2400" b="1" dirty="0">
                          <a:effectLst/>
                        </a:rPr>
                        <a:t>91 to 100%</a:t>
                      </a:r>
                      <a:endParaRPr lang="fr-CA" sz="2400" b="1" dirty="0">
                        <a:effectLst/>
                        <a:latin typeface="Times New Roman"/>
                        <a:ea typeface="Calibri"/>
                        <a:cs typeface="Times New Roman"/>
                      </a:endParaRPr>
                    </a:p>
                  </a:txBody>
                  <a:tcPr marL="44450" marR="44450" marT="0" marB="0"/>
                </a:tc>
                <a:extLst>
                  <a:ext uri="{0D108BD9-81ED-4DB2-BD59-A6C34878D82A}">
                    <a16:rowId xmlns:a16="http://schemas.microsoft.com/office/drawing/2014/main" val="10001"/>
                  </a:ext>
                </a:extLst>
              </a:tr>
              <a:tr h="432048">
                <a:tc>
                  <a:txBody>
                    <a:bodyPr/>
                    <a:lstStyle/>
                    <a:p>
                      <a:pPr>
                        <a:lnSpc>
                          <a:spcPct val="107000"/>
                        </a:lnSpc>
                        <a:spcAft>
                          <a:spcPts val="0"/>
                        </a:spcAft>
                      </a:pPr>
                      <a:r>
                        <a:rPr lang="en-CA" sz="2400" dirty="0">
                          <a:effectLst/>
                        </a:rPr>
                        <a:t>Pregnancy V1 to V3</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b="1" dirty="0">
                          <a:effectLst/>
                        </a:rPr>
                        <a:t>95 to 99%</a:t>
                      </a:r>
                      <a:endParaRPr lang="fr-CA" sz="2400" b="1" dirty="0">
                        <a:effectLst/>
                        <a:latin typeface="Times New Roman"/>
                        <a:ea typeface="Calibri"/>
                        <a:cs typeface="Times New Roman"/>
                      </a:endParaRPr>
                    </a:p>
                  </a:txBody>
                  <a:tcPr marL="44450" marR="44450" marT="0" marB="0"/>
                </a:tc>
                <a:tc>
                  <a:txBody>
                    <a:bodyPr/>
                    <a:lstStyle/>
                    <a:p>
                      <a:pPr algn="ctr">
                        <a:lnSpc>
                          <a:spcPct val="107000"/>
                        </a:lnSpc>
                        <a:spcAft>
                          <a:spcPts val="0"/>
                        </a:spcAft>
                      </a:pPr>
                      <a:r>
                        <a:rPr lang="en-CA" sz="2400" b="1" dirty="0">
                          <a:effectLst/>
                        </a:rPr>
                        <a:t>99 to 100%</a:t>
                      </a:r>
                      <a:endParaRPr lang="fr-CA" sz="2400" b="1" dirty="0">
                        <a:effectLst/>
                        <a:latin typeface="Times New Roman"/>
                        <a:ea typeface="Calibri"/>
                        <a:cs typeface="Times New Roman"/>
                      </a:endParaRPr>
                    </a:p>
                  </a:txBody>
                  <a:tcPr marL="44450" marR="44450" marT="0" marB="0"/>
                </a:tc>
                <a:extLst>
                  <a:ext uri="{0D108BD9-81ED-4DB2-BD59-A6C34878D82A}">
                    <a16:rowId xmlns:a16="http://schemas.microsoft.com/office/drawing/2014/main" val="10005"/>
                  </a:ext>
                </a:extLst>
              </a:tr>
              <a:tr h="437026">
                <a:tc>
                  <a:txBody>
                    <a:bodyPr/>
                    <a:lstStyle/>
                    <a:p>
                      <a:pPr>
                        <a:lnSpc>
                          <a:spcPct val="107000"/>
                        </a:lnSpc>
                        <a:spcAft>
                          <a:spcPts val="0"/>
                        </a:spcAft>
                      </a:pPr>
                      <a:r>
                        <a:rPr lang="en-CA" sz="2400" dirty="0">
                          <a:effectLst/>
                        </a:rPr>
                        <a:t>Delivery </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b="1" dirty="0">
                          <a:effectLst/>
                        </a:rPr>
                        <a:t>92%</a:t>
                      </a:r>
                      <a:endParaRPr lang="fr-CA" sz="2400" b="1" dirty="0">
                        <a:effectLst/>
                        <a:latin typeface="Times New Roman"/>
                        <a:ea typeface="Calibri"/>
                        <a:cs typeface="Times New Roman"/>
                      </a:endParaRPr>
                    </a:p>
                  </a:txBody>
                  <a:tcPr marL="44450" marR="44450" marT="0" marB="0"/>
                </a:tc>
                <a:tc>
                  <a:txBody>
                    <a:bodyPr/>
                    <a:lstStyle/>
                    <a:p>
                      <a:pPr algn="ctr">
                        <a:lnSpc>
                          <a:spcPct val="107000"/>
                        </a:lnSpc>
                        <a:spcAft>
                          <a:spcPts val="0"/>
                        </a:spcAft>
                      </a:pPr>
                      <a:r>
                        <a:rPr lang="en-CA" sz="2400" b="1" dirty="0">
                          <a:effectLst/>
                        </a:rPr>
                        <a:t>94%</a:t>
                      </a:r>
                      <a:endParaRPr lang="fr-CA" sz="2400" b="1" dirty="0">
                        <a:effectLst/>
                        <a:latin typeface="Times New Roman"/>
                        <a:ea typeface="Calibri"/>
                        <a:cs typeface="Times New Roman"/>
                      </a:endParaRPr>
                    </a:p>
                  </a:txBody>
                  <a:tcPr marL="44450" marR="44450" marT="0" marB="0"/>
                </a:tc>
                <a:extLst>
                  <a:ext uri="{0D108BD9-81ED-4DB2-BD59-A6C34878D82A}">
                    <a16:rowId xmlns:a16="http://schemas.microsoft.com/office/drawing/2014/main" val="10008"/>
                  </a:ext>
                </a:extLst>
              </a:tr>
              <a:tr h="475861">
                <a:tc>
                  <a:txBody>
                    <a:bodyPr/>
                    <a:lstStyle/>
                    <a:p>
                      <a:pPr>
                        <a:lnSpc>
                          <a:spcPct val="107000"/>
                        </a:lnSpc>
                        <a:spcAft>
                          <a:spcPts val="0"/>
                        </a:spcAft>
                      </a:pPr>
                      <a:r>
                        <a:rPr lang="en-CA" sz="2400" dirty="0">
                          <a:effectLst/>
                        </a:rPr>
                        <a:t>Postnatal visit 6 weeks to 24 months</a:t>
                      </a:r>
                      <a:endParaRPr lang="fr-CA" sz="24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n-CA" sz="2400" b="1" dirty="0">
                          <a:effectLst/>
                        </a:rPr>
                        <a:t>83 to 88%</a:t>
                      </a:r>
                      <a:endParaRPr lang="fr-CA" sz="2400" b="1" dirty="0">
                        <a:effectLst/>
                        <a:latin typeface="Times New Roman"/>
                        <a:ea typeface="Calibri"/>
                        <a:cs typeface="Times New Roman"/>
                      </a:endParaRPr>
                    </a:p>
                  </a:txBody>
                  <a:tcPr marL="44450" marR="44450" marT="0" marB="0"/>
                </a:tc>
                <a:tc>
                  <a:txBody>
                    <a:bodyPr/>
                    <a:lstStyle/>
                    <a:p>
                      <a:pPr algn="ctr">
                        <a:lnSpc>
                          <a:spcPct val="107000"/>
                        </a:lnSpc>
                        <a:spcAft>
                          <a:spcPts val="0"/>
                        </a:spcAft>
                      </a:pPr>
                      <a:r>
                        <a:rPr lang="en-CA" sz="2400" b="1" dirty="0">
                          <a:effectLst/>
                        </a:rPr>
                        <a:t>88 to 96%</a:t>
                      </a:r>
                      <a:endParaRPr lang="fr-CA" sz="2400" b="1" dirty="0">
                        <a:effectLst/>
                        <a:latin typeface="Times New Roman"/>
                        <a:ea typeface="Calibri"/>
                        <a:cs typeface="Times New Roman"/>
                      </a:endParaRPr>
                    </a:p>
                  </a:txBody>
                  <a:tcPr marL="44450" marR="44450" marT="0" marB="0"/>
                </a:tc>
                <a:extLst>
                  <a:ext uri="{0D108BD9-81ED-4DB2-BD59-A6C34878D82A}">
                    <a16:rowId xmlns:a16="http://schemas.microsoft.com/office/drawing/2014/main" val="10009"/>
                  </a:ext>
                </a:extLst>
              </a:tr>
            </a:tbl>
          </a:graphicData>
        </a:graphic>
      </p:graphicFrame>
      <p:pic>
        <p:nvPicPr>
          <p:cNvPr id="2" name="Picture 9">
            <a:extLst>
              <a:ext uri="{FF2B5EF4-FFF2-40B4-BE49-F238E27FC236}">
                <a16:creationId xmlns:a16="http://schemas.microsoft.com/office/drawing/2014/main" id="{ED84709F-AC88-4526-5598-E0CEB1D562AE}"/>
              </a:ext>
            </a:extLst>
          </p:cNvPr>
          <p:cNvPicPr>
            <a:picLocks noChangeAspect="1"/>
          </p:cNvPicPr>
          <p:nvPr/>
        </p:nvPicPr>
        <p:blipFill>
          <a:blip r:embed="rId3" cstate="print"/>
          <a:stretch>
            <a:fillRect/>
          </a:stretch>
        </p:blipFill>
        <p:spPr>
          <a:xfrm>
            <a:off x="263352" y="205147"/>
            <a:ext cx="723321" cy="757913"/>
          </a:xfrm>
          <a:prstGeom prst="rect">
            <a:avLst/>
          </a:prstGeom>
        </p:spPr>
      </p:pic>
      <p:sp>
        <p:nvSpPr>
          <p:cNvPr id="4" name="Titre 1">
            <a:extLst>
              <a:ext uri="{FF2B5EF4-FFF2-40B4-BE49-F238E27FC236}">
                <a16:creationId xmlns:a16="http://schemas.microsoft.com/office/drawing/2014/main" id="{8EE7ABB4-C713-22B2-1AAF-4CBEB5C825EE}"/>
              </a:ext>
            </a:extLst>
          </p:cNvPr>
          <p:cNvSpPr txBox="1">
            <a:spLocks/>
          </p:cNvSpPr>
          <p:nvPr>
            <p:custDataLst>
              <p:tags r:id="rId1"/>
            </p:custDataLst>
          </p:nvPr>
        </p:nvSpPr>
        <p:spPr>
          <a:xfrm>
            <a:off x="1028440" y="228964"/>
            <a:ext cx="1018012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Adherence to Protocol for</a:t>
            </a:r>
          </a:p>
          <a:p>
            <a:pPr algn="ctr"/>
            <a:r>
              <a:rPr lang="en-US" sz="4000" b="1" dirty="0">
                <a:solidFill>
                  <a:schemeClr val="accent1">
                    <a:lumMod val="50000"/>
                  </a:schemeClr>
                </a:solidFill>
                <a:latin typeface="+mn-lt"/>
                <a:ea typeface="+mn-ea"/>
                <a:cs typeface="+mn-ea"/>
              </a:rPr>
              <a:t>Data Collection Visits</a:t>
            </a:r>
          </a:p>
        </p:txBody>
      </p:sp>
      <p:sp>
        <p:nvSpPr>
          <p:cNvPr id="7" name="Rectangle 6">
            <a:extLst>
              <a:ext uri="{FF2B5EF4-FFF2-40B4-BE49-F238E27FC236}">
                <a16:creationId xmlns:a16="http://schemas.microsoft.com/office/drawing/2014/main" id="{D62E9EA5-87FD-9F90-DB47-0E9FC825274C}"/>
              </a:ext>
            </a:extLst>
          </p:cNvPr>
          <p:cNvSpPr/>
          <p:nvPr/>
        </p:nvSpPr>
        <p:spPr>
          <a:xfrm>
            <a:off x="3525906" y="1340768"/>
            <a:ext cx="5185196" cy="461665"/>
          </a:xfrm>
          <a:prstGeom prst="rect">
            <a:avLst/>
          </a:prstGeom>
        </p:spPr>
        <p:txBody>
          <a:bodyPr wrap="square">
            <a:spAutoFit/>
          </a:bodyPr>
          <a:lstStyle/>
          <a:p>
            <a:pPr lvl="0" algn="ctr"/>
            <a:r>
              <a:rPr lang="en-CA" sz="2400" b="1" dirty="0">
                <a:solidFill>
                  <a:srgbClr val="77933C"/>
                </a:solidFill>
              </a:rPr>
              <a:t>Data cut-off: December 31</a:t>
            </a:r>
            <a:r>
              <a:rPr lang="en-CA" sz="2400" b="1" baseline="30000" dirty="0">
                <a:solidFill>
                  <a:srgbClr val="77933C"/>
                </a:solidFill>
              </a:rPr>
              <a:t>st</a:t>
            </a:r>
            <a:r>
              <a:rPr lang="en-CA" sz="2400" b="1" dirty="0">
                <a:solidFill>
                  <a:srgbClr val="77933C"/>
                </a:solidFill>
              </a:rPr>
              <a:t>, 2022     </a:t>
            </a:r>
            <a:endParaRPr lang="fr-CA" sz="2400" b="1" dirty="0">
              <a:solidFill>
                <a:srgbClr val="77933C"/>
              </a:solidFill>
            </a:endParaRPr>
          </a:p>
        </p:txBody>
      </p:sp>
    </p:spTree>
    <p:extLst>
      <p:ext uri="{BB962C8B-B14F-4D97-AF65-F5344CB8AC3E}">
        <p14:creationId xmlns:p14="http://schemas.microsoft.com/office/powerpoint/2010/main" val="108914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0E79CDAC-EBAB-4A46-AC2C-4D41F315CF26}"/>
              </a:ext>
            </a:extLst>
          </p:cNvPr>
          <p:cNvGraphicFramePr>
            <a:graphicFrameLocks noGrp="1" noChangeAspect="1"/>
          </p:cNvGraphicFramePr>
          <p:nvPr>
            <p:extLst>
              <p:ext uri="{D42A27DB-BD31-4B8C-83A1-F6EECF244321}">
                <p14:modId xmlns:p14="http://schemas.microsoft.com/office/powerpoint/2010/main" val="58946854"/>
              </p:ext>
            </p:extLst>
          </p:nvPr>
        </p:nvGraphicFramePr>
        <p:xfrm>
          <a:off x="767408" y="2123624"/>
          <a:ext cx="10729192" cy="3681640"/>
        </p:xfrm>
        <a:graphic>
          <a:graphicData uri="http://schemas.openxmlformats.org/drawingml/2006/table">
            <a:tbl>
              <a:tblPr firstRow="1" firstCol="1" bandRow="1"/>
              <a:tblGrid>
                <a:gridCol w="2159202">
                  <a:extLst>
                    <a:ext uri="{9D8B030D-6E8A-4147-A177-3AD203B41FA5}">
                      <a16:colId xmlns:a16="http://schemas.microsoft.com/office/drawing/2014/main" val="2378620853"/>
                    </a:ext>
                  </a:extLst>
                </a:gridCol>
                <a:gridCol w="1660924">
                  <a:extLst>
                    <a:ext uri="{9D8B030D-6E8A-4147-A177-3AD203B41FA5}">
                      <a16:colId xmlns:a16="http://schemas.microsoft.com/office/drawing/2014/main" val="3647147152"/>
                    </a:ext>
                  </a:extLst>
                </a:gridCol>
                <a:gridCol w="830463">
                  <a:extLst>
                    <a:ext uri="{9D8B030D-6E8A-4147-A177-3AD203B41FA5}">
                      <a16:colId xmlns:a16="http://schemas.microsoft.com/office/drawing/2014/main" val="1778731717"/>
                    </a:ext>
                  </a:extLst>
                </a:gridCol>
                <a:gridCol w="1827017">
                  <a:extLst>
                    <a:ext uri="{9D8B030D-6E8A-4147-A177-3AD203B41FA5}">
                      <a16:colId xmlns:a16="http://schemas.microsoft.com/office/drawing/2014/main" val="1985033288"/>
                    </a:ext>
                  </a:extLst>
                </a:gridCol>
                <a:gridCol w="1659298">
                  <a:extLst>
                    <a:ext uri="{9D8B030D-6E8A-4147-A177-3AD203B41FA5}">
                      <a16:colId xmlns:a16="http://schemas.microsoft.com/office/drawing/2014/main" val="773866921"/>
                    </a:ext>
                  </a:extLst>
                </a:gridCol>
                <a:gridCol w="720080">
                  <a:extLst>
                    <a:ext uri="{9D8B030D-6E8A-4147-A177-3AD203B41FA5}">
                      <a16:colId xmlns:a16="http://schemas.microsoft.com/office/drawing/2014/main" val="1330703402"/>
                    </a:ext>
                  </a:extLst>
                </a:gridCol>
                <a:gridCol w="1872208">
                  <a:extLst>
                    <a:ext uri="{9D8B030D-6E8A-4147-A177-3AD203B41FA5}">
                      <a16:colId xmlns:a16="http://schemas.microsoft.com/office/drawing/2014/main" val="2338871514"/>
                    </a:ext>
                  </a:extLst>
                </a:gridCol>
              </a:tblGrid>
              <a:tr h="505908">
                <a:tc rowSpan="2">
                  <a:txBody>
                    <a:bodyPr/>
                    <a:lstStyle/>
                    <a:p>
                      <a:pPr algn="l" fontAlgn="ctr">
                        <a:spcBef>
                          <a:spcPts val="0"/>
                        </a:spcBef>
                        <a:spcAft>
                          <a:spcPts val="0"/>
                        </a:spcAft>
                      </a:pPr>
                      <a:r>
                        <a:rPr lang="en-CA" sz="1800" b="1" i="0" u="none" strike="noStrike" dirty="0">
                          <a:effectLst/>
                          <a:latin typeface="Calibri" panose="020F0502020204030204" pitchFamily="34" charset="0"/>
                          <a:cs typeface="Calibri" panose="020F0502020204030204" pitchFamily="34" charset="0"/>
                        </a:rPr>
                        <a:t>Number of HC sessions</a:t>
                      </a:r>
                    </a:p>
                  </a:txBody>
                  <a:tcPr marL="83216" marR="83216" marT="55477" marB="554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spcBef>
                          <a:spcPts val="0"/>
                        </a:spcBef>
                        <a:spcAft>
                          <a:spcPts val="0"/>
                        </a:spcAft>
                      </a:pPr>
                      <a:r>
                        <a:rPr lang="en-CA"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Intensity Intervention </a:t>
                      </a:r>
                      <a:endParaRPr lang="en-CA" sz="1800" b="1" i="0" u="none" strike="noStrike" dirty="0">
                        <a:effectLst/>
                        <a:latin typeface="Calibri" panose="020F0502020204030204" pitchFamily="34" charset="0"/>
                        <a:cs typeface="Calibri" panose="020F0502020204030204" pitchFamily="34" charset="0"/>
                      </a:endParaRPr>
                    </a:p>
                  </a:txBody>
                  <a:tcPr marL="83216" marR="83216" marT="55477" marB="554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fr-FR"/>
                    </a:p>
                  </a:txBody>
                  <a:tcPr/>
                </a:tc>
                <a:tc hMerge="1">
                  <a:txBody>
                    <a:bodyPr/>
                    <a:lstStyle/>
                    <a:p>
                      <a:endParaRPr lang="fr-FR"/>
                    </a:p>
                  </a:txBody>
                  <a:tcPr/>
                </a:tc>
                <a:tc gridSpan="3">
                  <a:txBody>
                    <a:bodyPr/>
                    <a:lstStyle/>
                    <a:p>
                      <a:pPr algn="ctr" fontAlgn="ctr">
                        <a:spcBef>
                          <a:spcPts val="0"/>
                        </a:spcBef>
                        <a:spcAft>
                          <a:spcPts val="0"/>
                        </a:spcAft>
                      </a:pPr>
                      <a:r>
                        <a:rPr lang="en-CA"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Intensity Intervention</a:t>
                      </a:r>
                      <a:endParaRPr lang="en-CA" sz="1800" b="1" i="0" u="none" strike="noStrike" dirty="0">
                        <a:effectLst/>
                        <a:latin typeface="Calibri" panose="020F0502020204030204" pitchFamily="34" charset="0"/>
                        <a:cs typeface="Calibri" panose="020F0502020204030204" pitchFamily="34" charset="0"/>
                      </a:endParaRPr>
                    </a:p>
                  </a:txBody>
                  <a:tcPr marL="83216" marR="83216" marT="55477" marB="554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55060803"/>
                  </a:ext>
                </a:extLst>
              </a:tr>
              <a:tr h="1219807">
                <a:tc vMerge="1">
                  <a:txBody>
                    <a:bodyPr/>
                    <a:lstStyle/>
                    <a:p>
                      <a:endParaRPr lang="fr-FR"/>
                    </a:p>
                  </a:txBody>
                  <a:tcPr/>
                </a:tc>
                <a:tc>
                  <a:txBody>
                    <a:bodyPr/>
                    <a:lstStyle/>
                    <a:p>
                      <a:pPr algn="ctr" fontAlgn="ctr">
                        <a:spcBef>
                          <a:spcPts val="0"/>
                        </a:spcBef>
                        <a:spcAft>
                          <a:spcPts val="0"/>
                        </a:spcAft>
                      </a:pP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Maximum </a:t>
                      </a:r>
                      <a:r>
                        <a:rPr lang="en-CA"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expected</a:t>
                      </a: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the study phase</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CA" sz="1800" b="0" i="0" u="none"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CA" sz="1800" b="0" i="0" u="none" strike="noStrike"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participant with a compliance &gt; 80%</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Maximum </a:t>
                      </a:r>
                      <a:r>
                        <a:rPr lang="en-CA"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expected</a:t>
                      </a: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the study phase</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CA" sz="1800" b="0" i="0" u="none"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CA" sz="1800" b="0" i="0" u="none" strike="noStrike"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CA"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participant with a compliance &gt; 80%</a:t>
                      </a:r>
                      <a:endParaRPr lang="en-CA" sz="1800" b="0" i="0" u="none" strike="noStrike" dirty="0">
                        <a:effectLst/>
                        <a:latin typeface="Calibri" panose="020F0502020204030204" pitchFamily="34" charset="0"/>
                        <a:cs typeface="Calibri" panose="020F0502020204030204" pitchFamily="34" charset="0"/>
                      </a:endParaRPr>
                    </a:p>
                  </a:txBody>
                  <a:tcPr marL="40452" marR="40452" marT="115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3634168"/>
                  </a:ext>
                </a:extLst>
              </a:tr>
              <a:tr h="423745">
                <a:tc>
                  <a:txBody>
                    <a:bodyPr/>
                    <a:lstStyle/>
                    <a:p>
                      <a:pPr algn="l" fontAlgn="ctr">
                        <a:spcBef>
                          <a:spcPts val="0"/>
                        </a:spcBef>
                        <a:spcAft>
                          <a:spcPts val="0"/>
                        </a:spcAft>
                      </a:pPr>
                      <a:r>
                        <a:rPr lang="en-CA" sz="1800" b="1" i="0" u="none" strike="noStrike" dirty="0">
                          <a:effectLst/>
                          <a:latin typeface="Calibri" panose="020F0502020204030204" pitchFamily="34" charset="0"/>
                          <a:cs typeface="Calibri" panose="020F0502020204030204" pitchFamily="34" charset="0"/>
                        </a:rPr>
                        <a:t> Preconception phase</a:t>
                      </a:r>
                    </a:p>
                  </a:txBody>
                  <a:tcPr marL="40452" marR="40452" marT="115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332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332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624963"/>
                  </a:ext>
                </a:extLst>
              </a:tr>
              <a:tr h="365740">
                <a:tc>
                  <a:txBody>
                    <a:bodyPr/>
                    <a:lstStyle/>
                    <a:p>
                      <a:pPr algn="l" fontAlgn="ctr">
                        <a:spcBef>
                          <a:spcPts val="0"/>
                        </a:spcBef>
                        <a:spcAft>
                          <a:spcPts val="0"/>
                        </a:spcAft>
                      </a:pPr>
                      <a:r>
                        <a:rPr lang="en-CA" sz="1800" b="0" i="0" u="none" strike="noStrike" dirty="0">
                          <a:effectLst/>
                          <a:latin typeface="Calibri" panose="020F0502020204030204" pitchFamily="34" charset="0"/>
                          <a:cs typeface="Calibri" panose="020F0502020204030204" pitchFamily="34" charset="0"/>
                        </a:rPr>
                        <a:t> </a:t>
                      </a:r>
                      <a:r>
                        <a:rPr lang="en-CA" sz="1800" b="1" i="0" u="none" strike="noStrike" dirty="0">
                          <a:effectLst/>
                          <a:latin typeface="Calibri" panose="020F0502020204030204" pitchFamily="34" charset="0"/>
                          <a:cs typeface="Calibri" panose="020F0502020204030204" pitchFamily="34" charset="0"/>
                        </a:rPr>
                        <a:t>Pregnancy phase</a:t>
                      </a:r>
                    </a:p>
                  </a:txBody>
                  <a:tcPr marL="40452" marR="40452" marT="115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a:solidFill>
                            <a:srgbClr val="000000"/>
                          </a:solidFill>
                          <a:effectLst/>
                          <a:latin typeface="Calibri" panose="020F0502020204030204" pitchFamily="34" charset="0"/>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566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1341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165444"/>
                  </a:ext>
                </a:extLst>
              </a:tr>
              <a:tr h="317176">
                <a:tc>
                  <a:txBody>
                    <a:bodyPr/>
                    <a:lstStyle/>
                    <a:p>
                      <a:pPr algn="l" fontAlgn="ctr">
                        <a:spcBef>
                          <a:spcPts val="0"/>
                        </a:spcBef>
                        <a:spcAft>
                          <a:spcPts val="0"/>
                        </a:spcAft>
                      </a:pPr>
                      <a:r>
                        <a:rPr lang="en-CA" sz="1800" b="0" i="0" u="none" strike="noStrike" dirty="0">
                          <a:effectLst/>
                          <a:latin typeface="Calibri" panose="020F0502020204030204" pitchFamily="34" charset="0"/>
                          <a:cs typeface="Calibri" panose="020F0502020204030204" pitchFamily="34" charset="0"/>
                        </a:rPr>
                        <a:t> </a:t>
                      </a:r>
                      <a:r>
                        <a:rPr lang="en-CA" sz="1800" b="1" i="0" u="none" strike="noStrike" dirty="0">
                          <a:effectLst/>
                          <a:latin typeface="Calibri" panose="020F0502020204030204" pitchFamily="34" charset="0"/>
                          <a:cs typeface="Calibri" panose="020F0502020204030204" pitchFamily="34" charset="0"/>
                        </a:rPr>
                        <a:t>Infancy</a:t>
                      </a:r>
                      <a:r>
                        <a:rPr lang="en-CA" sz="1800" b="0" i="0" u="none" strike="noStrike" dirty="0">
                          <a:effectLst/>
                          <a:latin typeface="Calibri" panose="020F0502020204030204" pitchFamily="34" charset="0"/>
                          <a:cs typeface="Calibri" panose="020F0502020204030204" pitchFamily="34" charset="0"/>
                        </a:rPr>
                        <a:t> </a:t>
                      </a:r>
                      <a:r>
                        <a:rPr lang="en-CA" sz="1800" b="1" i="0" u="none" strike="noStrike" dirty="0">
                          <a:effectLst/>
                          <a:latin typeface="Calibri" panose="020F0502020204030204" pitchFamily="34" charset="0"/>
                          <a:cs typeface="Calibri" panose="020F0502020204030204" pitchFamily="34" charset="0"/>
                        </a:rPr>
                        <a:t>phase</a:t>
                      </a:r>
                    </a:p>
                  </a:txBody>
                  <a:tcPr marL="40452" marR="40452" marT="115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a:solidFill>
                            <a:srgbClr val="000000"/>
                          </a:solidFill>
                          <a:effectLst/>
                          <a:latin typeface="Calibri" panose="020F0502020204030204" pitchFamily="34"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623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a:solidFill>
                            <a:srgbClr val="000000"/>
                          </a:solidFill>
                          <a:effectLst/>
                          <a:latin typeface="Calibri" panose="020F0502020204030204" pitchFamily="34"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986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711404"/>
                  </a:ext>
                </a:extLst>
              </a:tr>
              <a:tr h="317176">
                <a:tc>
                  <a:txBody>
                    <a:bodyPr/>
                    <a:lstStyle/>
                    <a:p>
                      <a:pPr algn="l" fontAlgn="ctr">
                        <a:spcBef>
                          <a:spcPts val="0"/>
                        </a:spcBef>
                        <a:spcAft>
                          <a:spcPts val="0"/>
                        </a:spcAft>
                      </a:pPr>
                      <a:r>
                        <a:rPr lang="en-CA" sz="1800" b="1" i="0" u="none" strike="noStrike" dirty="0">
                          <a:effectLst/>
                          <a:latin typeface="Calibri" panose="020F0502020204030204" pitchFamily="34" charset="0"/>
                          <a:cs typeface="Calibri" panose="020F0502020204030204" pitchFamily="34" charset="0"/>
                        </a:rPr>
                        <a:t> Childhood</a:t>
                      </a:r>
                      <a:r>
                        <a:rPr lang="en-CA" sz="1800" b="0" i="0" u="none" strike="noStrike" dirty="0">
                          <a:effectLst/>
                          <a:latin typeface="Calibri" panose="020F0502020204030204" pitchFamily="34" charset="0"/>
                          <a:cs typeface="Calibri" panose="020F0502020204030204" pitchFamily="34" charset="0"/>
                        </a:rPr>
                        <a:t> </a:t>
                      </a:r>
                      <a:r>
                        <a:rPr lang="en-CA" sz="1800" b="1" i="0" u="none" strike="noStrike" dirty="0">
                          <a:effectLst/>
                          <a:latin typeface="Calibri" panose="020F0502020204030204" pitchFamily="34" charset="0"/>
                          <a:cs typeface="Calibri" panose="020F0502020204030204" pitchFamily="34" charset="0"/>
                        </a:rPr>
                        <a:t>phase</a:t>
                      </a:r>
                    </a:p>
                  </a:txBody>
                  <a:tcPr marL="40452" marR="40452" marT="115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b"/>
                      <a:r>
                        <a:rPr lang="fr-CA" sz="1800" b="0" i="0" u="none" strike="noStrike" dirty="0">
                          <a:solidFill>
                            <a:srgbClr val="000000"/>
                          </a:solidFill>
                          <a:effectLst/>
                          <a:latin typeface="Calibri" panose="020F0502020204030204" pitchFamily="34"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800" b="0" i="0" u="none" strike="noStrike" dirty="0">
                          <a:solidFill>
                            <a:srgbClr val="000000"/>
                          </a:solidFill>
                          <a:effectLst/>
                          <a:latin typeface="Calibri" panose="020F0502020204030204" pitchFamily="34" charset="0"/>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141196"/>
                  </a:ext>
                </a:extLst>
              </a:tr>
              <a:tr h="532088">
                <a:tc gridSpan="7">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600" kern="1200" baseline="30000" dirty="0">
                          <a:solidFill>
                            <a:schemeClr val="tx1"/>
                          </a:solidFill>
                          <a:effectLst/>
                          <a:latin typeface="+mn-lt"/>
                          <a:ea typeface="+mn-ea"/>
                          <a:cs typeface="+mn-cs"/>
                        </a:rPr>
                        <a:t>a </a:t>
                      </a:r>
                      <a:r>
                        <a:rPr lang="en-CA" sz="1600" kern="1200" dirty="0">
                          <a:solidFill>
                            <a:schemeClr val="tx1"/>
                          </a:solidFill>
                          <a:effectLst/>
                          <a:latin typeface="+mn-lt"/>
                          <a:ea typeface="+mn-ea"/>
                          <a:cs typeface="+mn-cs"/>
                        </a:rPr>
                        <a:t>Participants having spent sufficient time in a study phase, for whom at least one Healthy Conversation session is expected to have been delivered</a:t>
                      </a:r>
                      <a:endParaRPr lang="en-CA" sz="1600" b="0" i="0" u="none" strike="noStrike" dirty="0">
                        <a:effectLst/>
                        <a:latin typeface="Calibri" panose="020F0502020204030204" pitchFamily="34" charset="0"/>
                        <a:cs typeface="Calibri" panose="020F0502020204030204" pitchFamily="34" charset="0"/>
                      </a:endParaRPr>
                    </a:p>
                  </a:txBody>
                  <a:tcPr marL="40452" marR="40452" marT="115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CA" sz="2000" dirty="0">
                        <a:effectLst/>
                        <a:latin typeface="Calibri" panose="020F0502020204030204" pitchFamily="34" charset="0"/>
                        <a:ea typeface="MS Mincho" panose="02020609040205080304" pitchFamily="49" charset="-128"/>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200233"/>
                  </a:ext>
                </a:extLst>
              </a:tr>
            </a:tbl>
          </a:graphicData>
        </a:graphic>
      </p:graphicFrame>
      <p:pic>
        <p:nvPicPr>
          <p:cNvPr id="2" name="Picture 9">
            <a:extLst>
              <a:ext uri="{FF2B5EF4-FFF2-40B4-BE49-F238E27FC236}">
                <a16:creationId xmlns:a16="http://schemas.microsoft.com/office/drawing/2014/main" id="{ED84709F-AC88-4526-5598-E0CEB1D562AE}"/>
              </a:ext>
            </a:extLst>
          </p:cNvPr>
          <p:cNvPicPr>
            <a:picLocks noChangeAspect="1"/>
          </p:cNvPicPr>
          <p:nvPr/>
        </p:nvPicPr>
        <p:blipFill>
          <a:blip r:embed="rId3" cstate="print"/>
          <a:stretch>
            <a:fillRect/>
          </a:stretch>
        </p:blipFill>
        <p:spPr>
          <a:xfrm>
            <a:off x="263352" y="205147"/>
            <a:ext cx="723321" cy="757913"/>
          </a:xfrm>
          <a:prstGeom prst="rect">
            <a:avLst/>
          </a:prstGeom>
        </p:spPr>
      </p:pic>
      <p:sp>
        <p:nvSpPr>
          <p:cNvPr id="4" name="Titre 1">
            <a:extLst>
              <a:ext uri="{FF2B5EF4-FFF2-40B4-BE49-F238E27FC236}">
                <a16:creationId xmlns:a16="http://schemas.microsoft.com/office/drawing/2014/main" id="{B97776F4-1BCA-74BD-E15A-FC6E0163C61A}"/>
              </a:ext>
            </a:extLst>
          </p:cNvPr>
          <p:cNvSpPr txBox="1">
            <a:spLocks/>
          </p:cNvSpPr>
          <p:nvPr>
            <p:custDataLst>
              <p:tags r:id="rId1"/>
            </p:custDataLst>
          </p:nvPr>
        </p:nvSpPr>
        <p:spPr>
          <a:xfrm>
            <a:off x="1028440" y="228964"/>
            <a:ext cx="1018012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Adherence to Protocol for</a:t>
            </a:r>
          </a:p>
          <a:p>
            <a:pPr algn="ctr"/>
            <a:r>
              <a:rPr lang="en-US" sz="4000" b="1" dirty="0">
                <a:solidFill>
                  <a:schemeClr val="accent1">
                    <a:lumMod val="50000"/>
                  </a:schemeClr>
                </a:solidFill>
                <a:latin typeface="+mn-lt"/>
                <a:ea typeface="+mn-ea"/>
                <a:cs typeface="+mn-ea"/>
              </a:rPr>
              <a:t>Healthy Conversation Sessions</a:t>
            </a:r>
          </a:p>
        </p:txBody>
      </p:sp>
      <p:sp>
        <p:nvSpPr>
          <p:cNvPr id="6" name="Rectangle 5">
            <a:extLst>
              <a:ext uri="{FF2B5EF4-FFF2-40B4-BE49-F238E27FC236}">
                <a16:creationId xmlns:a16="http://schemas.microsoft.com/office/drawing/2014/main" id="{9D064B11-F0B0-8D44-EE85-07131604023D}"/>
              </a:ext>
            </a:extLst>
          </p:cNvPr>
          <p:cNvSpPr/>
          <p:nvPr/>
        </p:nvSpPr>
        <p:spPr>
          <a:xfrm>
            <a:off x="3525906" y="1340768"/>
            <a:ext cx="5185196" cy="461665"/>
          </a:xfrm>
          <a:prstGeom prst="rect">
            <a:avLst/>
          </a:prstGeom>
        </p:spPr>
        <p:txBody>
          <a:bodyPr wrap="square">
            <a:spAutoFit/>
          </a:bodyPr>
          <a:lstStyle/>
          <a:p>
            <a:pPr lvl="0" algn="ctr"/>
            <a:r>
              <a:rPr lang="en-CA" sz="2400" b="1" dirty="0">
                <a:solidFill>
                  <a:srgbClr val="77933C"/>
                </a:solidFill>
              </a:rPr>
              <a:t>Data cut-off: December   31</a:t>
            </a:r>
            <a:r>
              <a:rPr lang="en-CA" sz="2400" b="1" baseline="30000" dirty="0">
                <a:solidFill>
                  <a:srgbClr val="77933C"/>
                </a:solidFill>
              </a:rPr>
              <a:t>st</a:t>
            </a:r>
            <a:r>
              <a:rPr lang="en-CA" sz="2400" b="1" dirty="0">
                <a:solidFill>
                  <a:srgbClr val="77933C"/>
                </a:solidFill>
              </a:rPr>
              <a:t>, 2022     </a:t>
            </a:r>
            <a:endParaRPr lang="fr-CA" sz="2400" b="1" dirty="0">
              <a:solidFill>
                <a:srgbClr val="77933C"/>
              </a:solidFill>
            </a:endParaRPr>
          </a:p>
        </p:txBody>
      </p:sp>
      <p:sp>
        <p:nvSpPr>
          <p:cNvPr id="3" name="Rectangle 2">
            <a:extLst>
              <a:ext uri="{FF2B5EF4-FFF2-40B4-BE49-F238E27FC236}">
                <a16:creationId xmlns:a16="http://schemas.microsoft.com/office/drawing/2014/main" id="{7E3319D5-48E6-75C2-9819-E4C19596D858}"/>
              </a:ext>
            </a:extLst>
          </p:cNvPr>
          <p:cNvSpPr/>
          <p:nvPr/>
        </p:nvSpPr>
        <p:spPr>
          <a:xfrm>
            <a:off x="5399984" y="2636912"/>
            <a:ext cx="1854000" cy="2628000"/>
          </a:xfrm>
          <a:prstGeom prst="rect">
            <a:avLst/>
          </a:prstGeom>
          <a:solidFill>
            <a:srgbClr val="C00000">
              <a:alpha val="9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49F667F-7C4B-9383-46F9-42FF1988E39A}"/>
              </a:ext>
            </a:extLst>
          </p:cNvPr>
          <p:cNvSpPr/>
          <p:nvPr/>
        </p:nvSpPr>
        <p:spPr>
          <a:xfrm>
            <a:off x="9624392" y="2630773"/>
            <a:ext cx="1854000" cy="2628000"/>
          </a:xfrm>
          <a:prstGeom prst="rect">
            <a:avLst/>
          </a:prstGeom>
          <a:solidFill>
            <a:srgbClr val="C00000">
              <a:alpha val="9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765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216409119"/>
              </p:ext>
            </p:extLst>
          </p:nvPr>
        </p:nvGraphicFramePr>
        <p:xfrm>
          <a:off x="767409" y="2112640"/>
          <a:ext cx="10657183" cy="1676400"/>
        </p:xfrm>
        <a:graphic>
          <a:graphicData uri="http://schemas.openxmlformats.org/drawingml/2006/table">
            <a:tbl>
              <a:tblPr/>
              <a:tblGrid>
                <a:gridCol w="2240338">
                  <a:extLst>
                    <a:ext uri="{9D8B030D-6E8A-4147-A177-3AD203B41FA5}">
                      <a16:colId xmlns:a16="http://schemas.microsoft.com/office/drawing/2014/main" val="3535449907"/>
                    </a:ext>
                  </a:extLst>
                </a:gridCol>
                <a:gridCol w="2771193">
                  <a:extLst>
                    <a:ext uri="{9D8B030D-6E8A-4147-A177-3AD203B41FA5}">
                      <a16:colId xmlns:a16="http://schemas.microsoft.com/office/drawing/2014/main" val="1999247222"/>
                    </a:ext>
                  </a:extLst>
                </a:gridCol>
                <a:gridCol w="2045252">
                  <a:extLst>
                    <a:ext uri="{9D8B030D-6E8A-4147-A177-3AD203B41FA5}">
                      <a16:colId xmlns:a16="http://schemas.microsoft.com/office/drawing/2014/main" val="2494923776"/>
                    </a:ext>
                  </a:extLst>
                </a:gridCol>
                <a:gridCol w="1152128">
                  <a:extLst>
                    <a:ext uri="{9D8B030D-6E8A-4147-A177-3AD203B41FA5}">
                      <a16:colId xmlns:a16="http://schemas.microsoft.com/office/drawing/2014/main" val="3836485278"/>
                    </a:ext>
                  </a:extLst>
                </a:gridCol>
                <a:gridCol w="1080120">
                  <a:extLst>
                    <a:ext uri="{9D8B030D-6E8A-4147-A177-3AD203B41FA5}">
                      <a16:colId xmlns:a16="http://schemas.microsoft.com/office/drawing/2014/main" val="3766031269"/>
                    </a:ext>
                  </a:extLst>
                </a:gridCol>
                <a:gridCol w="1368152">
                  <a:extLst>
                    <a:ext uri="{9D8B030D-6E8A-4147-A177-3AD203B41FA5}">
                      <a16:colId xmlns:a16="http://schemas.microsoft.com/office/drawing/2014/main" val="3189274466"/>
                    </a:ext>
                  </a:extLst>
                </a:gridCol>
              </a:tblGrid>
              <a:tr h="355257">
                <a:tc>
                  <a:txBody>
                    <a:bodyPr/>
                    <a:lstStyle/>
                    <a:p>
                      <a:pPr algn="ctr" fontAlgn="b"/>
                      <a:r>
                        <a:rPr lang="en-US" sz="2200" b="1" i="0" u="none" strike="noStrike" dirty="0">
                          <a:solidFill>
                            <a:srgbClr val="000000"/>
                          </a:solidFill>
                          <a:effectLst/>
                          <a:latin typeface="Arial" panose="020B0604020202020204" pitchFamily="34" charset="0"/>
                        </a:rPr>
                        <a:t>TOPIC</a:t>
                      </a: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CA" sz="2200" b="1" i="0" u="none" strike="noStrike" dirty="0" err="1">
                          <a:solidFill>
                            <a:srgbClr val="000000"/>
                          </a:solidFill>
                          <a:effectLst/>
                          <a:latin typeface="Arial" panose="020B0604020202020204" pitchFamily="34" charset="0"/>
                        </a:rPr>
                        <a:t>Funding</a:t>
                      </a:r>
                      <a:r>
                        <a:rPr lang="fr-CA" sz="2200" b="1" i="0" u="none" strike="noStrike" dirty="0">
                          <a:solidFill>
                            <a:srgbClr val="000000"/>
                          </a:solidFill>
                          <a:effectLst/>
                          <a:latin typeface="Arial" panose="020B0604020202020204" pitchFamily="34" charset="0"/>
                        </a:rPr>
                        <a:t> </a:t>
                      </a:r>
                      <a:r>
                        <a:rPr lang="fr-CA" sz="2200" b="1" i="0" u="none" strike="noStrike" dirty="0" err="1">
                          <a:solidFill>
                            <a:srgbClr val="000000"/>
                          </a:solidFill>
                          <a:effectLst/>
                          <a:latin typeface="Arial" panose="020B0604020202020204" pitchFamily="34" charset="0"/>
                        </a:rPr>
                        <a:t>Organization</a:t>
                      </a:r>
                      <a:endParaRPr lang="fr-CA" sz="2200" b="1" i="0" u="none" strike="noStrike" dirty="0">
                        <a:solidFill>
                          <a:srgbClr val="000000"/>
                        </a:solidFill>
                        <a:effectLst/>
                        <a:latin typeface="Arial" panose="020B0604020202020204" pitchFamily="34" charset="0"/>
                      </a:endParaRP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CA" sz="2200" b="1" i="0" u="none" strike="noStrike" dirty="0">
                          <a:solidFill>
                            <a:srgbClr val="000000"/>
                          </a:solidFill>
                          <a:effectLst/>
                          <a:latin typeface="Arial" panose="020B0604020202020204" pitchFamily="34" charset="0"/>
                        </a:rPr>
                        <a:t>Principal </a:t>
                      </a:r>
                      <a:r>
                        <a:rPr lang="fr-CA" sz="2200" b="1" i="0" u="none" strike="noStrike" dirty="0" err="1">
                          <a:solidFill>
                            <a:srgbClr val="000000"/>
                          </a:solidFill>
                          <a:effectLst/>
                          <a:latin typeface="Arial" panose="020B0604020202020204" pitchFamily="34" charset="0"/>
                        </a:rPr>
                        <a:t>investigator</a:t>
                      </a:r>
                      <a:r>
                        <a:rPr lang="fr-CA" sz="2200" b="1" i="0" u="none" strike="noStrike" dirty="0">
                          <a:solidFill>
                            <a:srgbClr val="000000"/>
                          </a:solidFill>
                          <a:effectLst/>
                          <a:latin typeface="Arial" panose="020B0604020202020204" pitchFamily="34" charset="0"/>
                        </a:rPr>
                        <a:t>(s) </a:t>
                      </a: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CA" sz="2200" b="1" i="0" u="none" strike="noStrike" dirty="0">
                          <a:solidFill>
                            <a:srgbClr val="000000"/>
                          </a:solidFill>
                          <a:effectLst/>
                          <a:latin typeface="Arial" panose="020B0604020202020204" pitchFamily="34" charset="0"/>
                        </a:rPr>
                        <a:t>Duration</a:t>
                      </a: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fr-CA" sz="2200" b="1" i="0" u="none" strike="noStrike" dirty="0">
                          <a:solidFill>
                            <a:srgbClr val="000000"/>
                          </a:solidFill>
                          <a:effectLst/>
                          <a:latin typeface="Arial" panose="020B0604020202020204" pitchFamily="34" charset="0"/>
                        </a:rPr>
                        <a:t>Value</a:t>
                      </a: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200" b="1" i="0" u="none" strike="noStrike" dirty="0">
                          <a:solidFill>
                            <a:srgbClr val="000000"/>
                          </a:solidFill>
                          <a:effectLst/>
                          <a:latin typeface="Arial" panose="020B0604020202020204" pitchFamily="34" charset="0"/>
                        </a:rPr>
                        <a:t>Status</a:t>
                      </a:r>
                      <a:br>
                        <a:rPr lang="en-US" sz="2200" b="1" i="0" u="none" strike="noStrike" dirty="0">
                          <a:solidFill>
                            <a:srgbClr val="000000"/>
                          </a:solidFill>
                          <a:effectLst/>
                          <a:latin typeface="Arial" panose="020B0604020202020204" pitchFamily="34" charset="0"/>
                        </a:rPr>
                      </a:br>
                      <a:endParaRPr lang="en-US" sz="2200" b="1" i="0" u="none" strike="noStrike" dirty="0">
                        <a:solidFill>
                          <a:srgbClr val="000000"/>
                        </a:solidFill>
                        <a:effectLst/>
                        <a:latin typeface="Arial" panose="020B0604020202020204" pitchFamily="34" charset="0"/>
                      </a:endParaRPr>
                    </a:p>
                  </a:txBody>
                  <a:tcPr marL="0" marR="0" marT="0" marB="0"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8141266"/>
                  </a:ext>
                </a:extLst>
              </a:tr>
              <a:tr h="685420">
                <a:tc>
                  <a:txBody>
                    <a:bodyPr/>
                    <a:lstStyle/>
                    <a:p>
                      <a:pPr algn="ctr" fontAlgn="b"/>
                      <a:r>
                        <a:rPr lang="en-US" sz="2200" b="1" i="0" kern="1200" dirty="0">
                          <a:solidFill>
                            <a:schemeClr val="tx1"/>
                          </a:solidFill>
                          <a:effectLst/>
                          <a:latin typeface="+mn-lt"/>
                          <a:ea typeface="+mn-ea"/>
                          <a:cs typeface="+mn-cs"/>
                        </a:rPr>
                        <a:t>Heavy water and adiposity measure validation</a:t>
                      </a:r>
                      <a:endParaRPr lang="fr-CA" sz="22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mn-lt"/>
                        </a:rPr>
                        <a:t>International Atomic Energy Agency (IAEA)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1" i="0" u="none" strike="noStrike" dirty="0">
                          <a:solidFill>
                            <a:srgbClr val="000000"/>
                          </a:solidFill>
                          <a:effectLst/>
                          <a:latin typeface="+mn-lt"/>
                        </a:rPr>
                        <a:t> Ouyang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A" sz="2200" b="1" i="0" u="none" strike="noStrike" dirty="0">
                          <a:solidFill>
                            <a:srgbClr val="000000"/>
                          </a:solidFill>
                          <a:effectLst/>
                          <a:latin typeface="+mn-lt"/>
                        </a:rPr>
                        <a:t>2017/8 - 2023/8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A" sz="2200" b="1" i="0" u="none" strike="noStrike" dirty="0">
                          <a:solidFill>
                            <a:srgbClr val="000000"/>
                          </a:solidFill>
                          <a:effectLst/>
                          <a:latin typeface="+mn-lt"/>
                        </a:rPr>
                        <a:t>$50,000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200" b="1" i="0" u="none" strike="noStrike" dirty="0">
                          <a:solidFill>
                            <a:srgbClr val="000000"/>
                          </a:solidFill>
                          <a:effectLst/>
                          <a:latin typeface="+mn-lt"/>
                        </a:rPr>
                        <a:t>Funded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940556"/>
                  </a:ext>
                </a:extLst>
              </a:tr>
            </a:tbl>
          </a:graphicData>
        </a:graphic>
      </p:graphicFrame>
      <p:sp>
        <p:nvSpPr>
          <p:cNvPr id="2" name="TextBox 1">
            <a:extLst>
              <a:ext uri="{FF2B5EF4-FFF2-40B4-BE49-F238E27FC236}">
                <a16:creationId xmlns:a16="http://schemas.microsoft.com/office/drawing/2014/main" id="{735CFF4F-5474-FF4F-983A-5562852AB670}"/>
              </a:ext>
            </a:extLst>
          </p:cNvPr>
          <p:cNvSpPr txBox="1"/>
          <p:nvPr/>
        </p:nvSpPr>
        <p:spPr>
          <a:xfrm>
            <a:off x="767408" y="4365104"/>
            <a:ext cx="10657183" cy="1938992"/>
          </a:xfrm>
          <a:prstGeom prst="rect">
            <a:avLst/>
          </a:prstGeom>
          <a:noFill/>
        </p:spPr>
        <p:txBody>
          <a:bodyPr wrap="square" rtlCol="0">
            <a:spAutoFit/>
          </a:bodyPr>
          <a:lstStyle/>
          <a:p>
            <a:r>
              <a:rPr lang="en-US" sz="2400" b="1" dirty="0"/>
              <a:t>PUBLICATIONS:</a:t>
            </a:r>
          </a:p>
          <a:p>
            <a:r>
              <a:rPr lang="en-US" sz="2400" b="1" dirty="0"/>
              <a:t>18 publications (18 published; 1 under review; 2 in preparation)</a:t>
            </a:r>
          </a:p>
          <a:p>
            <a:endParaRPr lang="en-US" sz="2400" b="1" dirty="0"/>
          </a:p>
          <a:p>
            <a:r>
              <a:rPr lang="en-US" sz="2400" b="1" dirty="0"/>
              <a:t>MENTORSHIP:</a:t>
            </a:r>
          </a:p>
          <a:p>
            <a:r>
              <a:rPr lang="en-US" sz="2400" b="1" dirty="0"/>
              <a:t>25 </a:t>
            </a:r>
            <a:r>
              <a:rPr lang="fr-CA" sz="2400" b="1" dirty="0"/>
              <a:t>masters/PhD </a:t>
            </a:r>
            <a:r>
              <a:rPr lang="en-US" sz="2400" b="1" dirty="0"/>
              <a:t>students and 4 postdoctoral fellows involved in </a:t>
            </a:r>
            <a:r>
              <a:rPr lang="en-US" sz="2400" b="1" dirty="0" err="1"/>
              <a:t>SCHeLTI</a:t>
            </a:r>
            <a:r>
              <a:rPr lang="en-US" sz="2400" b="1" dirty="0"/>
              <a:t> project</a:t>
            </a:r>
            <a:endParaRPr lang="en-US" sz="2400" dirty="0"/>
          </a:p>
        </p:txBody>
      </p:sp>
      <p:pic>
        <p:nvPicPr>
          <p:cNvPr id="7" name="Picture 9">
            <a:extLst>
              <a:ext uri="{FF2B5EF4-FFF2-40B4-BE49-F238E27FC236}">
                <a16:creationId xmlns:a16="http://schemas.microsoft.com/office/drawing/2014/main" id="{DEB2AC00-F18E-F34D-DECA-4F04BDA138CE}"/>
              </a:ext>
            </a:extLst>
          </p:cNvPr>
          <p:cNvPicPr>
            <a:picLocks noChangeAspect="1"/>
          </p:cNvPicPr>
          <p:nvPr/>
        </p:nvPicPr>
        <p:blipFill>
          <a:blip r:embed="rId3" cstate="print"/>
          <a:stretch>
            <a:fillRect/>
          </a:stretch>
        </p:blipFill>
        <p:spPr>
          <a:xfrm>
            <a:off x="263352" y="205147"/>
            <a:ext cx="723321" cy="757913"/>
          </a:xfrm>
          <a:prstGeom prst="rect">
            <a:avLst/>
          </a:prstGeom>
        </p:spPr>
      </p:pic>
      <p:sp>
        <p:nvSpPr>
          <p:cNvPr id="9" name="Titre 1">
            <a:extLst>
              <a:ext uri="{FF2B5EF4-FFF2-40B4-BE49-F238E27FC236}">
                <a16:creationId xmlns:a16="http://schemas.microsoft.com/office/drawing/2014/main" id="{33B7663E-0C10-FAB5-74D3-8D527CB80439}"/>
              </a:ext>
            </a:extLst>
          </p:cNvPr>
          <p:cNvSpPr txBox="1">
            <a:spLocks/>
          </p:cNvSpPr>
          <p:nvPr>
            <p:custDataLst>
              <p:tags r:id="rId1"/>
            </p:custDataLst>
          </p:nvPr>
        </p:nvSpPr>
        <p:spPr>
          <a:xfrm>
            <a:off x="1028440" y="228964"/>
            <a:ext cx="10180128" cy="1111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lumMod val="50000"/>
                  </a:schemeClr>
                </a:solidFill>
                <a:latin typeface="+mn-lt"/>
                <a:ea typeface="+mn-ea"/>
                <a:cs typeface="+mn-ea"/>
              </a:rPr>
              <a:t>GRANT SUBMISSIONS, PUBLICATIONS </a:t>
            </a:r>
          </a:p>
          <a:p>
            <a:pPr algn="ctr"/>
            <a:r>
              <a:rPr lang="en-US" sz="4000" b="1" dirty="0">
                <a:solidFill>
                  <a:schemeClr val="accent1">
                    <a:lumMod val="50000"/>
                  </a:schemeClr>
                </a:solidFill>
                <a:latin typeface="+mn-lt"/>
                <a:ea typeface="+mn-ea"/>
                <a:cs typeface="+mn-ea"/>
              </a:rPr>
              <a:t>and MENTORSHIP</a:t>
            </a:r>
          </a:p>
        </p:txBody>
      </p:sp>
    </p:spTree>
    <p:extLst>
      <p:ext uri="{BB962C8B-B14F-4D97-AF65-F5344CB8AC3E}">
        <p14:creationId xmlns:p14="http://schemas.microsoft.com/office/powerpoint/2010/main" val="4049085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6"/>
</p:tagLst>
</file>

<file path=ppt/tags/tag26.xml><?xml version="1.0" encoding="utf-8"?>
<p:tagLst xmlns:a="http://schemas.openxmlformats.org/drawingml/2006/main" xmlns:r="http://schemas.openxmlformats.org/officeDocument/2006/relationships" xmlns:p="http://schemas.openxmlformats.org/presentationml/2006/main">
  <p:tag name="NUM" val="27"/>
</p:tagLst>
</file>

<file path=ppt/tags/tag27.xml><?xml version="1.0" encoding="utf-8"?>
<p:tagLst xmlns:a="http://schemas.openxmlformats.org/drawingml/2006/main" xmlns:r="http://schemas.openxmlformats.org/officeDocument/2006/relationships" xmlns:p="http://schemas.openxmlformats.org/presentationml/2006/main">
  <p:tag name="NUM" val="29"/>
</p:tagLst>
</file>

<file path=ppt/tags/tag28.xml><?xml version="1.0" encoding="utf-8"?>
<p:tagLst xmlns:a="http://schemas.openxmlformats.org/drawingml/2006/main" xmlns:r="http://schemas.openxmlformats.org/officeDocument/2006/relationships" xmlns:p="http://schemas.openxmlformats.org/presentationml/2006/main">
  <p:tag name="NUM" val="30"/>
</p:tagLst>
</file>

<file path=ppt/tags/tag29.xml><?xml version="1.0" encoding="utf-8"?>
<p:tagLst xmlns:a="http://schemas.openxmlformats.org/drawingml/2006/main" xmlns:r="http://schemas.openxmlformats.org/officeDocument/2006/relationships" xmlns:p="http://schemas.openxmlformats.org/presentationml/2006/main">
  <p:tag name="NUM" val="3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2"/>
</p:tagLst>
</file>

<file path=ppt/tags/tag31.xml><?xml version="1.0" encoding="utf-8"?>
<p:tagLst xmlns:a="http://schemas.openxmlformats.org/drawingml/2006/main" xmlns:r="http://schemas.openxmlformats.org/officeDocument/2006/relationships" xmlns:p="http://schemas.openxmlformats.org/presentationml/2006/main">
  <p:tag name="NUM" val="32"/>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2"/>
</p:tagLst>
</file>

<file path=ppt/tags/tag34.xml><?xml version="1.0" encoding="utf-8"?>
<p:tagLst xmlns:a="http://schemas.openxmlformats.org/drawingml/2006/main" xmlns:r="http://schemas.openxmlformats.org/officeDocument/2006/relationships" xmlns:p="http://schemas.openxmlformats.org/presentationml/2006/main">
  <p:tag name="NUM" val="32"/>
</p:tagLst>
</file>

<file path=ppt/tags/tag35.xml><?xml version="1.0" encoding="utf-8"?>
<p:tagLst xmlns:a="http://schemas.openxmlformats.org/drawingml/2006/main" xmlns:r="http://schemas.openxmlformats.org/officeDocument/2006/relationships" xmlns:p="http://schemas.openxmlformats.org/presentationml/2006/main">
  <p:tag name="NUM" val="32"/>
</p:tagLst>
</file>

<file path=ppt/tags/tag36.xml><?xml version="1.0" encoding="utf-8"?>
<p:tagLst xmlns:a="http://schemas.openxmlformats.org/drawingml/2006/main" xmlns:r="http://schemas.openxmlformats.org/officeDocument/2006/relationships" xmlns:p="http://schemas.openxmlformats.org/presentationml/2006/main">
  <p:tag name="NUM" val="32"/>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31569</TotalTime>
  <Words>1735</Words>
  <Application>Microsoft Macintosh PowerPoint</Application>
  <PresentationFormat>Widescreen</PresentationFormat>
  <Paragraphs>254</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dc:creator>
  <cp:lastModifiedBy>Victoria De Luca</cp:lastModifiedBy>
  <cp:revision>387</cp:revision>
  <dcterms:created xsi:type="dcterms:W3CDTF">2020-09-11T21:40:03Z</dcterms:created>
  <dcterms:modified xsi:type="dcterms:W3CDTF">2023-04-18T05:20:16Z</dcterms:modified>
</cp:coreProperties>
</file>