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3" r:id="rId3"/>
    <p:sldId id="276" r:id="rId4"/>
    <p:sldId id="284" r:id="rId5"/>
    <p:sldId id="265" r:id="rId6"/>
    <p:sldId id="279" r:id="rId7"/>
    <p:sldId id="280" r:id="rId8"/>
    <p:sldId id="269" r:id="rId9"/>
    <p:sldId id="281" r:id="rId10"/>
    <p:sldId id="282" r:id="rId11"/>
    <p:sldId id="272" r:id="rId12"/>
    <p:sldId id="283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51BFB-98F3-49A0-A099-699E1E6A4B9F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D5A7-DF4F-43B0-A487-D06AA5305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4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9CE2-606E-4CD9-8174-FF747621A4E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64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9CE2-606E-4CD9-8174-FF747621A4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29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9CE2-606E-4CD9-8174-FF747621A4E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7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9CE2-606E-4CD9-8174-FF747621A4E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55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9CE2-606E-4CD9-8174-FF747621A4E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94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9CE2-606E-4CD9-8174-FF747621A4E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86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A024-AD80-466A-9630-D710851244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19BF-AB2A-47D0-8796-F73CE9AD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94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A024-AD80-466A-9630-D710851244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19BF-AB2A-47D0-8796-F73CE9AD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01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A024-AD80-466A-9630-D710851244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19BF-AB2A-47D0-8796-F73CE9AD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90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A024-AD80-466A-9630-D710851244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19BF-AB2A-47D0-8796-F73CE9AD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0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A024-AD80-466A-9630-D710851244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19BF-AB2A-47D0-8796-F73CE9AD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4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A024-AD80-466A-9630-D710851244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19BF-AB2A-47D0-8796-F73CE9AD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3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A024-AD80-466A-9630-D710851244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19BF-AB2A-47D0-8796-F73CE9AD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1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A024-AD80-466A-9630-D710851244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19BF-AB2A-47D0-8796-F73CE9AD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24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A024-AD80-466A-9630-D710851244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19BF-AB2A-47D0-8796-F73CE9AD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2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A024-AD80-466A-9630-D710851244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19BF-AB2A-47D0-8796-F73CE9AD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8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A024-AD80-466A-9630-D710851244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19BF-AB2A-47D0-8796-F73CE9AD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A024-AD80-466A-9630-D710851244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19BF-AB2A-47D0-8796-F73CE9AD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5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em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D6A26-58CE-4606-9E1E-D213FACED9EA}"/>
              </a:ext>
            </a:extLst>
          </p:cNvPr>
          <p:cNvSpPr/>
          <p:nvPr/>
        </p:nvSpPr>
        <p:spPr>
          <a:xfrm>
            <a:off x="2999657" y="404664"/>
            <a:ext cx="6385991" cy="2968792"/>
          </a:xfrm>
          <a:prstGeom prst="rect">
            <a:avLst/>
          </a:prstGeom>
          <a:solidFill>
            <a:srgbClr val="000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B99825-D6A6-4724-A748-E90BAA4DFC3B}"/>
              </a:ext>
            </a:extLst>
          </p:cNvPr>
          <p:cNvSpPr txBox="1"/>
          <p:nvPr/>
        </p:nvSpPr>
        <p:spPr>
          <a:xfrm>
            <a:off x="3120952" y="395718"/>
            <a:ext cx="6192688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  <a:latin typeface="Avenir LT Std 65 Medium" panose="020B0603020203020204" pitchFamily="34" charset="0"/>
                <a:ea typeface="Roboto" panose="02000000000000000000" pitchFamily="2" charset="0"/>
              </a:rPr>
              <a:t>HEALTHY LIFE TRAJECTORIES INITIATIVE (HeLTI)</a:t>
            </a:r>
          </a:p>
          <a:p>
            <a:endParaRPr lang="en-ZA" sz="2400" b="1" dirty="0">
              <a:solidFill>
                <a:schemeClr val="bg1"/>
              </a:solidFill>
              <a:latin typeface="Avenir LT Std 65 Medium" panose="020B0603020203020204" pitchFamily="34" charset="0"/>
              <a:ea typeface="Roboto" panose="02000000000000000000" pitchFamily="2" charset="0"/>
            </a:endParaRPr>
          </a:p>
          <a:p>
            <a:r>
              <a:rPr lang="en-US" sz="2250" b="1" dirty="0">
                <a:solidFill>
                  <a:schemeClr val="bg1"/>
                </a:solidFill>
                <a:latin typeface="Avenir LT Std 65 Medium" panose="020B0603020203020204" pitchFamily="34" charset="0"/>
              </a:rPr>
              <a:t>EARLY INTERVENTIONS TO SUPPORT TRAJECTORIES FOR HEALTHY LIFE IN INDIA (EINSTEIN)</a:t>
            </a:r>
            <a:endParaRPr lang="en-ZA" sz="2250" b="1" dirty="0">
              <a:solidFill>
                <a:schemeClr val="bg1"/>
              </a:solidFill>
              <a:latin typeface="Avenir LT Std 65 Medium" panose="020B0603020203020204" pitchFamily="34" charset="0"/>
              <a:ea typeface="Roboto" panose="02000000000000000000" pitchFamily="2" charset="0"/>
            </a:endParaRPr>
          </a:p>
          <a:p>
            <a:endParaRPr lang="en-ZA" sz="2400" b="1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5E45F4-B040-4219-B1C5-3709F76D9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13" y="5834285"/>
            <a:ext cx="1433384" cy="823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C5CA6F-3938-4738-B937-4243722B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85" y="3816489"/>
            <a:ext cx="8490770" cy="122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82" y="5937175"/>
            <a:ext cx="1717754" cy="617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1656" y="5045215"/>
            <a:ext cx="518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Avenir Roman" panose="02000503020000020003"/>
              </a:rPr>
              <a:t>HeLTI</a:t>
            </a:r>
            <a:r>
              <a:rPr lang="en-GB" sz="2400" b="1" dirty="0">
                <a:latin typeface="Avenir Roman" panose="02000503020000020003"/>
              </a:rPr>
              <a:t> Council Meeting 18-19 April 2023</a:t>
            </a:r>
          </a:p>
        </p:txBody>
      </p:sp>
    </p:spTree>
    <p:extLst>
      <p:ext uri="{BB962C8B-B14F-4D97-AF65-F5344CB8AC3E}">
        <p14:creationId xmlns:p14="http://schemas.microsoft.com/office/powerpoint/2010/main" val="253961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33F4-0964-449A-9C99-18F9B1B4DEB8}" type="slidenum">
              <a:rPr lang="en-GB" smtClean="0"/>
              <a:t>10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8BF261-F4AA-48B7-83DF-60169FEE14B2}"/>
              </a:ext>
            </a:extLst>
          </p:cNvPr>
          <p:cNvSpPr/>
          <p:nvPr/>
        </p:nvSpPr>
        <p:spPr>
          <a:xfrm>
            <a:off x="2567609" y="47714"/>
            <a:ext cx="6857999" cy="788999"/>
          </a:xfrm>
          <a:prstGeom prst="rect">
            <a:avLst/>
          </a:prstGeom>
          <a:solidFill>
            <a:srgbClr val="23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2756637" y="205190"/>
            <a:ext cx="6579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100" b="1" dirty="0">
                <a:solidFill>
                  <a:schemeClr val="bg1"/>
                </a:solidFill>
                <a:latin typeface="Avenir LT Std 65 Medium" panose="020B0603020203020204" pitchFamily="34" charset="0"/>
                <a:ea typeface="Roboto" panose="02000000000000000000" pitchFamily="2" charset="0"/>
              </a:rPr>
              <a:t>CHALLENGES</a:t>
            </a:r>
            <a:endParaRPr lang="en-ZA" b="1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490" y="1214377"/>
            <a:ext cx="97140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indent="-192881">
              <a:tabLst>
                <a:tab pos="257175" algn="l"/>
              </a:tabLst>
            </a:pPr>
            <a:r>
              <a:rPr lang="en-GB" sz="2400" b="1" dirty="0">
                <a:latin typeface="Avenir Roman" panose="02000503020000020003"/>
              </a:rPr>
              <a:t>Extended recruitment period </a:t>
            </a:r>
          </a:p>
          <a:p>
            <a:pPr marL="192881" indent="-192881">
              <a:tabLst>
                <a:tab pos="257175" algn="l"/>
              </a:tabLst>
            </a:pPr>
            <a:endParaRPr lang="en-GB" sz="2400" b="1" dirty="0">
              <a:latin typeface="Avenir Roman" panose="02000503020000020003"/>
            </a:endParaRPr>
          </a:p>
          <a:p>
            <a:pPr marL="192881" indent="-192881">
              <a:tabLst>
                <a:tab pos="257175" algn="l"/>
              </a:tabLst>
            </a:pPr>
            <a:r>
              <a:rPr lang="en-GB" sz="2400" b="1" dirty="0">
                <a:latin typeface="Avenir Roman" panose="02000503020000020003"/>
              </a:rPr>
              <a:t>Biorepository/</a:t>
            </a:r>
            <a:r>
              <a:rPr lang="en-GB" sz="2400" b="1" dirty="0" err="1">
                <a:latin typeface="Avenir Roman" panose="02000503020000020003"/>
              </a:rPr>
              <a:t>biospecimen</a:t>
            </a:r>
            <a:r>
              <a:rPr lang="en-GB" sz="2400" b="1" dirty="0">
                <a:latin typeface="Avenir Roman" panose="02000503020000020003"/>
              </a:rPr>
              <a:t> collection:</a:t>
            </a:r>
          </a:p>
          <a:p>
            <a:pPr marL="192881" indent="-192881">
              <a:tabLst>
                <a:tab pos="257175" algn="l"/>
              </a:tabLst>
            </a:pPr>
            <a:r>
              <a:rPr lang="en-US" sz="2400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Large number of longitudinal samples </a:t>
            </a:r>
          </a:p>
          <a:p>
            <a:pPr marL="192881" indent="-192881">
              <a:tabLst>
                <a:tab pos="257175" algn="l"/>
              </a:tabLst>
            </a:pPr>
            <a:r>
              <a:rPr lang="en-GB" sz="2400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Impact if unable to collect data on time</a:t>
            </a:r>
          </a:p>
          <a:p>
            <a:pPr>
              <a:tabLst>
                <a:tab pos="257175" algn="l"/>
              </a:tabLst>
            </a:pPr>
            <a:endParaRPr lang="en-US" sz="2400" b="1" dirty="0">
              <a:latin typeface="Avenir Roman" panose="02000503020000020003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tabLst>
                <a:tab pos="257175" algn="l"/>
              </a:tabLst>
            </a:pPr>
            <a:r>
              <a:rPr lang="en-US" sz="2400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Intervention delivery: Individual vs group</a:t>
            </a:r>
          </a:p>
          <a:p>
            <a:pPr marL="192881" indent="-192881">
              <a:tabLst>
                <a:tab pos="257175" algn="l"/>
              </a:tabLst>
            </a:pPr>
            <a:endParaRPr lang="en-GB" sz="2400" b="1" dirty="0">
              <a:latin typeface="Avenir Roman" panose="02000503020000020003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venir Roman" panose="02000503020000020003"/>
              </a:rPr>
              <a:t>Staff turnover</a:t>
            </a:r>
            <a:endParaRPr lang="en-US" sz="2400" b="1" dirty="0">
              <a:latin typeface="Avenir Roman" panose="02000503020000020003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92881" indent="-192881">
              <a:tabLst>
                <a:tab pos="257175" algn="l"/>
              </a:tabLst>
            </a:pPr>
            <a:endParaRPr lang="en-US" sz="2400" b="1" dirty="0">
              <a:latin typeface="Avenir Roman" panose="02000503020000020003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92881" indent="-192881">
              <a:tabLst>
                <a:tab pos="257175" algn="l"/>
              </a:tabLst>
            </a:pPr>
            <a:r>
              <a:rPr lang="en-US" sz="2400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Care seeking behavior</a:t>
            </a:r>
          </a:p>
          <a:p>
            <a:pPr marL="192881" indent="-192881">
              <a:tabLst>
                <a:tab pos="257175" algn="l"/>
              </a:tabLst>
            </a:pPr>
            <a:endParaRPr lang="en-US" sz="2400" b="1" dirty="0">
              <a:latin typeface="Avenir Roman" panose="02000503020000020003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92881" indent="-192881">
              <a:tabLst>
                <a:tab pos="257175" algn="l"/>
              </a:tabLst>
            </a:pPr>
            <a:r>
              <a:rPr lang="en-US" sz="2400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Out of area deliveries</a:t>
            </a:r>
            <a:endParaRPr lang="en-GB" sz="2400" b="1" dirty="0">
              <a:latin typeface="Avenir Roman" panose="02000503020000020003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5"/>
          <a:stretch/>
        </p:blipFill>
        <p:spPr>
          <a:xfrm>
            <a:off x="8216023" y="930580"/>
            <a:ext cx="3163560" cy="2775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9" y="6326054"/>
            <a:ext cx="1102088" cy="3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3"/>
          <a:stretch/>
        </p:blipFill>
        <p:spPr>
          <a:xfrm>
            <a:off x="7112792" y="3894183"/>
            <a:ext cx="4266792" cy="224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9C15-A219-12C8-3001-EEE75B79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443" y="1027911"/>
            <a:ext cx="6194227" cy="5606232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venir Roman"/>
              </a:rPr>
              <a:t>Restarted recruitment; capacity to recruit ~400 participants per month </a:t>
            </a:r>
          </a:p>
          <a:p>
            <a:endParaRPr lang="en-GB" sz="2400" b="1" dirty="0">
              <a:latin typeface="Avenir Roman"/>
            </a:endParaRPr>
          </a:p>
          <a:p>
            <a:r>
              <a:rPr lang="en-GB" sz="2400" b="1" dirty="0">
                <a:latin typeface="Avenir Roman"/>
              </a:rPr>
              <a:t>Mobilising resources for additional </a:t>
            </a:r>
            <a:r>
              <a:rPr lang="en-GB" sz="2400" b="1" dirty="0" err="1">
                <a:latin typeface="Avenir Roman"/>
              </a:rPr>
              <a:t>biospecimen</a:t>
            </a:r>
            <a:r>
              <a:rPr lang="en-GB" sz="2400" b="1" dirty="0">
                <a:latin typeface="Avenir Roman"/>
              </a:rPr>
              <a:t> infrastructure – mobile units</a:t>
            </a:r>
          </a:p>
          <a:p>
            <a:endParaRPr lang="en-GB" sz="2400" b="1" dirty="0">
              <a:latin typeface="Avenir Roman"/>
            </a:endParaRPr>
          </a:p>
          <a:p>
            <a:r>
              <a:rPr lang="en-GB" sz="2400" b="1" dirty="0">
                <a:latin typeface="Avenir Roman"/>
              </a:rPr>
              <a:t>Baby measurements and pregnancy information from records (95%)</a:t>
            </a:r>
          </a:p>
          <a:p>
            <a:endParaRPr lang="en-GB" sz="2400" b="1" dirty="0">
              <a:latin typeface="Avenir Roman"/>
            </a:endParaRPr>
          </a:p>
          <a:p>
            <a:r>
              <a:rPr lang="en-GB" sz="2400" b="1" dirty="0">
                <a:latin typeface="Avenir Roman"/>
              </a:rPr>
              <a:t>Recruited and trained additional sites</a:t>
            </a:r>
          </a:p>
          <a:p>
            <a:endParaRPr lang="en-GB" sz="2400" b="1" dirty="0">
              <a:latin typeface="Avenir Roman"/>
            </a:endParaRPr>
          </a:p>
          <a:p>
            <a:r>
              <a:rPr lang="en-GB" sz="2400" b="1" dirty="0">
                <a:latin typeface="Avenir Roman"/>
              </a:rPr>
              <a:t>Exploring possibility of delivering intervention remotely; starting earlier</a:t>
            </a:r>
          </a:p>
          <a:p>
            <a:endParaRPr lang="en-GB" sz="2400" b="1" dirty="0">
              <a:latin typeface="Avenir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01688-F51C-8762-23C4-1D47C5E5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D8D7-F1F4-5345-A976-EC57E593F5EB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BF261-F4AA-48B7-83DF-60169FEE14B2}"/>
              </a:ext>
            </a:extLst>
          </p:cNvPr>
          <p:cNvSpPr/>
          <p:nvPr/>
        </p:nvSpPr>
        <p:spPr>
          <a:xfrm>
            <a:off x="2567609" y="47714"/>
            <a:ext cx="6857999" cy="788999"/>
          </a:xfrm>
          <a:prstGeom prst="rect">
            <a:avLst/>
          </a:prstGeom>
          <a:solidFill>
            <a:srgbClr val="23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2756637" y="205190"/>
            <a:ext cx="657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venir LT Std 65 Medium" panose="020B0603020203020204" pitchFamily="34" charset="0"/>
              </a:rPr>
              <a:t>WAY FORWARD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482654F-9191-79D1-8551-CCB9AA00A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b="11824"/>
          <a:stretch/>
        </p:blipFill>
        <p:spPr bwMode="auto">
          <a:xfrm>
            <a:off x="8046285" y="931311"/>
            <a:ext cx="2698268" cy="280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76" y="3831027"/>
            <a:ext cx="3193486" cy="2395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9" y="6326054"/>
            <a:ext cx="11020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5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9C15-A219-12C8-3001-EEE75B79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86" y="1651267"/>
            <a:ext cx="5903270" cy="1962164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venir Roman"/>
              </a:rPr>
              <a:t>Developing protocols for community-based long-term multi-faceted intervention studies is complex </a:t>
            </a:r>
          </a:p>
          <a:p>
            <a:pPr lvl="1"/>
            <a:r>
              <a:rPr lang="en-GB" sz="2000" b="1" dirty="0">
                <a:latin typeface="Avenir Roman"/>
              </a:rPr>
              <a:t>Pre-conception adds to complexity</a:t>
            </a:r>
          </a:p>
          <a:p>
            <a:endParaRPr lang="en-GB" sz="2400" b="1" dirty="0">
              <a:latin typeface="Avenir Roman"/>
            </a:endParaRPr>
          </a:p>
          <a:p>
            <a:r>
              <a:rPr lang="en-GB" sz="2400" b="1" dirty="0">
                <a:latin typeface="Avenir Roman"/>
              </a:rPr>
              <a:t>Context-specific - balance between </a:t>
            </a:r>
            <a:r>
              <a:rPr lang="en-GB" sz="2400" b="1" dirty="0" err="1">
                <a:latin typeface="Avenir Roman"/>
              </a:rPr>
              <a:t>DOHaD</a:t>
            </a:r>
            <a:r>
              <a:rPr lang="en-GB" sz="2400" b="1" dirty="0">
                <a:latin typeface="Avenir Roman"/>
              </a:rPr>
              <a:t> science and local socio-cultural context</a:t>
            </a:r>
          </a:p>
          <a:p>
            <a:endParaRPr lang="en-GB" sz="2400" b="1" dirty="0">
              <a:latin typeface="Avenir Roman"/>
            </a:endParaRPr>
          </a:p>
          <a:p>
            <a:r>
              <a:rPr lang="en-GB" sz="2400" b="1" dirty="0">
                <a:latin typeface="Avenir Roman"/>
              </a:rPr>
              <a:t>Community engagement and local buy-in essential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01688-F51C-8762-23C4-1D47C5E5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D8D7-F1F4-5345-A976-EC57E593F5EB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BF261-F4AA-48B7-83DF-60169FEE14B2}"/>
              </a:ext>
            </a:extLst>
          </p:cNvPr>
          <p:cNvSpPr/>
          <p:nvPr/>
        </p:nvSpPr>
        <p:spPr>
          <a:xfrm>
            <a:off x="2567609" y="47714"/>
            <a:ext cx="6857999" cy="788999"/>
          </a:xfrm>
          <a:prstGeom prst="rect">
            <a:avLst/>
          </a:prstGeom>
          <a:solidFill>
            <a:srgbClr val="23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2756637" y="205190"/>
            <a:ext cx="657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venir LT Std 65 Medium" panose="020B0603020203020204" pitchFamily="34" charset="0"/>
              </a:rPr>
              <a:t>LEARNING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684" y="1480684"/>
            <a:ext cx="3358116" cy="4482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9" y="6326054"/>
            <a:ext cx="11020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3018869" y="476673"/>
            <a:ext cx="555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venir Roman" panose="02000503020000020003"/>
                <a:ea typeface="Roboto" panose="02000000000000000000" pitchFamily="2" charset="0"/>
              </a:rPr>
              <a:t>THANK YOU</a:t>
            </a:r>
          </a:p>
          <a:p>
            <a:pPr algn="ctr"/>
            <a:r>
              <a:rPr lang="en-ZA" sz="2400" b="1" dirty="0">
                <a:latin typeface="Avenir Roman" panose="02000503020000020003"/>
                <a:ea typeface="Roboto" panose="02000000000000000000" pitchFamily="2" charset="0"/>
              </a:rPr>
              <a:t>Participants, Team, Funders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6854" t="8571" r="303" b="23287"/>
          <a:stretch/>
        </p:blipFill>
        <p:spPr>
          <a:xfrm>
            <a:off x="2094614" y="1307671"/>
            <a:ext cx="8182509" cy="4504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E45F4-B040-4219-B1C5-3709F76D9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888" y="6131997"/>
            <a:ext cx="913351" cy="524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5CA6F-3938-4738-B937-4243722B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93" y="5940673"/>
            <a:ext cx="8128562" cy="117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255" y="6176873"/>
            <a:ext cx="1334581" cy="4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1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7811" y="1088813"/>
            <a:ext cx="9192230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Avenir Roman"/>
              </a:rPr>
              <a:t>Community-based cluster study; villages as unit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Avenir Roman"/>
              </a:rPr>
              <a:t>105 villages randomly into 3 arms; ~ 6000 women; ~2100 children at 5 </a:t>
            </a:r>
            <a:r>
              <a:rPr lang="en-GB" sz="2400" b="1" dirty="0" err="1">
                <a:latin typeface="Avenir Roman"/>
              </a:rPr>
              <a:t>yrs</a:t>
            </a:r>
            <a:endParaRPr lang="en-GB" sz="2400" b="1" dirty="0">
              <a:latin typeface="Avenir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33F4-0964-449A-9C99-18F9B1B4DEB8}" type="slidenum">
              <a:rPr lang="en-GB" smtClean="0"/>
              <a:t>2</a:t>
            </a:fld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801432" y="2656841"/>
            <a:ext cx="6324584" cy="2153964"/>
            <a:chOff x="35496" y="3825119"/>
            <a:chExt cx="5655039" cy="1922235"/>
          </a:xfrm>
        </p:grpSpPr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1043608" y="3825119"/>
              <a:ext cx="4646927" cy="797574"/>
              <a:chOff x="962021" y="2204394"/>
              <a:chExt cx="7084619" cy="121596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89855" y="3052266"/>
                <a:ext cx="2286000" cy="1023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venir Roman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375248" y="3052266"/>
                <a:ext cx="2286000" cy="102333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venir Roman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760640" y="3052266"/>
                <a:ext cx="2286000" cy="102333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venir Roman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89856" y="2766725"/>
                <a:ext cx="2286000" cy="102333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venir Roman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375248" y="2766725"/>
                <a:ext cx="2286000" cy="102333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venir Roman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760640" y="2766725"/>
                <a:ext cx="2286000" cy="102333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venir Roman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89855" y="3318028"/>
                <a:ext cx="2286000" cy="1023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venir Roman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375248" y="3318028"/>
                <a:ext cx="2286000" cy="1023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venir Roman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60640" y="3318028"/>
                <a:ext cx="2286000" cy="1023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venir Roman"/>
                </a:endParaRPr>
              </a:p>
            </p:txBody>
          </p:sp>
          <p:sp>
            <p:nvSpPr>
              <p:cNvPr id="47" name="TextBox 46"/>
              <p:cNvSpPr txBox="1">
                <a:spLocks noChangeAspect="1"/>
              </p:cNvSpPr>
              <p:nvPr/>
            </p:nvSpPr>
            <p:spPr>
              <a:xfrm>
                <a:off x="962021" y="2204395"/>
                <a:ext cx="1818514" cy="460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i="1" dirty="0">
                    <a:latin typeface="Avenir Roman"/>
                  </a:rPr>
                  <a:t>Pre-conception</a:t>
                </a:r>
              </a:p>
            </p:txBody>
          </p:sp>
          <p:sp>
            <p:nvSpPr>
              <p:cNvPr id="48" name="TextBox 47"/>
              <p:cNvSpPr txBox="1">
                <a:spLocks noChangeAspect="1"/>
              </p:cNvSpPr>
              <p:nvPr/>
            </p:nvSpPr>
            <p:spPr>
              <a:xfrm>
                <a:off x="3596791" y="2204394"/>
                <a:ext cx="1363994" cy="460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i="1" dirty="0">
                    <a:latin typeface="Avenir Roman"/>
                  </a:rPr>
                  <a:t>Pregnancy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121780" y="2204395"/>
                <a:ext cx="1327633" cy="460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i="1" dirty="0">
                    <a:latin typeface="Avenir Roman"/>
                  </a:rPr>
                  <a:t>Post-natal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5496" y="4052048"/>
              <a:ext cx="483310" cy="247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venir Roman"/>
                </a:rPr>
                <a:t>Arm 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496" y="4268072"/>
              <a:ext cx="499076" cy="247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venir Roman"/>
                </a:rPr>
                <a:t>Arm 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496" y="4474718"/>
              <a:ext cx="486177" cy="247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venir Roman"/>
                </a:rPr>
                <a:t>Arm 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56348" y="5306094"/>
              <a:ext cx="1499428" cy="6712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venir Roman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56348" y="5594126"/>
              <a:ext cx="1499428" cy="671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venir Roman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50406" y="5157192"/>
              <a:ext cx="2121575" cy="302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venir Roman"/>
                </a:rPr>
                <a:t>Multi-faceted interventions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52863" y="5445223"/>
              <a:ext cx="1172729" cy="302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venir Roman"/>
                </a:rPr>
                <a:t>Standard care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58BF261-F4AA-48B7-83DF-60169FEE14B2}"/>
              </a:ext>
            </a:extLst>
          </p:cNvPr>
          <p:cNvSpPr/>
          <p:nvPr/>
        </p:nvSpPr>
        <p:spPr>
          <a:xfrm>
            <a:off x="2279577" y="119722"/>
            <a:ext cx="6857999" cy="788999"/>
          </a:xfrm>
          <a:prstGeom prst="rect">
            <a:avLst/>
          </a:prstGeom>
          <a:solidFill>
            <a:srgbClr val="23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2468605" y="277198"/>
            <a:ext cx="6579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100" b="1" dirty="0">
                <a:solidFill>
                  <a:schemeClr val="bg1"/>
                </a:solidFill>
                <a:latin typeface="Avenir LT Std 65 Medium" panose="020B0603020203020204" pitchFamily="34" charset="0"/>
                <a:ea typeface="Roboto" panose="02000000000000000000" pitchFamily="2" charset="0"/>
              </a:rPr>
              <a:t>STUDY DESIGN </a:t>
            </a:r>
            <a:endParaRPr lang="en-ZA" b="1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49" y="2330278"/>
            <a:ext cx="4228780" cy="2807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35" y="5329340"/>
            <a:ext cx="9749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venir Roman" panose="02000503020000020003"/>
              </a:rPr>
              <a:t>&gt;95% power for primary outcome; ~80% to detect sex-specific differences</a:t>
            </a:r>
          </a:p>
          <a:p>
            <a:endParaRPr lang="en-GB" sz="2400" b="1" dirty="0">
              <a:latin typeface="Avenir Roman" panose="02000503020000020003"/>
            </a:endParaRPr>
          </a:p>
          <a:p>
            <a:r>
              <a:rPr lang="en-GB" sz="2400" b="1" dirty="0">
                <a:latin typeface="Avenir Roman" panose="02000503020000020003"/>
              </a:rPr>
              <a:t>Primary outcome: Adiposity (Fat mass index) at five years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9" y="6326054"/>
            <a:ext cx="11020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33F4-0964-449A-9C99-18F9B1B4DEB8}" type="slidenum">
              <a:rPr lang="en-GB" smtClean="0"/>
              <a:t>3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8BF261-F4AA-48B7-83DF-60169FEE14B2}"/>
              </a:ext>
            </a:extLst>
          </p:cNvPr>
          <p:cNvSpPr/>
          <p:nvPr/>
        </p:nvSpPr>
        <p:spPr>
          <a:xfrm>
            <a:off x="2279577" y="119722"/>
            <a:ext cx="6857999" cy="788999"/>
          </a:xfrm>
          <a:prstGeom prst="rect">
            <a:avLst/>
          </a:prstGeom>
          <a:solidFill>
            <a:srgbClr val="23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2468605" y="277198"/>
            <a:ext cx="6579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100" b="1" dirty="0">
                <a:solidFill>
                  <a:schemeClr val="bg1"/>
                </a:solidFill>
                <a:latin typeface="Avenir LT Std 65 Medium" panose="020B0603020203020204" pitchFamily="34" charset="0"/>
                <a:ea typeface="Roboto" panose="02000000000000000000" pitchFamily="2" charset="0"/>
              </a:rPr>
              <a:t>INTERVENTION PACKAGE</a:t>
            </a:r>
            <a:endParaRPr lang="en-ZA" b="1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sp>
        <p:nvSpPr>
          <p:cNvPr id="8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839788" y="1724001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latin typeface="Avenir Roman" panose="02000503020000020003"/>
              </a:rPr>
              <a:t>Diet; physical activity; mental health;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b="1" dirty="0">
                <a:latin typeface="Avenir Roman" panose="02000503020000020003"/>
              </a:rPr>
              <a:t>toxin/pollution exposure; hygiene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latin typeface="Avenir Roman" panose="02000503020000020003"/>
              </a:rPr>
              <a:t>Intervention modules – six sessions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latin typeface="Avenir Roman" panose="02000503020000020003"/>
              </a:rPr>
              <a:t>Cyclical, short amplitude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latin typeface="Avenir Roman" panose="02000503020000020003"/>
              </a:rPr>
              <a:t>Two modules for fathers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i="1" dirty="0">
                <a:latin typeface="Avenir Roman" panose="02000503020000020003"/>
              </a:rPr>
              <a:t>Underpinned by behaviour change</a:t>
            </a:r>
          </a:p>
        </p:txBody>
      </p:sp>
      <p:sp>
        <p:nvSpPr>
          <p:cNvPr id="15" name="Content Placeholder 18"/>
          <p:cNvSpPr>
            <a:spLocks noGrp="1"/>
          </p:cNvSpPr>
          <p:nvPr>
            <p:ph sz="quarter" idx="4294967295"/>
          </p:nvPr>
        </p:nvSpPr>
        <p:spPr>
          <a:xfrm>
            <a:off x="6172200" y="1745021"/>
            <a:ext cx="5183188" cy="253038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latin typeface="Avenir Roman" panose="02000503020000020003"/>
              </a:rPr>
              <a:t>Pre-conception+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latin typeface="Avenir Roman" panose="02000503020000020003"/>
              </a:rPr>
              <a:t>Group parenting programme with a cognitive behaviour therapy (LTP+)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latin typeface="Avenir Roman" panose="02000503020000020003"/>
              </a:rPr>
              <a:t>Nutrition – maternal &amp; child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latin typeface="Avenir Roman" panose="02000503020000020003"/>
              </a:rPr>
              <a:t>Physical activity</a:t>
            </a:r>
          </a:p>
        </p:txBody>
      </p:sp>
      <p:sp>
        <p:nvSpPr>
          <p:cNvPr id="16" name="Text Placeholder 23"/>
          <p:cNvSpPr txBox="1">
            <a:spLocks/>
          </p:cNvSpPr>
          <p:nvPr/>
        </p:nvSpPr>
        <p:spPr>
          <a:xfrm>
            <a:off x="839788" y="1155137"/>
            <a:ext cx="5157787" cy="400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venir Roman" panose="02000503020000020003"/>
              </a:rPr>
              <a:t>Pre-conception</a:t>
            </a:r>
          </a:p>
        </p:txBody>
      </p:sp>
      <p:sp>
        <p:nvSpPr>
          <p:cNvPr id="17" name="Text Placeholder 24"/>
          <p:cNvSpPr txBox="1">
            <a:spLocks/>
          </p:cNvSpPr>
          <p:nvPr/>
        </p:nvSpPr>
        <p:spPr>
          <a:xfrm>
            <a:off x="6172200" y="1219007"/>
            <a:ext cx="5183188" cy="4104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venir Roman" panose="02000503020000020003"/>
              </a:rPr>
              <a:t>Pregnancy/post-natal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C30576-84FD-B853-49A7-1EDF4BB61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269" y="4126662"/>
            <a:ext cx="1946125" cy="27478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9FD534-DCE6-6C31-FDC3-4114DC6B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37" y="3980448"/>
            <a:ext cx="1940457" cy="27410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9" y="6326054"/>
            <a:ext cx="11020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4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643" y="1049031"/>
            <a:ext cx="7262036" cy="5689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latin typeface="Avenir Roman" panose="02000503020000020003"/>
              </a:rPr>
              <a:t>Delayed enrolment/data collection/disruption</a:t>
            </a:r>
          </a:p>
          <a:p>
            <a:pPr marL="144661" indent="-144661">
              <a:tabLst>
                <a:tab pos="192881" algn="l"/>
              </a:tabLst>
            </a:pPr>
            <a:r>
              <a:rPr lang="en-US" sz="2400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Ethical issues</a:t>
            </a:r>
            <a:r>
              <a:rPr lang="en-US" sz="2400" b="1" dirty="0">
                <a:solidFill>
                  <a:srgbClr val="FF0000"/>
                </a:solidFill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44661" indent="-144661">
              <a:tabLst>
                <a:tab pos="192881" algn="l"/>
              </a:tabLst>
            </a:pPr>
            <a:r>
              <a:rPr lang="en-US" sz="2400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Community perceptions</a:t>
            </a:r>
          </a:p>
          <a:p>
            <a:pPr lvl="1" indent="-214313">
              <a:tabLst>
                <a:tab pos="192881" algn="l"/>
              </a:tabLst>
            </a:pPr>
            <a:r>
              <a:rPr lang="en-US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Contact with outsiders</a:t>
            </a:r>
          </a:p>
          <a:p>
            <a:pPr lvl="1" indent="-214313">
              <a:tabLst>
                <a:tab pos="192881" algn="l"/>
              </a:tabLst>
            </a:pPr>
            <a:r>
              <a:rPr lang="en-GB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U</a:t>
            </a:r>
            <a:r>
              <a:rPr lang="en-GB" b="1" dirty="0">
                <a:latin typeface="Avenir Roman" panose="02000503020000020003"/>
              </a:rPr>
              <a:t>nwilling to undergo physical contact</a:t>
            </a:r>
          </a:p>
          <a:p>
            <a:pPr lvl="1" indent="-214313">
              <a:tabLst>
                <a:tab pos="192881" algn="l"/>
              </a:tabLst>
            </a:pPr>
            <a:r>
              <a:rPr lang="en-GB" b="1" dirty="0">
                <a:latin typeface="Avenir Roman" panose="02000503020000020003"/>
              </a:rPr>
              <a:t>Unwilling to attend groups.</a:t>
            </a:r>
          </a:p>
          <a:p>
            <a:pPr marL="0" indent="0">
              <a:buNone/>
              <a:tabLst>
                <a:tab pos="192881" algn="l"/>
              </a:tabLst>
            </a:pPr>
            <a:r>
              <a:rPr lang="en-GB" sz="2400" b="1" dirty="0">
                <a:latin typeface="Avenir Roman" panose="02000503020000020003"/>
              </a:rPr>
              <a:t>Mitigation:</a:t>
            </a:r>
          </a:p>
          <a:p>
            <a:pPr marL="144661" indent="-144661">
              <a:tabLst>
                <a:tab pos="192881" algn="l"/>
              </a:tabLst>
            </a:pPr>
            <a:r>
              <a:rPr lang="en-US" sz="2400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Maintain rapport with community</a:t>
            </a:r>
          </a:p>
          <a:p>
            <a:pPr lvl="1" indent="-214313">
              <a:tabLst>
                <a:tab pos="192881" algn="l"/>
              </a:tabLst>
            </a:pPr>
            <a:r>
              <a:rPr lang="en-US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Awareness raising; support local </a:t>
            </a:r>
            <a:r>
              <a:rPr lang="en-US" b="1" dirty="0" err="1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Govt</a:t>
            </a:r>
            <a:r>
              <a:rPr lang="en-US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 activities</a:t>
            </a:r>
          </a:p>
          <a:p>
            <a:pPr lvl="1" indent="-214313">
              <a:tabLst>
                <a:tab pos="192881" algn="l"/>
              </a:tabLst>
            </a:pPr>
            <a:r>
              <a:rPr lang="en-US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Community radio station</a:t>
            </a:r>
          </a:p>
          <a:p>
            <a:pPr>
              <a:tabLst>
                <a:tab pos="192881" algn="l"/>
              </a:tabLst>
            </a:pPr>
            <a:r>
              <a:rPr lang="en-GB" sz="2400" b="1" dirty="0">
                <a:latin typeface="Avenir Roman" panose="02000503020000020003"/>
              </a:rPr>
              <a:t>Engagement with participants</a:t>
            </a:r>
          </a:p>
          <a:p>
            <a:pPr lvl="1" indent="-214313">
              <a:tabLst>
                <a:tab pos="192881" algn="l"/>
              </a:tabLst>
            </a:pPr>
            <a:r>
              <a:rPr lang="en-US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Remote methods of data collection</a:t>
            </a:r>
          </a:p>
          <a:p>
            <a:pPr lvl="1" indent="-214313">
              <a:tabLst>
                <a:tab pos="192881" algn="l"/>
              </a:tabLst>
            </a:pPr>
            <a:r>
              <a:rPr lang="en-US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Individual intervention delivery</a:t>
            </a:r>
          </a:p>
          <a:p>
            <a:pPr>
              <a:tabLst>
                <a:tab pos="192881" algn="l"/>
              </a:tabLst>
            </a:pPr>
            <a:endParaRPr lang="en-GB" sz="2400" b="1" dirty="0">
              <a:latin typeface="Avenir Roman" panose="02000503020000020003"/>
            </a:endParaRPr>
          </a:p>
          <a:p>
            <a:pPr marL="457200" lvl="1" indent="0">
              <a:buNone/>
              <a:tabLst>
                <a:tab pos="192881" algn="l"/>
              </a:tabLst>
            </a:pPr>
            <a:endParaRPr lang="en-US" b="1" dirty="0">
              <a:latin typeface="Avenir Roman" panose="02000503020000020003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venir Roman" panose="02000503020000020003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GB" sz="2400" b="1" dirty="0">
              <a:latin typeface="Avenir Roman" panose="02000503020000020003"/>
            </a:endParaRPr>
          </a:p>
          <a:p>
            <a:pPr marL="0" indent="0">
              <a:buNone/>
            </a:pPr>
            <a:endParaRPr lang="en-GB" sz="2400" b="1" dirty="0">
              <a:latin typeface="Avenir Roman" panose="02000503020000020003"/>
            </a:endParaRPr>
          </a:p>
          <a:p>
            <a:pPr marL="257175" lvl="1" indent="0">
              <a:buNone/>
            </a:pPr>
            <a:endParaRPr lang="en-GB" b="1" dirty="0">
              <a:latin typeface="Avenir Roman" panose="02000503020000020003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33F4-0964-449A-9C99-18F9B1B4DEB8}" type="slidenum">
              <a:rPr lang="en-GB" smtClean="0"/>
              <a:t>4</a:t>
            </a:fld>
            <a:endParaRPr lang="en-GB" dirty="0"/>
          </a:p>
        </p:txBody>
      </p:sp>
      <p:pic>
        <p:nvPicPr>
          <p:cNvPr id="1026" name="Picture 2" descr="Technical guid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443" y="1066197"/>
            <a:ext cx="2812800" cy="15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8BF261-F4AA-48B7-83DF-60169FEE14B2}"/>
              </a:ext>
            </a:extLst>
          </p:cNvPr>
          <p:cNvSpPr/>
          <p:nvPr/>
        </p:nvSpPr>
        <p:spPr>
          <a:xfrm>
            <a:off x="2279577" y="119722"/>
            <a:ext cx="6857999" cy="788999"/>
          </a:xfrm>
          <a:prstGeom prst="rect">
            <a:avLst/>
          </a:prstGeom>
          <a:solidFill>
            <a:srgbClr val="23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2468605" y="277198"/>
            <a:ext cx="6579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100" b="1" dirty="0">
                <a:solidFill>
                  <a:schemeClr val="bg1"/>
                </a:solidFill>
                <a:latin typeface="Avenir LT Std 65 Medium" panose="020B0603020203020204" pitchFamily="34" charset="0"/>
                <a:ea typeface="Roboto" panose="02000000000000000000" pitchFamily="2" charset="0"/>
              </a:rPr>
              <a:t>IMPACT OF COVID</a:t>
            </a:r>
            <a:endParaRPr lang="en-ZA" b="1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039" y="2805873"/>
            <a:ext cx="1868204" cy="31966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9" y="6326054"/>
            <a:ext cx="11020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3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180" y="1228165"/>
            <a:ext cx="5105336" cy="5128185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venir Roman" panose="02000503020000020003"/>
              </a:rPr>
              <a:t>Recruitment commenced Feb 2021; affected by </a:t>
            </a:r>
            <a:r>
              <a:rPr lang="en-US" sz="2400" b="1" dirty="0">
                <a:latin typeface="Avenir Roman" panose="02000503020000020003"/>
              </a:rPr>
              <a:t>COVID </a:t>
            </a:r>
            <a:endParaRPr lang="en-GB" sz="2400" b="1" dirty="0">
              <a:latin typeface="Avenir Roman" panose="02000503020000020003"/>
            </a:endParaRPr>
          </a:p>
          <a:p>
            <a:r>
              <a:rPr lang="en-GB" sz="2400" b="1" dirty="0">
                <a:latin typeface="Avenir Roman" panose="02000503020000020003"/>
              </a:rPr>
              <a:t>Data collection commenced April 2021; remote methods using telephone / tablets</a:t>
            </a:r>
          </a:p>
          <a:p>
            <a:r>
              <a:rPr lang="en-GB" sz="2400" b="1" dirty="0">
                <a:latin typeface="Avenir Roman" panose="02000503020000020003"/>
              </a:rPr>
              <a:t>Face-to-face data collection commenced Nov 2021 </a:t>
            </a:r>
          </a:p>
          <a:p>
            <a:r>
              <a:rPr lang="en-GB" sz="2400" b="1" dirty="0">
                <a:latin typeface="Avenir Roman" panose="02000503020000020003"/>
              </a:rPr>
              <a:t>Intervention delivery commenced Sep 2021; one to one delivery at participants’ residence</a:t>
            </a:r>
          </a:p>
          <a:p>
            <a:r>
              <a:rPr lang="en-GB" sz="2400" b="1" dirty="0" err="1">
                <a:latin typeface="Avenir Roman" panose="02000503020000020003"/>
              </a:rPr>
              <a:t>Biospecimen</a:t>
            </a:r>
            <a:r>
              <a:rPr lang="en-GB" sz="2400" b="1" dirty="0">
                <a:latin typeface="Avenir Roman" panose="02000503020000020003"/>
              </a:rPr>
              <a:t> collection (mobile van) and anthropometry in field commenced Nov 2021</a:t>
            </a:r>
          </a:p>
          <a:p>
            <a:endParaRPr lang="en-GB" sz="2400" b="1" dirty="0">
              <a:latin typeface="Avenir Roman" panose="02000503020000020003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33F4-0964-449A-9C99-18F9B1B4DEB8}" type="slidenum">
              <a:rPr lang="en-GB" smtClean="0"/>
              <a:t>5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BF261-F4AA-48B7-83DF-60169FEE14B2}"/>
              </a:ext>
            </a:extLst>
          </p:cNvPr>
          <p:cNvSpPr/>
          <p:nvPr/>
        </p:nvSpPr>
        <p:spPr>
          <a:xfrm>
            <a:off x="2567609" y="47714"/>
            <a:ext cx="6857999" cy="788999"/>
          </a:xfrm>
          <a:prstGeom prst="rect">
            <a:avLst/>
          </a:prstGeom>
          <a:solidFill>
            <a:srgbClr val="23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2756637" y="205190"/>
            <a:ext cx="6579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100" b="1" dirty="0">
                <a:solidFill>
                  <a:schemeClr val="bg1"/>
                </a:solidFill>
                <a:latin typeface="Avenir LT Std 65 Medium" panose="020B0603020203020204" pitchFamily="34" charset="0"/>
                <a:ea typeface="Roboto" panose="02000000000000000000" pitchFamily="2" charset="0"/>
              </a:rPr>
              <a:t>PROGRESS </a:t>
            </a:r>
            <a:endParaRPr lang="en-ZA" b="1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26901" r="3538" b="11151"/>
          <a:stretch/>
        </p:blipFill>
        <p:spPr>
          <a:xfrm>
            <a:off x="7144380" y="952149"/>
            <a:ext cx="4515720" cy="2337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ED345-F302-6741-0955-17A1C47DE1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1"/>
          <a:stretch/>
        </p:blipFill>
        <p:spPr>
          <a:xfrm>
            <a:off x="7210097" y="3400148"/>
            <a:ext cx="4566644" cy="28162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9" y="6326054"/>
            <a:ext cx="11020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5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33F4-0964-449A-9C99-18F9B1B4DEB8}" type="slidenum">
              <a:rPr lang="en-GB" smtClean="0"/>
              <a:t>6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BF261-F4AA-48B7-83DF-60169FEE14B2}"/>
              </a:ext>
            </a:extLst>
          </p:cNvPr>
          <p:cNvSpPr/>
          <p:nvPr/>
        </p:nvSpPr>
        <p:spPr>
          <a:xfrm>
            <a:off x="2567609" y="47714"/>
            <a:ext cx="6857999" cy="788999"/>
          </a:xfrm>
          <a:prstGeom prst="rect">
            <a:avLst/>
          </a:prstGeom>
          <a:solidFill>
            <a:srgbClr val="23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2756637" y="205190"/>
            <a:ext cx="6579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100" b="1" dirty="0">
                <a:solidFill>
                  <a:schemeClr val="bg1"/>
                </a:solidFill>
                <a:latin typeface="Avenir LT Std 65 Medium" panose="020B0603020203020204" pitchFamily="34" charset="0"/>
                <a:ea typeface="Roboto" panose="02000000000000000000" pitchFamily="2" charset="0"/>
              </a:rPr>
              <a:t>RECRUITMENT STATUS </a:t>
            </a:r>
            <a:endParaRPr lang="en-ZA" b="1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05" y="994190"/>
            <a:ext cx="6091898" cy="5543244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9" y="6326054"/>
            <a:ext cx="11020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33F4-0964-449A-9C99-18F9B1B4DEB8}" type="slidenum">
              <a:rPr lang="en-GB" smtClean="0"/>
              <a:t>7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BF261-F4AA-48B7-83DF-60169FEE14B2}"/>
              </a:ext>
            </a:extLst>
          </p:cNvPr>
          <p:cNvSpPr/>
          <p:nvPr/>
        </p:nvSpPr>
        <p:spPr>
          <a:xfrm>
            <a:off x="2567609" y="47714"/>
            <a:ext cx="6857999" cy="788999"/>
          </a:xfrm>
          <a:prstGeom prst="rect">
            <a:avLst/>
          </a:prstGeom>
          <a:solidFill>
            <a:srgbClr val="23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2756637" y="205190"/>
            <a:ext cx="6579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100" b="1" dirty="0">
                <a:solidFill>
                  <a:schemeClr val="bg1"/>
                </a:solidFill>
                <a:latin typeface="Avenir LT Std 65 Medium" panose="020B0603020203020204" pitchFamily="34" charset="0"/>
                <a:ea typeface="Roboto" panose="02000000000000000000" pitchFamily="2" charset="0"/>
              </a:rPr>
              <a:t>RETENTION</a:t>
            </a:r>
            <a:endParaRPr lang="en-ZA" sz="2400" b="1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80981"/>
              </p:ext>
            </p:extLst>
          </p:nvPr>
        </p:nvGraphicFramePr>
        <p:xfrm>
          <a:off x="893134" y="1010184"/>
          <a:ext cx="10220423" cy="522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6698">
                  <a:extLst>
                    <a:ext uri="{9D8B030D-6E8A-4147-A177-3AD203B41FA5}">
                      <a16:colId xmlns:a16="http://schemas.microsoft.com/office/drawing/2014/main" val="1436566194"/>
                    </a:ext>
                  </a:extLst>
                </a:gridCol>
                <a:gridCol w="1951086">
                  <a:extLst>
                    <a:ext uri="{9D8B030D-6E8A-4147-A177-3AD203B41FA5}">
                      <a16:colId xmlns:a16="http://schemas.microsoft.com/office/drawing/2014/main" val="2179236627"/>
                    </a:ext>
                  </a:extLst>
                </a:gridCol>
                <a:gridCol w="1651384">
                  <a:extLst>
                    <a:ext uri="{9D8B030D-6E8A-4147-A177-3AD203B41FA5}">
                      <a16:colId xmlns:a16="http://schemas.microsoft.com/office/drawing/2014/main" val="3202661647"/>
                    </a:ext>
                  </a:extLst>
                </a:gridCol>
                <a:gridCol w="1315984">
                  <a:extLst>
                    <a:ext uri="{9D8B030D-6E8A-4147-A177-3AD203B41FA5}">
                      <a16:colId xmlns:a16="http://schemas.microsoft.com/office/drawing/2014/main" val="3596345467"/>
                    </a:ext>
                  </a:extLst>
                </a:gridCol>
                <a:gridCol w="1155271">
                  <a:extLst>
                    <a:ext uri="{9D8B030D-6E8A-4147-A177-3AD203B41FA5}">
                      <a16:colId xmlns:a16="http://schemas.microsoft.com/office/drawing/2014/main" val="3202771861"/>
                    </a:ext>
                  </a:extLst>
                </a:gridCol>
              </a:tblGrid>
              <a:tr h="746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Preconception arm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Pregnancy arm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Control arm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Total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539307807"/>
                  </a:ext>
                </a:extLst>
              </a:tr>
              <a:tr h="425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Clusters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109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029287332"/>
                  </a:ext>
                </a:extLst>
              </a:tr>
              <a:tr h="49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Eligible women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841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842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836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2519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833800789"/>
                  </a:ext>
                </a:extLst>
              </a:tr>
              <a:tr h="580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Total enrolled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787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782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773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2342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776973141"/>
                  </a:ext>
                </a:extLst>
              </a:tr>
              <a:tr h="1374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Permanently lost (death/pregnancy loss/permanent migration)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66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146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789059053"/>
                  </a:ext>
                </a:extLst>
              </a:tr>
              <a:tr h="1510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Probably permanently lost (unwilling/not available/husband death/divorce)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114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unga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41852703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9" y="6326054"/>
            <a:ext cx="11020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3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33F4-0964-449A-9C99-18F9B1B4DEB8}" type="slidenum">
              <a:rPr lang="en-GB" smtClean="0"/>
              <a:t>8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BF261-F4AA-48B7-83DF-60169FEE14B2}"/>
              </a:ext>
            </a:extLst>
          </p:cNvPr>
          <p:cNvSpPr/>
          <p:nvPr/>
        </p:nvSpPr>
        <p:spPr>
          <a:xfrm>
            <a:off x="2567609" y="47714"/>
            <a:ext cx="6857999" cy="788999"/>
          </a:xfrm>
          <a:prstGeom prst="rect">
            <a:avLst/>
          </a:prstGeom>
          <a:solidFill>
            <a:srgbClr val="23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2756637" y="205190"/>
            <a:ext cx="6579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100" b="1" dirty="0">
                <a:solidFill>
                  <a:schemeClr val="bg1"/>
                </a:solidFill>
                <a:latin typeface="Avenir LT Std 65 Medium" panose="020B0603020203020204" pitchFamily="34" charset="0"/>
                <a:ea typeface="Roboto" panose="02000000000000000000" pitchFamily="2" charset="0"/>
              </a:rPr>
              <a:t>DATA COLLECTION &amp; INTERVENTION DELIVERY</a:t>
            </a:r>
            <a:endParaRPr lang="en-ZA" sz="2400" b="1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0133" y="994189"/>
            <a:ext cx="7101943" cy="442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Baseline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Questionnaires 1995 (85%)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b="1" dirty="0" err="1">
                <a:latin typeface="Avenir Roman" panose="02000503020000020003"/>
                <a:ea typeface="Calibri" panose="020F0502020204030204" pitchFamily="34" charset="0"/>
                <a:cs typeface="Tunga"/>
              </a:rPr>
              <a:t>Biospecimen</a:t>
            </a: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 1129 (~50%)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Pregnancy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Questionnaires 442 V1 (60%); 361 V2 (60%)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b="1" dirty="0" err="1">
                <a:latin typeface="Avenir Roman" panose="02000503020000020003"/>
                <a:ea typeface="Calibri" panose="020F0502020204030204" pitchFamily="34" charset="0"/>
                <a:cs typeface="Tunga"/>
              </a:rPr>
              <a:t>Biospecimen</a:t>
            </a: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 369 V1 (50%); 249 V2 (40%)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Baby measurements: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Birth anthropometry 235 (50%); 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2200" b="1" dirty="0" err="1">
                <a:latin typeface="Avenir Roman" panose="02000503020000020003"/>
                <a:ea typeface="Calibri" panose="020F0502020204030204" pitchFamily="34" charset="0"/>
                <a:cs typeface="Tunga"/>
              </a:rPr>
              <a:t>Newborn</a:t>
            </a: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 DXA in ~33%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3 </a:t>
            </a:r>
            <a:r>
              <a:rPr lang="en-GB" sz="2200" b="1" dirty="0" err="1">
                <a:latin typeface="Avenir Roman" panose="02000503020000020003"/>
                <a:ea typeface="Calibri" panose="020F0502020204030204" pitchFamily="34" charset="0"/>
                <a:cs typeface="Tunga"/>
              </a:rPr>
              <a:t>mth</a:t>
            </a: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 164 (50%)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6 </a:t>
            </a:r>
            <a:r>
              <a:rPr lang="en-GB" sz="2200" b="1" dirty="0" err="1">
                <a:latin typeface="Avenir Roman" panose="02000503020000020003"/>
                <a:ea typeface="Calibri" panose="020F0502020204030204" pitchFamily="34" charset="0"/>
                <a:cs typeface="Tunga"/>
              </a:rPr>
              <a:t>mth</a:t>
            </a: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 89 (60%)</a:t>
            </a:r>
          </a:p>
          <a:p>
            <a:pPr lvl="2">
              <a:lnSpc>
                <a:spcPct val="107000"/>
              </a:lnSpc>
              <a:spcAft>
                <a:spcPts val="0"/>
              </a:spcAft>
            </a:pPr>
            <a:endParaRPr lang="en-GB" sz="2200" b="1" dirty="0">
              <a:latin typeface="Avenir Roman" panose="02000503020000020003"/>
              <a:ea typeface="Calibri" panose="020F0502020204030204" pitchFamily="34" charset="0"/>
              <a:cs typeface="Tung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0133" y="5048813"/>
            <a:ext cx="9322253" cy="116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Interventions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&gt;85%  pre-</a:t>
            </a:r>
            <a:r>
              <a:rPr lang="en-GB" sz="2200" b="1" dirty="0" err="1">
                <a:latin typeface="Avenir Roman" panose="02000503020000020003"/>
                <a:ea typeface="Calibri" panose="020F0502020204030204" pitchFamily="34" charset="0"/>
                <a:cs typeface="Tunga"/>
              </a:rPr>
              <a:t>conceptional</a:t>
            </a: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 modules;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b="1" dirty="0">
                <a:latin typeface="Avenir Roman" panose="02000503020000020003"/>
                <a:ea typeface="Calibri" panose="020F0502020204030204" pitchFamily="34" charset="0"/>
                <a:cs typeface="Tunga"/>
              </a:rPr>
              <a:t>~75% during pregnancy/early postnatal period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8871" b="4843"/>
          <a:stretch/>
        </p:blipFill>
        <p:spPr>
          <a:xfrm rot="5400000">
            <a:off x="9278958" y="1394498"/>
            <a:ext cx="2823589" cy="1941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9" y="6326054"/>
            <a:ext cx="1102088" cy="396000"/>
          </a:xfrm>
          <a:prstGeom prst="rect">
            <a:avLst/>
          </a:prstGeom>
        </p:spPr>
      </p:pic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5" t="1103" r="2825" b="21670"/>
          <a:stretch/>
        </p:blipFill>
        <p:spPr bwMode="auto">
          <a:xfrm>
            <a:off x="7898195" y="3943248"/>
            <a:ext cx="3763282" cy="21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948" y="1158615"/>
            <a:ext cx="5200052" cy="5253794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venir Roman" panose="02000503020000020003"/>
              </a:rPr>
              <a:t>Community engagement meetings</a:t>
            </a:r>
          </a:p>
          <a:p>
            <a:r>
              <a:rPr lang="en-GB" sz="2400" b="1" dirty="0">
                <a:latin typeface="Avenir Roman" panose="02000503020000020003"/>
              </a:rPr>
              <a:t>Radio station</a:t>
            </a:r>
          </a:p>
          <a:p>
            <a:r>
              <a:rPr lang="en-GB" sz="2400" b="1" dirty="0">
                <a:latin typeface="Avenir Roman" panose="02000503020000020003"/>
              </a:rPr>
              <a:t>Village fairs/events</a:t>
            </a:r>
          </a:p>
          <a:p>
            <a:r>
              <a:rPr lang="en-GB" sz="2400" b="1" dirty="0">
                <a:latin typeface="Avenir Roman" panose="02000503020000020003"/>
              </a:rPr>
              <a:t>Mobile health unit</a:t>
            </a:r>
          </a:p>
          <a:p>
            <a:r>
              <a:rPr lang="en-GB" sz="2400" b="1" dirty="0">
                <a:latin typeface="Avenir Roman" panose="02000503020000020003"/>
              </a:rPr>
              <a:t>Information leaflets</a:t>
            </a:r>
          </a:p>
          <a:p>
            <a:r>
              <a:rPr lang="en-GB" sz="2400" b="1" dirty="0">
                <a:latin typeface="Avenir Roman" panose="02000503020000020003"/>
              </a:rPr>
              <a:t>Involving families</a:t>
            </a:r>
          </a:p>
          <a:p>
            <a:r>
              <a:rPr lang="en-GB" sz="2400" b="1" dirty="0">
                <a:latin typeface="Avenir Roman" panose="02000503020000020003"/>
              </a:rPr>
              <a:t>Sensitive to socio-cultural norms </a:t>
            </a:r>
            <a:r>
              <a:rPr lang="en-GB" sz="2400" b="1" dirty="0" err="1">
                <a:latin typeface="Avenir Roman" panose="02000503020000020003"/>
              </a:rPr>
              <a:t>incl</a:t>
            </a:r>
            <a:r>
              <a:rPr lang="en-GB" sz="2400" b="1" dirty="0">
                <a:latin typeface="Avenir Roman" panose="02000503020000020003"/>
              </a:rPr>
              <a:t> gender </a:t>
            </a:r>
          </a:p>
          <a:p>
            <a:r>
              <a:rPr lang="en-GB" sz="2400" b="1" dirty="0">
                <a:latin typeface="Avenir Roman" panose="02000503020000020003"/>
              </a:rPr>
              <a:t>Responsive to health needs </a:t>
            </a:r>
          </a:p>
          <a:p>
            <a:r>
              <a:rPr lang="en-GB" sz="2400" b="1" dirty="0">
                <a:latin typeface="Avenir Roman" panose="02000503020000020003"/>
              </a:rPr>
              <a:t>Engagement with local actors</a:t>
            </a:r>
          </a:p>
          <a:p>
            <a:endParaRPr lang="en-GB" sz="2400" b="1" dirty="0">
              <a:latin typeface="Avenir Roman" panose="02000503020000020003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33F4-0964-449A-9C99-18F9B1B4DEB8}" type="slidenum">
              <a:rPr lang="en-GB" smtClean="0"/>
              <a:t>9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BF261-F4AA-48B7-83DF-60169FEE14B2}"/>
              </a:ext>
            </a:extLst>
          </p:cNvPr>
          <p:cNvSpPr/>
          <p:nvPr/>
        </p:nvSpPr>
        <p:spPr>
          <a:xfrm>
            <a:off x="2567609" y="47714"/>
            <a:ext cx="6857999" cy="788999"/>
          </a:xfrm>
          <a:prstGeom prst="rect">
            <a:avLst/>
          </a:prstGeom>
          <a:solidFill>
            <a:srgbClr val="23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2756637" y="205190"/>
            <a:ext cx="6579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100" b="1" dirty="0">
                <a:solidFill>
                  <a:schemeClr val="bg1"/>
                </a:solidFill>
                <a:latin typeface="Avenir LT Std 65 Medium" panose="020B0603020203020204" pitchFamily="34" charset="0"/>
              </a:rPr>
              <a:t>RECRUITMENT AND RETENTION STRATEGIES</a:t>
            </a:r>
            <a:endParaRPr lang="en-ZA" b="1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07" y="1599330"/>
            <a:ext cx="4879118" cy="365933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891173" y="937344"/>
            <a:ext cx="5607144" cy="213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b="1" dirty="0">
              <a:latin typeface="Avenir Roman" panose="02000503020000020003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BAC3FA-26F3-497F-BFE2-5C4DE3D9E4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9" y="6326054"/>
            <a:ext cx="11020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1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5978</TotalTime>
  <Words>547</Words>
  <Application>Microsoft Office PowerPoint</Application>
  <PresentationFormat>Widescreen</PresentationFormat>
  <Paragraphs>162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Avenir LT Std 65 Medium</vt:lpstr>
      <vt:lpstr>Avenir Roman</vt:lpstr>
      <vt:lpstr>Calibri</vt:lpstr>
      <vt:lpstr>Calibri Light</vt:lpstr>
      <vt:lpstr>Roboto</vt:lpstr>
      <vt:lpstr>Symbol</vt:lpstr>
      <vt:lpstr>Tunga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Kumaran Kalyanaraman</dc:creator>
  <cp:lastModifiedBy>INHOUSE VTM | Southern Sun Cullinan Hotel</cp:lastModifiedBy>
  <cp:revision>55</cp:revision>
  <dcterms:created xsi:type="dcterms:W3CDTF">2023-02-16T00:51:34Z</dcterms:created>
  <dcterms:modified xsi:type="dcterms:W3CDTF">2023-04-18T08:15:09Z</dcterms:modified>
</cp:coreProperties>
</file>